
<file path=[Content_Types].xml><?xml version="1.0" encoding="utf-8"?>
<Types xmlns="http://schemas.openxmlformats.org/package/2006/content-types">
  <Default Extension="jfif" ContentType="image/jpeg"/>
  <Default Extension="png" ContentType="image/png"/>
  <Default Extension="bin" ContentType="application/vnd.openxmlformats-officedocument.oleObject"/>
  <Default Extension="svg" ContentType="image/svg+xml"/>
  <Default Extension="jpeg" ContentType="image/jpeg"/>
  <Default Extension="emf" ContentType="image/x-emf"/>
  <Default Extension="webp" ContentType="image/webp"/>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342" r:id="rId3"/>
    <p:sldId id="335" r:id="rId4"/>
    <p:sldId id="300" r:id="rId5"/>
    <p:sldId id="289" r:id="rId6"/>
    <p:sldId id="292" r:id="rId7"/>
    <p:sldId id="296" r:id="rId8"/>
    <p:sldId id="301" r:id="rId9"/>
    <p:sldId id="302" r:id="rId10"/>
    <p:sldId id="303" r:id="rId11"/>
    <p:sldId id="304" r:id="rId12"/>
    <p:sldId id="345" r:id="rId13"/>
    <p:sldId id="343" r:id="rId14"/>
    <p:sldId id="344" r:id="rId15"/>
    <p:sldId id="346" r:id="rId16"/>
    <p:sldId id="331" r:id="rId17"/>
    <p:sldId id="332" r:id="rId18"/>
    <p:sldId id="308" r:id="rId19"/>
    <p:sldId id="309" r:id="rId20"/>
    <p:sldId id="316" r:id="rId21"/>
    <p:sldId id="317" r:id="rId22"/>
    <p:sldId id="330" r:id="rId23"/>
    <p:sldId id="333" r:id="rId24"/>
    <p:sldId id="329" r:id="rId25"/>
    <p:sldId id="336" r:id="rId26"/>
    <p:sldId id="337" r:id="rId27"/>
    <p:sldId id="338" r:id="rId28"/>
    <p:sldId id="339" r:id="rId29"/>
    <p:sldId id="340" r:id="rId30"/>
    <p:sldId id="341" r:id="rId31"/>
    <p:sldId id="334" r:id="rId32"/>
    <p:sldId id="320" r:id="rId33"/>
    <p:sldId id="322" r:id="rId34"/>
    <p:sldId id="326" r:id="rId35"/>
    <p:sldId id="327" r:id="rId36"/>
    <p:sldId id="276"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37"/>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0" autoAdjust="0"/>
    <p:restoredTop sz="95519" autoAdjust="0"/>
  </p:normalViewPr>
  <p:slideViewPr>
    <p:cSldViewPr>
      <p:cViewPr varScale="1">
        <p:scale>
          <a:sx n="64" d="100"/>
          <a:sy n="64" d="100"/>
        </p:scale>
        <p:origin x="-1324" y="-76"/>
      </p:cViewPr>
      <p:guideLst>
        <p:guide orient="horz" pos="2160"/>
        <p:guide pos="2880"/>
      </p:guideLst>
    </p:cSldViewPr>
  </p:slideViewPr>
  <p:notesTextViewPr>
    <p:cViewPr>
      <p:scale>
        <a:sx n="100" d="100"/>
        <a:sy n="100" d="100"/>
      </p:scale>
      <p:origin x="0" y="0"/>
    </p:cViewPr>
  </p:notesTextViewPr>
  <p:notesViewPr>
    <p:cSldViewPr>
      <p:cViewPr varScale="1">
        <p:scale>
          <a:sx n="47" d="100"/>
          <a:sy n="47" d="100"/>
        </p:scale>
        <p:origin x="-2328"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46D6E17-B7BF-824C-BE29-4AD007472F5D}" type="doc">
      <dgm:prSet loTypeId="urn:microsoft.com/office/officeart/2005/8/layout/default#4" loCatId="" qsTypeId="urn:microsoft.com/office/officeart/2005/8/quickstyle/3D1" qsCatId="3D" csTypeId="urn:microsoft.com/office/officeart/2005/8/colors/accent1_2#3" csCatId="accent1"/>
      <dgm:spPr/>
      <dgm:t>
        <a:bodyPr/>
        <a:lstStyle/>
        <a:p>
          <a:endParaRPr lang="en-US"/>
        </a:p>
      </dgm:t>
    </dgm:pt>
    <dgm:pt modelId="{D70BF98C-B50C-8643-A6AE-024963950E57}">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经济机制</a:t>
          </a:r>
        </a:p>
      </dgm:t>
    </dgm:pt>
    <dgm:pt modelId="{B7127C50-F331-184E-835D-72F891EDEF0F}" type="parTrans" cxnId="{A89F59CC-DCCD-4FF2-8CB8-1AAE9F6AC304}">
      <dgm:prSet/>
      <dgm:spPr/>
      <dgm:t>
        <a:bodyPr/>
        <a:lstStyle/>
        <a:p>
          <a:endParaRPr lang="en-US"/>
        </a:p>
      </dgm:t>
    </dgm:pt>
    <dgm:pt modelId="{F16824DC-C98E-EF4A-907A-1DCD4F59A0C4}" type="sibTrans" cxnId="{A89F59CC-DCCD-4FF2-8CB8-1AAE9F6AC304}">
      <dgm:prSet/>
      <dgm:spPr/>
      <dgm:t>
        <a:bodyPr/>
        <a:lstStyle/>
        <a:p>
          <a:endParaRPr lang="en-US"/>
        </a:p>
      </dgm:t>
    </dgm:pt>
    <dgm:pt modelId="{1F16926E-2AD8-A549-A6D5-91BF2B4572FC}">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solidFill>
                <a:srgbClr val="FFFF00"/>
              </a:solidFill>
            </a:rPr>
            <a:t>安全缺省设置</a:t>
          </a:r>
          <a:endParaRPr lang="en-US" dirty="0">
            <a:solidFill>
              <a:srgbClr val="FFFF00"/>
            </a:solidFill>
          </a:endParaRPr>
        </a:p>
      </dgm:t>
    </dgm:pt>
    <dgm:pt modelId="{51FAF59D-A444-4743-95BB-43B6DFCA9FB0}" type="parTrans" cxnId="{7F0EED64-BECE-43DC-A760-7753AD6F1F5F}">
      <dgm:prSet/>
      <dgm:spPr/>
      <dgm:t>
        <a:bodyPr/>
        <a:lstStyle/>
        <a:p>
          <a:endParaRPr lang="en-US"/>
        </a:p>
      </dgm:t>
    </dgm:pt>
    <dgm:pt modelId="{D3A76C85-B9CF-0942-9A89-6988700FFFDC}" type="sibTrans" cxnId="{7F0EED64-BECE-43DC-A760-7753AD6F1F5F}">
      <dgm:prSet/>
      <dgm:spPr/>
      <dgm:t>
        <a:bodyPr/>
        <a:lstStyle/>
        <a:p>
          <a:endParaRPr lang="en-US"/>
        </a:p>
      </dgm:t>
    </dgm:pt>
    <dgm:pt modelId="{DD20A86B-98BE-364D-937D-4435E8EC949D}">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绝对中介</a:t>
          </a:r>
        </a:p>
      </dgm:t>
    </dgm:pt>
    <dgm:pt modelId="{72AF8F47-894A-3B4C-B1FE-F23743C333FE}" type="parTrans" cxnId="{D082B453-3F37-4784-BF35-5FC1F455E584}">
      <dgm:prSet/>
      <dgm:spPr/>
      <dgm:t>
        <a:bodyPr/>
        <a:lstStyle/>
        <a:p>
          <a:endParaRPr lang="en-US"/>
        </a:p>
      </dgm:t>
    </dgm:pt>
    <dgm:pt modelId="{CD716090-B86A-8B41-ACA6-ED7CE391EEFC}" type="sibTrans" cxnId="{D082B453-3F37-4784-BF35-5FC1F455E584}">
      <dgm:prSet/>
      <dgm:spPr/>
      <dgm:t>
        <a:bodyPr/>
        <a:lstStyle/>
        <a:p>
          <a:endParaRPr lang="en-US"/>
        </a:p>
      </dgm:t>
    </dgm:pt>
    <dgm:pt modelId="{4CA6C604-282D-1344-B38C-CFBCE0073494}">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开放式设计</a:t>
          </a:r>
        </a:p>
      </dgm:t>
    </dgm:pt>
    <dgm:pt modelId="{24B11E8E-8C34-2446-99C8-EA8A4E787C25}" type="parTrans" cxnId="{2FF79471-15A0-449F-88EE-FDAB23CC6238}">
      <dgm:prSet/>
      <dgm:spPr/>
      <dgm:t>
        <a:bodyPr/>
        <a:lstStyle/>
        <a:p>
          <a:endParaRPr lang="en-US"/>
        </a:p>
      </dgm:t>
    </dgm:pt>
    <dgm:pt modelId="{4CA76AE7-1E8F-8D4F-B12E-2D3E115A2B0F}" type="sibTrans" cxnId="{2FF79471-15A0-449F-88EE-FDAB23CC6238}">
      <dgm:prSet/>
      <dgm:spPr/>
      <dgm:t>
        <a:bodyPr/>
        <a:lstStyle/>
        <a:p>
          <a:endParaRPr lang="en-US"/>
        </a:p>
      </dgm:t>
    </dgm:pt>
    <dgm:pt modelId="{08CD168A-C0F8-8949-8DC7-46CF45D67DE9}">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特权分离</a:t>
          </a:r>
        </a:p>
      </dgm:t>
    </dgm:pt>
    <dgm:pt modelId="{4548DE09-9190-364E-ABB7-BC99D61D726E}" type="parTrans" cxnId="{3580CAC9-B374-474B-BCCB-AB99ECCEDC7F}">
      <dgm:prSet/>
      <dgm:spPr/>
      <dgm:t>
        <a:bodyPr/>
        <a:lstStyle/>
        <a:p>
          <a:endParaRPr lang="en-US"/>
        </a:p>
      </dgm:t>
    </dgm:pt>
    <dgm:pt modelId="{5E5C19E1-63AE-6440-83FA-80083C77A908}" type="sibTrans" cxnId="{3580CAC9-B374-474B-BCCB-AB99ECCEDC7F}">
      <dgm:prSet/>
      <dgm:spPr/>
      <dgm:t>
        <a:bodyPr/>
        <a:lstStyle/>
        <a:p>
          <a:endParaRPr lang="en-US"/>
        </a:p>
      </dgm:t>
    </dgm:pt>
    <dgm:pt modelId="{E567E81F-14C7-814B-B26D-941B1D656AAC}">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solidFill>
                <a:srgbClr val="FFFF00"/>
              </a:solidFill>
            </a:rPr>
            <a:t>最小特权</a:t>
          </a:r>
        </a:p>
      </dgm:t>
    </dgm:pt>
    <dgm:pt modelId="{9211E4CB-3D5E-A542-B8F7-95472A846D91}" type="parTrans" cxnId="{EA8BA779-F4A6-4F13-A43F-0F1F2F11AED7}">
      <dgm:prSet/>
      <dgm:spPr/>
      <dgm:t>
        <a:bodyPr/>
        <a:lstStyle/>
        <a:p>
          <a:endParaRPr lang="en-US"/>
        </a:p>
      </dgm:t>
    </dgm:pt>
    <dgm:pt modelId="{B0AF1F4C-3C3A-5544-97EE-D72F635696FF}" type="sibTrans" cxnId="{EA8BA779-F4A6-4F13-A43F-0F1F2F11AED7}">
      <dgm:prSet/>
      <dgm:spPr/>
      <dgm:t>
        <a:bodyPr/>
        <a:lstStyle/>
        <a:p>
          <a:endParaRPr lang="en-US"/>
        </a:p>
      </dgm:t>
    </dgm:pt>
    <dgm:pt modelId="{E096D36D-AD98-F845-A537-D72E9A9C9916}">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最小共用机制</a:t>
          </a:r>
        </a:p>
      </dgm:t>
    </dgm:pt>
    <dgm:pt modelId="{130B5AA2-3795-B943-AF55-5B4C5AEDB64E}" type="parTrans" cxnId="{F7F7B7E6-A1AD-4EB9-A3FB-3299DAFE5ECF}">
      <dgm:prSet/>
      <dgm:spPr/>
      <dgm:t>
        <a:bodyPr/>
        <a:lstStyle/>
        <a:p>
          <a:endParaRPr lang="en-US"/>
        </a:p>
      </dgm:t>
    </dgm:pt>
    <dgm:pt modelId="{08D19ED3-9C50-C644-85B7-C5F7B2F4BC3E}" type="sibTrans" cxnId="{F7F7B7E6-A1AD-4EB9-A3FB-3299DAFE5ECF}">
      <dgm:prSet/>
      <dgm:spPr/>
      <dgm:t>
        <a:bodyPr/>
        <a:lstStyle/>
        <a:p>
          <a:endParaRPr lang="en-US"/>
        </a:p>
      </dgm:t>
    </dgm:pt>
    <dgm:pt modelId="{62F226FD-328D-104F-882C-20434A601B96}">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心理可接受性</a:t>
          </a:r>
        </a:p>
      </dgm:t>
    </dgm:pt>
    <dgm:pt modelId="{CE850696-1DE7-8948-BC47-DEE8B6096C41}" type="parTrans" cxnId="{E8E42430-72C5-40F8-9FDF-0E67FB119C23}">
      <dgm:prSet/>
      <dgm:spPr/>
      <dgm:t>
        <a:bodyPr/>
        <a:lstStyle/>
        <a:p>
          <a:endParaRPr lang="en-US"/>
        </a:p>
      </dgm:t>
    </dgm:pt>
    <dgm:pt modelId="{D7155151-D173-1B42-8366-B5D905A6890C}" type="sibTrans" cxnId="{E8E42430-72C5-40F8-9FDF-0E67FB119C23}">
      <dgm:prSet/>
      <dgm:spPr/>
      <dgm:t>
        <a:bodyPr/>
        <a:lstStyle/>
        <a:p>
          <a:endParaRPr lang="en-US"/>
        </a:p>
      </dgm:t>
    </dgm:pt>
    <dgm:pt modelId="{C29F8BDF-F95A-134C-B394-16C21D92D78D}">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隔离</a:t>
          </a:r>
        </a:p>
      </dgm:t>
    </dgm:pt>
    <dgm:pt modelId="{78FC66A3-CDB6-D54E-BA04-330A84832959}" type="parTrans" cxnId="{074B4EC9-59C1-4A78-AB1A-F3990DD9C45E}">
      <dgm:prSet/>
      <dgm:spPr/>
      <dgm:t>
        <a:bodyPr/>
        <a:lstStyle/>
        <a:p>
          <a:endParaRPr lang="en-US"/>
        </a:p>
      </dgm:t>
    </dgm:pt>
    <dgm:pt modelId="{CD4468C9-9F52-BD45-9A59-128F3131B969}" type="sibTrans" cxnId="{074B4EC9-59C1-4A78-AB1A-F3990DD9C45E}">
      <dgm:prSet/>
      <dgm:spPr/>
      <dgm:t>
        <a:bodyPr/>
        <a:lstStyle/>
        <a:p>
          <a:endParaRPr lang="en-US"/>
        </a:p>
      </dgm:t>
    </dgm:pt>
    <dgm:pt modelId="{D4320D30-4FE2-C249-84DB-8F8BFA9A1BD9}">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封装</a:t>
          </a:r>
        </a:p>
      </dgm:t>
    </dgm:pt>
    <dgm:pt modelId="{78D17913-4DDB-2945-955C-00FCF4D15E87}" type="parTrans" cxnId="{68C56874-3E4F-4B58-BDE1-6462527B56C2}">
      <dgm:prSet/>
      <dgm:spPr/>
      <dgm:t>
        <a:bodyPr/>
        <a:lstStyle/>
        <a:p>
          <a:endParaRPr lang="en-US"/>
        </a:p>
      </dgm:t>
    </dgm:pt>
    <dgm:pt modelId="{C8CCA590-7D40-4E4A-89DB-9795285B4113}" type="sibTrans" cxnId="{68C56874-3E4F-4B58-BDE1-6462527B56C2}">
      <dgm:prSet/>
      <dgm:spPr/>
      <dgm:t>
        <a:bodyPr/>
        <a:lstStyle/>
        <a:p>
          <a:endParaRPr lang="en-US"/>
        </a:p>
      </dgm:t>
    </dgm:pt>
    <dgm:pt modelId="{13885327-A068-D148-94E8-318EBCB4FCDA}">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模块化</a:t>
          </a:r>
        </a:p>
      </dgm:t>
    </dgm:pt>
    <dgm:pt modelId="{AF9FC8F9-44C6-184B-A09C-6A888E043193}" type="parTrans" cxnId="{CEE6506C-6D16-422C-8B5A-D50449ACCD3D}">
      <dgm:prSet/>
      <dgm:spPr/>
      <dgm:t>
        <a:bodyPr/>
        <a:lstStyle/>
        <a:p>
          <a:endParaRPr lang="en-US"/>
        </a:p>
      </dgm:t>
    </dgm:pt>
    <dgm:pt modelId="{9CB3F203-E4CB-894F-9EAF-D99AC14E4DE1}" type="sibTrans" cxnId="{CEE6506C-6D16-422C-8B5A-D50449ACCD3D}">
      <dgm:prSet/>
      <dgm:spPr/>
      <dgm:t>
        <a:bodyPr/>
        <a:lstStyle/>
        <a:p>
          <a:endParaRPr lang="en-US"/>
        </a:p>
      </dgm:t>
    </dgm:pt>
    <dgm:pt modelId="{1D1798C6-686E-2F41-A11B-059C01E3378D}">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t>分层</a:t>
          </a:r>
        </a:p>
      </dgm:t>
    </dgm:pt>
    <dgm:pt modelId="{37169BED-DCEC-C44D-9503-08C31153DBBA}" type="parTrans" cxnId="{04F943BF-CC17-4F4D-AB3C-72072D6A78C9}">
      <dgm:prSet/>
      <dgm:spPr/>
      <dgm:t>
        <a:bodyPr/>
        <a:lstStyle/>
        <a:p>
          <a:endParaRPr lang="en-US"/>
        </a:p>
      </dgm:t>
    </dgm:pt>
    <dgm:pt modelId="{7A0ABA1C-482F-7D48-8D2B-50C7BDD03E1F}" type="sibTrans" cxnId="{04F943BF-CC17-4F4D-AB3C-72072D6A78C9}">
      <dgm:prSet/>
      <dgm:spPr/>
      <dgm:t>
        <a:bodyPr/>
        <a:lstStyle/>
        <a:p>
          <a:endParaRPr lang="en-US"/>
        </a:p>
      </dgm:t>
    </dgm:pt>
    <dgm:pt modelId="{5A3EAC2E-6D1D-A24A-854F-4D6F7DC3147D}">
      <dgm:prSet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pPr>
          <a:r>
            <a:rPr lang="zh-CN" altLang="en-US" dirty="0">
              <a:sym typeface="+mn-ea"/>
            </a:rPr>
            <a:t>最小惊动</a:t>
          </a:r>
          <a:endParaRPr lang="en-US" dirty="0"/>
        </a:p>
      </dgm:t>
    </dgm:pt>
    <dgm:pt modelId="{17B5ADC4-E5DD-F144-830E-818164355CC5}" type="parTrans" cxnId="{82DE86C3-AB6D-417A-B107-B91AC9B39D3F}">
      <dgm:prSet/>
      <dgm:spPr/>
      <dgm:t>
        <a:bodyPr/>
        <a:lstStyle/>
        <a:p>
          <a:endParaRPr lang="en-US"/>
        </a:p>
      </dgm:t>
    </dgm:pt>
    <dgm:pt modelId="{91872233-225E-3C47-9AF8-A58AB197D25C}" type="sibTrans" cxnId="{82DE86C3-AB6D-417A-B107-B91AC9B39D3F}">
      <dgm:prSet/>
      <dgm:spPr/>
      <dgm:t>
        <a:bodyPr/>
        <a:lstStyle/>
        <a:p>
          <a:endParaRPr lang="en-US"/>
        </a:p>
      </dgm:t>
    </dgm:pt>
    <dgm:pt modelId="{C8E2AC23-C7B3-C249-AD66-9F942D776EAB}" type="pres">
      <dgm:prSet presAssocID="{A46D6E17-B7BF-824C-BE29-4AD007472F5D}" presName="diagram" presStyleCnt="0">
        <dgm:presLayoutVars>
          <dgm:dir/>
          <dgm:resizeHandles val="exact"/>
        </dgm:presLayoutVars>
      </dgm:prSet>
      <dgm:spPr/>
      <dgm:t>
        <a:bodyPr/>
        <a:lstStyle/>
        <a:p>
          <a:endParaRPr lang="zh-CN" altLang="en-US"/>
        </a:p>
      </dgm:t>
    </dgm:pt>
    <dgm:pt modelId="{611726A8-9358-0A43-B76F-85F36DACEEE9}" type="pres">
      <dgm:prSet presAssocID="{D70BF98C-B50C-8643-A6AE-024963950E57}" presName="node" presStyleLbl="node1" presStyleIdx="0" presStyleCnt="13" custLinFactX="10208" custLinFactY="16372" custLinFactNeighborX="100000" custLinFactNeighborY="100000">
        <dgm:presLayoutVars>
          <dgm:bulletEnabled val="1"/>
        </dgm:presLayoutVars>
      </dgm:prSet>
      <dgm:spPr/>
      <dgm:t>
        <a:bodyPr/>
        <a:lstStyle/>
        <a:p>
          <a:endParaRPr lang="zh-CN" altLang="en-US"/>
        </a:p>
      </dgm:t>
    </dgm:pt>
    <dgm:pt modelId="{981C0EFF-F74A-2644-97DA-0495C84F7C98}" type="pres">
      <dgm:prSet presAssocID="{F16824DC-C98E-EF4A-907A-1DCD4F59A0C4}" presName="sibTrans" presStyleCnt="0"/>
      <dgm:spPr/>
    </dgm:pt>
    <dgm:pt modelId="{261B0E67-5798-3B48-AF5D-FF04DD1FC352}" type="pres">
      <dgm:prSet presAssocID="{1F16926E-2AD8-A549-A6D5-91BF2B4572FC}" presName="node" presStyleLbl="node1" presStyleIdx="1" presStyleCnt="13">
        <dgm:presLayoutVars>
          <dgm:bulletEnabled val="1"/>
        </dgm:presLayoutVars>
      </dgm:prSet>
      <dgm:spPr/>
      <dgm:t>
        <a:bodyPr/>
        <a:lstStyle/>
        <a:p>
          <a:endParaRPr lang="zh-CN" altLang="en-US"/>
        </a:p>
      </dgm:t>
    </dgm:pt>
    <dgm:pt modelId="{48E7AE40-0395-5043-A155-81CC05CD3312}" type="pres">
      <dgm:prSet presAssocID="{D3A76C85-B9CF-0942-9A89-6988700FFFDC}" presName="sibTrans" presStyleCnt="0"/>
      <dgm:spPr/>
    </dgm:pt>
    <dgm:pt modelId="{60F9DFD1-BC1F-7249-8C63-F30D0A764E7F}" type="pres">
      <dgm:prSet presAssocID="{DD20A86B-98BE-364D-937D-4435E8EC949D}" presName="node" presStyleLbl="node1" presStyleIdx="2" presStyleCnt="13" custLinFactX="-100000" custLinFactY="149273" custLinFactNeighborX="-120300" custLinFactNeighborY="200000">
        <dgm:presLayoutVars>
          <dgm:bulletEnabled val="1"/>
        </dgm:presLayoutVars>
      </dgm:prSet>
      <dgm:spPr/>
      <dgm:t>
        <a:bodyPr/>
        <a:lstStyle/>
        <a:p>
          <a:endParaRPr lang="zh-CN" altLang="en-US"/>
        </a:p>
      </dgm:t>
    </dgm:pt>
    <dgm:pt modelId="{B8262A66-83F5-0E41-853E-18D3ED8FB09E}" type="pres">
      <dgm:prSet presAssocID="{CD716090-B86A-8B41-ACA6-ED7CE391EEFC}" presName="sibTrans" presStyleCnt="0"/>
      <dgm:spPr/>
    </dgm:pt>
    <dgm:pt modelId="{8AB866F8-93B3-154E-8C5A-E2CEC0C96E62}" type="pres">
      <dgm:prSet presAssocID="{4CA6C604-282D-1344-B38C-CFBCE0073494}" presName="node" presStyleLbl="node1" presStyleIdx="3" presStyleCnt="13" custLinFactX="-8625" custLinFactY="155990" custLinFactNeighborX="-100000" custLinFactNeighborY="200000">
        <dgm:presLayoutVars>
          <dgm:bulletEnabled val="1"/>
        </dgm:presLayoutVars>
      </dgm:prSet>
      <dgm:spPr/>
      <dgm:t>
        <a:bodyPr/>
        <a:lstStyle/>
        <a:p>
          <a:endParaRPr lang="zh-CN" altLang="en-US"/>
        </a:p>
      </dgm:t>
    </dgm:pt>
    <dgm:pt modelId="{870DB162-7F2C-674B-A98A-9E95C1C0E170}" type="pres">
      <dgm:prSet presAssocID="{4CA76AE7-1E8F-8D4F-B12E-2D3E115A2B0F}" presName="sibTrans" presStyleCnt="0"/>
      <dgm:spPr/>
    </dgm:pt>
    <dgm:pt modelId="{AECCD729-44C3-8B48-8C82-1997BFB2D633}" type="pres">
      <dgm:prSet presAssocID="{08CD168A-C0F8-8949-8DC7-46CF45D67DE9}" presName="node" presStyleLbl="node1" presStyleIdx="4" presStyleCnt="13">
        <dgm:presLayoutVars>
          <dgm:bulletEnabled val="1"/>
        </dgm:presLayoutVars>
      </dgm:prSet>
      <dgm:spPr/>
      <dgm:t>
        <a:bodyPr/>
        <a:lstStyle/>
        <a:p>
          <a:endParaRPr lang="zh-CN" altLang="en-US"/>
        </a:p>
      </dgm:t>
    </dgm:pt>
    <dgm:pt modelId="{70E0C6EE-8545-6242-AD24-6323E5042AB9}" type="pres">
      <dgm:prSet presAssocID="{5E5C19E1-63AE-6440-83FA-80083C77A908}" presName="sibTrans" presStyleCnt="0"/>
      <dgm:spPr/>
    </dgm:pt>
    <dgm:pt modelId="{34FB9B6E-2E7E-9245-9EF2-80839558FCD6}" type="pres">
      <dgm:prSet presAssocID="{E567E81F-14C7-814B-B26D-941B1D656AAC}" presName="node" presStyleLbl="node1" presStyleIdx="5" presStyleCnt="13" custLinFactX="-10300" custLinFactY="-16701" custLinFactNeighborX="-100000" custLinFactNeighborY="-100000">
        <dgm:presLayoutVars>
          <dgm:bulletEnabled val="1"/>
        </dgm:presLayoutVars>
      </dgm:prSet>
      <dgm:spPr/>
      <dgm:t>
        <a:bodyPr/>
        <a:lstStyle/>
        <a:p>
          <a:endParaRPr lang="zh-CN" altLang="en-US"/>
        </a:p>
      </dgm:t>
    </dgm:pt>
    <dgm:pt modelId="{51DC2897-DF0E-1A4B-9515-E652658A5D3F}" type="pres">
      <dgm:prSet presAssocID="{B0AF1F4C-3C3A-5544-97EE-D72F635696FF}" presName="sibTrans" presStyleCnt="0"/>
      <dgm:spPr/>
    </dgm:pt>
    <dgm:pt modelId="{52F98AC9-0F89-2D48-8798-491414A693F6}" type="pres">
      <dgm:prSet presAssocID="{E096D36D-AD98-F845-A537-D72E9A9C9916}" presName="node" presStyleLbl="node1" presStyleIdx="6" presStyleCnt="13">
        <dgm:presLayoutVars>
          <dgm:bulletEnabled val="1"/>
        </dgm:presLayoutVars>
      </dgm:prSet>
      <dgm:spPr/>
      <dgm:t>
        <a:bodyPr/>
        <a:lstStyle/>
        <a:p>
          <a:endParaRPr lang="zh-CN" altLang="en-US"/>
        </a:p>
      </dgm:t>
    </dgm:pt>
    <dgm:pt modelId="{1632DD23-F776-F04D-A6CF-077EB73C65B9}" type="pres">
      <dgm:prSet presAssocID="{08D19ED3-9C50-C644-85B7-C5F7B2F4BC3E}" presName="sibTrans" presStyleCnt="0"/>
      <dgm:spPr/>
    </dgm:pt>
    <dgm:pt modelId="{E9792A33-4CAF-9044-A048-AEAEBD48F3B0}" type="pres">
      <dgm:prSet presAssocID="{62F226FD-328D-104F-882C-20434A601B96}" presName="node" presStyleLbl="node1" presStyleIdx="7" presStyleCnt="13">
        <dgm:presLayoutVars>
          <dgm:bulletEnabled val="1"/>
        </dgm:presLayoutVars>
      </dgm:prSet>
      <dgm:spPr/>
      <dgm:t>
        <a:bodyPr/>
        <a:lstStyle/>
        <a:p>
          <a:endParaRPr lang="zh-CN" altLang="en-US"/>
        </a:p>
      </dgm:t>
    </dgm:pt>
    <dgm:pt modelId="{99E131A6-36BB-5742-A795-B9243A361775}" type="pres">
      <dgm:prSet presAssocID="{D7155151-D173-1B42-8366-B5D905A6890C}" presName="sibTrans" presStyleCnt="0"/>
      <dgm:spPr/>
    </dgm:pt>
    <dgm:pt modelId="{7474431D-58B3-DF42-926D-B237B2FCDD16}" type="pres">
      <dgm:prSet presAssocID="{C29F8BDF-F95A-134C-B394-16C21D92D78D}" presName="node" presStyleLbl="node1" presStyleIdx="8" presStyleCnt="13">
        <dgm:presLayoutVars>
          <dgm:bulletEnabled val="1"/>
        </dgm:presLayoutVars>
      </dgm:prSet>
      <dgm:spPr/>
      <dgm:t>
        <a:bodyPr/>
        <a:lstStyle/>
        <a:p>
          <a:endParaRPr lang="zh-CN" altLang="en-US"/>
        </a:p>
      </dgm:t>
    </dgm:pt>
    <dgm:pt modelId="{0F51F76E-EE1E-CA43-B1C9-1740F411ADD2}" type="pres">
      <dgm:prSet presAssocID="{CD4468C9-9F52-BD45-9A59-128F3131B969}" presName="sibTrans" presStyleCnt="0"/>
      <dgm:spPr/>
    </dgm:pt>
    <dgm:pt modelId="{B1B04BD5-177B-994C-8DAA-F5E994C1AD6F}" type="pres">
      <dgm:prSet presAssocID="{D4320D30-4FE2-C249-84DB-8F8BFA9A1BD9}" presName="node" presStyleLbl="node1" presStyleIdx="9" presStyleCnt="13">
        <dgm:presLayoutVars>
          <dgm:bulletEnabled val="1"/>
        </dgm:presLayoutVars>
      </dgm:prSet>
      <dgm:spPr/>
      <dgm:t>
        <a:bodyPr/>
        <a:lstStyle/>
        <a:p>
          <a:endParaRPr lang="zh-CN" altLang="en-US"/>
        </a:p>
      </dgm:t>
    </dgm:pt>
    <dgm:pt modelId="{E799C151-E440-3F4C-AAC9-96A4BE732546}" type="pres">
      <dgm:prSet presAssocID="{C8CCA590-7D40-4E4A-89DB-9795285B4113}" presName="sibTrans" presStyleCnt="0"/>
      <dgm:spPr/>
    </dgm:pt>
    <dgm:pt modelId="{05F9D909-95AF-7842-B1A3-0A90F486004E}" type="pres">
      <dgm:prSet presAssocID="{13885327-A068-D148-94E8-318EBCB4FCDA}" presName="node" presStyleLbl="node1" presStyleIdx="10" presStyleCnt="13">
        <dgm:presLayoutVars>
          <dgm:bulletEnabled val="1"/>
        </dgm:presLayoutVars>
      </dgm:prSet>
      <dgm:spPr/>
      <dgm:t>
        <a:bodyPr/>
        <a:lstStyle/>
        <a:p>
          <a:endParaRPr lang="zh-CN" altLang="en-US"/>
        </a:p>
      </dgm:t>
    </dgm:pt>
    <dgm:pt modelId="{6A296589-6041-7A4E-B65E-75651202FDA0}" type="pres">
      <dgm:prSet presAssocID="{9CB3F203-E4CB-894F-9EAF-D99AC14E4DE1}" presName="sibTrans" presStyleCnt="0"/>
      <dgm:spPr/>
    </dgm:pt>
    <dgm:pt modelId="{A0B7849D-961F-264D-A5CE-7438B67D1122}" type="pres">
      <dgm:prSet presAssocID="{1D1798C6-686E-2F41-A11B-059C01E3378D}" presName="node" presStyleLbl="node1" presStyleIdx="11" presStyleCnt="13">
        <dgm:presLayoutVars>
          <dgm:bulletEnabled val="1"/>
        </dgm:presLayoutVars>
      </dgm:prSet>
      <dgm:spPr/>
      <dgm:t>
        <a:bodyPr/>
        <a:lstStyle/>
        <a:p>
          <a:endParaRPr lang="zh-CN" altLang="en-US"/>
        </a:p>
      </dgm:t>
    </dgm:pt>
    <dgm:pt modelId="{3D022356-A7B2-B041-9B9E-FEF3C9C99FFD}" type="pres">
      <dgm:prSet presAssocID="{7A0ABA1C-482F-7D48-8D2B-50C7BDD03E1F}" presName="sibTrans" presStyleCnt="0"/>
      <dgm:spPr/>
    </dgm:pt>
    <dgm:pt modelId="{37004563-4480-D546-AC4C-71146CE2D80C}" type="pres">
      <dgm:prSet presAssocID="{5A3EAC2E-6D1D-A24A-854F-4D6F7DC3147D}" presName="node" presStyleLbl="node1" presStyleIdx="12" presStyleCnt="13" custLinFactNeighborX="-57125" custLinFactNeighborY="-727">
        <dgm:presLayoutVars>
          <dgm:bulletEnabled val="1"/>
        </dgm:presLayoutVars>
      </dgm:prSet>
      <dgm:spPr/>
      <dgm:t>
        <a:bodyPr/>
        <a:lstStyle/>
        <a:p>
          <a:endParaRPr lang="zh-CN" altLang="en-US"/>
        </a:p>
      </dgm:t>
    </dgm:pt>
  </dgm:ptLst>
  <dgm:cxnLst>
    <dgm:cxn modelId="{715B83B6-773E-455C-8D51-EC5DE7E6C9B1}" type="presOf" srcId="{D70BF98C-B50C-8643-A6AE-024963950E57}" destId="{611726A8-9358-0A43-B76F-85F36DACEEE9}" srcOrd="0" destOrd="0" presId="urn:microsoft.com/office/officeart/2005/8/layout/default#4"/>
    <dgm:cxn modelId="{2FF79471-15A0-449F-88EE-FDAB23CC6238}" srcId="{A46D6E17-B7BF-824C-BE29-4AD007472F5D}" destId="{4CA6C604-282D-1344-B38C-CFBCE0073494}" srcOrd="3" destOrd="0" parTransId="{24B11E8E-8C34-2446-99C8-EA8A4E787C25}" sibTransId="{4CA76AE7-1E8F-8D4F-B12E-2D3E115A2B0F}"/>
    <dgm:cxn modelId="{04F943BF-CC17-4F4D-AB3C-72072D6A78C9}" srcId="{A46D6E17-B7BF-824C-BE29-4AD007472F5D}" destId="{1D1798C6-686E-2F41-A11B-059C01E3378D}" srcOrd="11" destOrd="0" parTransId="{37169BED-DCEC-C44D-9503-08C31153DBBA}" sibTransId="{7A0ABA1C-482F-7D48-8D2B-50C7BDD03E1F}"/>
    <dgm:cxn modelId="{E3AA30AA-51FC-4F25-AB7F-C52DE8BCA403}" type="presOf" srcId="{62F226FD-328D-104F-882C-20434A601B96}" destId="{E9792A33-4CAF-9044-A048-AEAEBD48F3B0}" srcOrd="0" destOrd="0" presId="urn:microsoft.com/office/officeart/2005/8/layout/default#4"/>
    <dgm:cxn modelId="{382E115A-9A57-4DAB-BD09-37834E95B94C}" type="presOf" srcId="{13885327-A068-D148-94E8-318EBCB4FCDA}" destId="{05F9D909-95AF-7842-B1A3-0A90F486004E}" srcOrd="0" destOrd="0" presId="urn:microsoft.com/office/officeart/2005/8/layout/default#4"/>
    <dgm:cxn modelId="{B5D63F0E-3BC4-4404-8156-BD151DD3F995}" type="presOf" srcId="{D4320D30-4FE2-C249-84DB-8F8BFA9A1BD9}" destId="{B1B04BD5-177B-994C-8DAA-F5E994C1AD6F}" srcOrd="0" destOrd="0" presId="urn:microsoft.com/office/officeart/2005/8/layout/default#4"/>
    <dgm:cxn modelId="{7F0EED64-BECE-43DC-A760-7753AD6F1F5F}" srcId="{A46D6E17-B7BF-824C-BE29-4AD007472F5D}" destId="{1F16926E-2AD8-A549-A6D5-91BF2B4572FC}" srcOrd="1" destOrd="0" parTransId="{51FAF59D-A444-4743-95BB-43B6DFCA9FB0}" sibTransId="{D3A76C85-B9CF-0942-9A89-6988700FFFDC}"/>
    <dgm:cxn modelId="{F7F7B7E6-A1AD-4EB9-A3FB-3299DAFE5ECF}" srcId="{A46D6E17-B7BF-824C-BE29-4AD007472F5D}" destId="{E096D36D-AD98-F845-A537-D72E9A9C9916}" srcOrd="6" destOrd="0" parTransId="{130B5AA2-3795-B943-AF55-5B4C5AEDB64E}" sibTransId="{08D19ED3-9C50-C644-85B7-C5F7B2F4BC3E}"/>
    <dgm:cxn modelId="{488D74E9-B8E9-4CC0-8F8E-F2437A57E656}" type="presOf" srcId="{E567E81F-14C7-814B-B26D-941B1D656AAC}" destId="{34FB9B6E-2E7E-9245-9EF2-80839558FCD6}" srcOrd="0" destOrd="0" presId="urn:microsoft.com/office/officeart/2005/8/layout/default#4"/>
    <dgm:cxn modelId="{37E25753-82A7-4BD5-A116-580CDC25B571}" type="presOf" srcId="{08CD168A-C0F8-8949-8DC7-46CF45D67DE9}" destId="{AECCD729-44C3-8B48-8C82-1997BFB2D633}" srcOrd="0" destOrd="0" presId="urn:microsoft.com/office/officeart/2005/8/layout/default#4"/>
    <dgm:cxn modelId="{7659F9F8-DC20-4F8B-8585-FFCF12097558}" type="presOf" srcId="{1F16926E-2AD8-A549-A6D5-91BF2B4572FC}" destId="{261B0E67-5798-3B48-AF5D-FF04DD1FC352}" srcOrd="0" destOrd="0" presId="urn:microsoft.com/office/officeart/2005/8/layout/default#4"/>
    <dgm:cxn modelId="{82DE86C3-AB6D-417A-B107-B91AC9B39D3F}" srcId="{A46D6E17-B7BF-824C-BE29-4AD007472F5D}" destId="{5A3EAC2E-6D1D-A24A-854F-4D6F7DC3147D}" srcOrd="12" destOrd="0" parTransId="{17B5ADC4-E5DD-F144-830E-818164355CC5}" sibTransId="{91872233-225E-3C47-9AF8-A58AB197D25C}"/>
    <dgm:cxn modelId="{50ACE177-8E06-432B-B8DD-F0E59A551CB5}" type="presOf" srcId="{E096D36D-AD98-F845-A537-D72E9A9C9916}" destId="{52F98AC9-0F89-2D48-8798-491414A693F6}" srcOrd="0" destOrd="0" presId="urn:microsoft.com/office/officeart/2005/8/layout/default#4"/>
    <dgm:cxn modelId="{D082B453-3F37-4784-BF35-5FC1F455E584}" srcId="{A46D6E17-B7BF-824C-BE29-4AD007472F5D}" destId="{DD20A86B-98BE-364D-937D-4435E8EC949D}" srcOrd="2" destOrd="0" parTransId="{72AF8F47-894A-3B4C-B1FE-F23743C333FE}" sibTransId="{CD716090-B86A-8B41-ACA6-ED7CE391EEFC}"/>
    <dgm:cxn modelId="{E8E42430-72C5-40F8-9FDF-0E67FB119C23}" srcId="{A46D6E17-B7BF-824C-BE29-4AD007472F5D}" destId="{62F226FD-328D-104F-882C-20434A601B96}" srcOrd="7" destOrd="0" parTransId="{CE850696-1DE7-8948-BC47-DEE8B6096C41}" sibTransId="{D7155151-D173-1B42-8366-B5D905A6890C}"/>
    <dgm:cxn modelId="{68F84E46-051D-447D-A0BF-3B517DF2F5AE}" type="presOf" srcId="{4CA6C604-282D-1344-B38C-CFBCE0073494}" destId="{8AB866F8-93B3-154E-8C5A-E2CEC0C96E62}" srcOrd="0" destOrd="0" presId="urn:microsoft.com/office/officeart/2005/8/layout/default#4"/>
    <dgm:cxn modelId="{93532606-08EC-415F-9DD7-95D81DE1AF3E}" type="presOf" srcId="{1D1798C6-686E-2F41-A11B-059C01E3378D}" destId="{A0B7849D-961F-264D-A5CE-7438B67D1122}" srcOrd="0" destOrd="0" presId="urn:microsoft.com/office/officeart/2005/8/layout/default#4"/>
    <dgm:cxn modelId="{4FBACA45-0263-4EAE-BCE5-E97BFAD6FAE5}" type="presOf" srcId="{C29F8BDF-F95A-134C-B394-16C21D92D78D}" destId="{7474431D-58B3-DF42-926D-B237B2FCDD16}" srcOrd="0" destOrd="0" presId="urn:microsoft.com/office/officeart/2005/8/layout/default#4"/>
    <dgm:cxn modelId="{A89F59CC-DCCD-4FF2-8CB8-1AAE9F6AC304}" srcId="{A46D6E17-B7BF-824C-BE29-4AD007472F5D}" destId="{D70BF98C-B50C-8643-A6AE-024963950E57}" srcOrd="0" destOrd="0" parTransId="{B7127C50-F331-184E-835D-72F891EDEF0F}" sibTransId="{F16824DC-C98E-EF4A-907A-1DCD4F59A0C4}"/>
    <dgm:cxn modelId="{DB7DAEE5-0D06-4085-8FCD-54F56E3C36D8}" type="presOf" srcId="{5A3EAC2E-6D1D-A24A-854F-4D6F7DC3147D}" destId="{37004563-4480-D546-AC4C-71146CE2D80C}" srcOrd="0" destOrd="0" presId="urn:microsoft.com/office/officeart/2005/8/layout/default#4"/>
    <dgm:cxn modelId="{E20FED03-8456-45E9-AF6B-2C7B10EAB029}" type="presOf" srcId="{A46D6E17-B7BF-824C-BE29-4AD007472F5D}" destId="{C8E2AC23-C7B3-C249-AD66-9F942D776EAB}" srcOrd="0" destOrd="0" presId="urn:microsoft.com/office/officeart/2005/8/layout/default#4"/>
    <dgm:cxn modelId="{3580CAC9-B374-474B-BCCB-AB99ECCEDC7F}" srcId="{A46D6E17-B7BF-824C-BE29-4AD007472F5D}" destId="{08CD168A-C0F8-8949-8DC7-46CF45D67DE9}" srcOrd="4" destOrd="0" parTransId="{4548DE09-9190-364E-ABB7-BC99D61D726E}" sibTransId="{5E5C19E1-63AE-6440-83FA-80083C77A908}"/>
    <dgm:cxn modelId="{EA8BA779-F4A6-4F13-A43F-0F1F2F11AED7}" srcId="{A46D6E17-B7BF-824C-BE29-4AD007472F5D}" destId="{E567E81F-14C7-814B-B26D-941B1D656AAC}" srcOrd="5" destOrd="0" parTransId="{9211E4CB-3D5E-A542-B8F7-95472A846D91}" sibTransId="{B0AF1F4C-3C3A-5544-97EE-D72F635696FF}"/>
    <dgm:cxn modelId="{9FF92240-D55A-493E-941D-816F377CFD9B}" type="presOf" srcId="{DD20A86B-98BE-364D-937D-4435E8EC949D}" destId="{60F9DFD1-BC1F-7249-8C63-F30D0A764E7F}" srcOrd="0" destOrd="0" presId="urn:microsoft.com/office/officeart/2005/8/layout/default#4"/>
    <dgm:cxn modelId="{68C56874-3E4F-4B58-BDE1-6462527B56C2}" srcId="{A46D6E17-B7BF-824C-BE29-4AD007472F5D}" destId="{D4320D30-4FE2-C249-84DB-8F8BFA9A1BD9}" srcOrd="9" destOrd="0" parTransId="{78D17913-4DDB-2945-955C-00FCF4D15E87}" sibTransId="{C8CCA590-7D40-4E4A-89DB-9795285B4113}"/>
    <dgm:cxn modelId="{074B4EC9-59C1-4A78-AB1A-F3990DD9C45E}" srcId="{A46D6E17-B7BF-824C-BE29-4AD007472F5D}" destId="{C29F8BDF-F95A-134C-B394-16C21D92D78D}" srcOrd="8" destOrd="0" parTransId="{78FC66A3-CDB6-D54E-BA04-330A84832959}" sibTransId="{CD4468C9-9F52-BD45-9A59-128F3131B969}"/>
    <dgm:cxn modelId="{CEE6506C-6D16-422C-8B5A-D50449ACCD3D}" srcId="{A46D6E17-B7BF-824C-BE29-4AD007472F5D}" destId="{13885327-A068-D148-94E8-318EBCB4FCDA}" srcOrd="10" destOrd="0" parTransId="{AF9FC8F9-44C6-184B-A09C-6A888E043193}" sibTransId="{9CB3F203-E4CB-894F-9EAF-D99AC14E4DE1}"/>
    <dgm:cxn modelId="{C93DF481-00E4-453B-9764-F829F0400C5C}" type="presParOf" srcId="{C8E2AC23-C7B3-C249-AD66-9F942D776EAB}" destId="{611726A8-9358-0A43-B76F-85F36DACEEE9}" srcOrd="0" destOrd="0" presId="urn:microsoft.com/office/officeart/2005/8/layout/default#4"/>
    <dgm:cxn modelId="{48CD2A58-8179-4A6A-B5FC-B8C7531AE7A4}" type="presParOf" srcId="{C8E2AC23-C7B3-C249-AD66-9F942D776EAB}" destId="{981C0EFF-F74A-2644-97DA-0495C84F7C98}" srcOrd="1" destOrd="0" presId="urn:microsoft.com/office/officeart/2005/8/layout/default#4"/>
    <dgm:cxn modelId="{A61A5051-86EA-43FF-A5AA-7FEDC18C7F92}" type="presParOf" srcId="{C8E2AC23-C7B3-C249-AD66-9F942D776EAB}" destId="{261B0E67-5798-3B48-AF5D-FF04DD1FC352}" srcOrd="2" destOrd="0" presId="urn:microsoft.com/office/officeart/2005/8/layout/default#4"/>
    <dgm:cxn modelId="{F22ADB60-AA1B-40A7-B9DB-33082F9FE36A}" type="presParOf" srcId="{C8E2AC23-C7B3-C249-AD66-9F942D776EAB}" destId="{48E7AE40-0395-5043-A155-81CC05CD3312}" srcOrd="3" destOrd="0" presId="urn:microsoft.com/office/officeart/2005/8/layout/default#4"/>
    <dgm:cxn modelId="{C5375E06-3684-4FC6-A192-EDE3BD7B3F90}" type="presParOf" srcId="{C8E2AC23-C7B3-C249-AD66-9F942D776EAB}" destId="{60F9DFD1-BC1F-7249-8C63-F30D0A764E7F}" srcOrd="4" destOrd="0" presId="urn:microsoft.com/office/officeart/2005/8/layout/default#4"/>
    <dgm:cxn modelId="{C510005C-C076-49DF-9F58-48410215287D}" type="presParOf" srcId="{C8E2AC23-C7B3-C249-AD66-9F942D776EAB}" destId="{B8262A66-83F5-0E41-853E-18D3ED8FB09E}" srcOrd="5" destOrd="0" presId="urn:microsoft.com/office/officeart/2005/8/layout/default#4"/>
    <dgm:cxn modelId="{AF4D9C65-C226-4AB0-8945-20AA3C09808D}" type="presParOf" srcId="{C8E2AC23-C7B3-C249-AD66-9F942D776EAB}" destId="{8AB866F8-93B3-154E-8C5A-E2CEC0C96E62}" srcOrd="6" destOrd="0" presId="urn:microsoft.com/office/officeart/2005/8/layout/default#4"/>
    <dgm:cxn modelId="{D7265C8E-65B7-4A8A-8086-EFFB08D65518}" type="presParOf" srcId="{C8E2AC23-C7B3-C249-AD66-9F942D776EAB}" destId="{870DB162-7F2C-674B-A98A-9E95C1C0E170}" srcOrd="7" destOrd="0" presId="urn:microsoft.com/office/officeart/2005/8/layout/default#4"/>
    <dgm:cxn modelId="{23AC895E-74DF-4692-8D55-B6A1D42EC7AC}" type="presParOf" srcId="{C8E2AC23-C7B3-C249-AD66-9F942D776EAB}" destId="{AECCD729-44C3-8B48-8C82-1997BFB2D633}" srcOrd="8" destOrd="0" presId="urn:microsoft.com/office/officeart/2005/8/layout/default#4"/>
    <dgm:cxn modelId="{A94BB1DC-7D7B-4654-AD55-F851A9502BBF}" type="presParOf" srcId="{C8E2AC23-C7B3-C249-AD66-9F942D776EAB}" destId="{70E0C6EE-8545-6242-AD24-6323E5042AB9}" srcOrd="9" destOrd="0" presId="urn:microsoft.com/office/officeart/2005/8/layout/default#4"/>
    <dgm:cxn modelId="{1104B6D5-336B-4C07-BB9E-E14827D897DA}" type="presParOf" srcId="{C8E2AC23-C7B3-C249-AD66-9F942D776EAB}" destId="{34FB9B6E-2E7E-9245-9EF2-80839558FCD6}" srcOrd="10" destOrd="0" presId="urn:microsoft.com/office/officeart/2005/8/layout/default#4"/>
    <dgm:cxn modelId="{C5C14539-16EA-44C9-8289-0B2D240E142A}" type="presParOf" srcId="{C8E2AC23-C7B3-C249-AD66-9F942D776EAB}" destId="{51DC2897-DF0E-1A4B-9515-E652658A5D3F}" srcOrd="11" destOrd="0" presId="urn:microsoft.com/office/officeart/2005/8/layout/default#4"/>
    <dgm:cxn modelId="{B1B81EBD-4134-430F-A4F5-70C94758DB7A}" type="presParOf" srcId="{C8E2AC23-C7B3-C249-AD66-9F942D776EAB}" destId="{52F98AC9-0F89-2D48-8798-491414A693F6}" srcOrd="12" destOrd="0" presId="urn:microsoft.com/office/officeart/2005/8/layout/default#4"/>
    <dgm:cxn modelId="{95F419F2-383A-4A2A-962E-87F75096427C}" type="presParOf" srcId="{C8E2AC23-C7B3-C249-AD66-9F942D776EAB}" destId="{1632DD23-F776-F04D-A6CF-077EB73C65B9}" srcOrd="13" destOrd="0" presId="urn:microsoft.com/office/officeart/2005/8/layout/default#4"/>
    <dgm:cxn modelId="{297E7B42-922B-4616-A3BD-41D6A162F940}" type="presParOf" srcId="{C8E2AC23-C7B3-C249-AD66-9F942D776EAB}" destId="{E9792A33-4CAF-9044-A048-AEAEBD48F3B0}" srcOrd="14" destOrd="0" presId="urn:microsoft.com/office/officeart/2005/8/layout/default#4"/>
    <dgm:cxn modelId="{7763A707-A00A-410F-BC5C-0D75DF91C49A}" type="presParOf" srcId="{C8E2AC23-C7B3-C249-AD66-9F942D776EAB}" destId="{99E131A6-36BB-5742-A795-B9243A361775}" srcOrd="15" destOrd="0" presId="urn:microsoft.com/office/officeart/2005/8/layout/default#4"/>
    <dgm:cxn modelId="{AD5D4C23-FD75-4097-9761-3B4B08CB745C}" type="presParOf" srcId="{C8E2AC23-C7B3-C249-AD66-9F942D776EAB}" destId="{7474431D-58B3-DF42-926D-B237B2FCDD16}" srcOrd="16" destOrd="0" presId="urn:microsoft.com/office/officeart/2005/8/layout/default#4"/>
    <dgm:cxn modelId="{775A22F7-7688-44E1-B552-18FCABE346BE}" type="presParOf" srcId="{C8E2AC23-C7B3-C249-AD66-9F942D776EAB}" destId="{0F51F76E-EE1E-CA43-B1C9-1740F411ADD2}" srcOrd="17" destOrd="0" presId="urn:microsoft.com/office/officeart/2005/8/layout/default#4"/>
    <dgm:cxn modelId="{96959158-A70E-49DF-A6ED-058ADDE33BB0}" type="presParOf" srcId="{C8E2AC23-C7B3-C249-AD66-9F942D776EAB}" destId="{B1B04BD5-177B-994C-8DAA-F5E994C1AD6F}" srcOrd="18" destOrd="0" presId="urn:microsoft.com/office/officeart/2005/8/layout/default#4"/>
    <dgm:cxn modelId="{CB49F983-4563-4E52-8FDC-044BB0E492A6}" type="presParOf" srcId="{C8E2AC23-C7B3-C249-AD66-9F942D776EAB}" destId="{E799C151-E440-3F4C-AAC9-96A4BE732546}" srcOrd="19" destOrd="0" presId="urn:microsoft.com/office/officeart/2005/8/layout/default#4"/>
    <dgm:cxn modelId="{DC7A8275-B99D-4110-A871-EEA51F234D2C}" type="presParOf" srcId="{C8E2AC23-C7B3-C249-AD66-9F942D776EAB}" destId="{05F9D909-95AF-7842-B1A3-0A90F486004E}" srcOrd="20" destOrd="0" presId="urn:microsoft.com/office/officeart/2005/8/layout/default#4"/>
    <dgm:cxn modelId="{6BA22AF7-440E-4183-81D1-36E670BC2ECC}" type="presParOf" srcId="{C8E2AC23-C7B3-C249-AD66-9F942D776EAB}" destId="{6A296589-6041-7A4E-B65E-75651202FDA0}" srcOrd="21" destOrd="0" presId="urn:microsoft.com/office/officeart/2005/8/layout/default#4"/>
    <dgm:cxn modelId="{6B7B112D-0C60-45F2-A9FD-AF5D00222BA3}" type="presParOf" srcId="{C8E2AC23-C7B3-C249-AD66-9F942D776EAB}" destId="{A0B7849D-961F-264D-A5CE-7438B67D1122}" srcOrd="22" destOrd="0" presId="urn:microsoft.com/office/officeart/2005/8/layout/default#4"/>
    <dgm:cxn modelId="{2175D2DA-8831-4348-9D2F-C9BADD0FE445}" type="presParOf" srcId="{C8E2AC23-C7B3-C249-AD66-9F942D776EAB}" destId="{3D022356-A7B2-B041-9B9E-FEF3C9C99FFD}" srcOrd="23" destOrd="0" presId="urn:microsoft.com/office/officeart/2005/8/layout/default#4"/>
    <dgm:cxn modelId="{48BA2FBF-4769-42C5-8858-633C575591D5}" type="presParOf" srcId="{C8E2AC23-C7B3-C249-AD66-9F942D776EAB}" destId="{37004563-4480-D546-AC4C-71146CE2D80C}" srcOrd="2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715F37-B7CF-4795-A9D5-6E54C7891473}" type="datetimeFigureOut">
              <a:rPr lang="zh-CN" altLang="en-US" smtClean="0"/>
              <a:t>2022/3/4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B7E971-63A0-4E6F-A841-98451DB14ED9}" type="slidenum">
              <a:rPr lang="zh-CN" altLang="en-US" smtClean="0"/>
              <a:t>‹#›</a:t>
            </a:fld>
            <a:endParaRPr lang="zh-CN" altLang="en-US"/>
          </a:p>
        </p:txBody>
      </p:sp>
    </p:spTree>
    <p:extLst>
      <p:ext uri="{BB962C8B-B14F-4D97-AF65-F5344CB8AC3E}">
        <p14:creationId xmlns:p14="http://schemas.microsoft.com/office/powerpoint/2010/main" val="1194494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19C6BACD-4B18-46B7-A69B-C820E3597752}" type="datetimeFigureOut">
              <a:rPr lang="zh-CN" altLang="en-US"/>
              <a:pPr>
                <a:defRPr/>
              </a:pPr>
              <a:t>2022/3/4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940B1B6-489E-4A43-8A19-E084E5FA6A87}" type="slidenum">
              <a:rPr lang="zh-CN" altLang="en-US"/>
              <a:pPr>
                <a:defRPr/>
              </a:pPr>
              <a:t>‹#›</a:t>
            </a:fld>
            <a:endParaRPr lang="zh-CN" altLang="en-US"/>
          </a:p>
        </p:txBody>
      </p:sp>
    </p:spTree>
    <p:extLst>
      <p:ext uri="{BB962C8B-B14F-4D97-AF65-F5344CB8AC3E}">
        <p14:creationId xmlns:p14="http://schemas.microsoft.com/office/powerpoint/2010/main" val="34724994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社会工程学是一种利用人性而不是技术来破坏系统安全性的技术。举个例子：你可以假装自己是系统管理员，呼叫商务会计部门的某个人员，并声称自己是公司的技术支持人员。提及系统管理员的名字将有助于验证你的说法，并允许你提出问题，以确定关于系统规范的更多细节。精明的入侵者甚至可能让会计人员说出系统的用户名和口令。 正如你所看到的，这种方法的成功在于入侵者对相关人员的心理操纵，实际上与攻击者的计算机技能几乎没有关系。</a:t>
            </a:r>
          </a:p>
        </p:txBody>
      </p:sp>
      <p:sp>
        <p:nvSpPr>
          <p:cNvPr id="4" name="灯片编号占位符 3"/>
          <p:cNvSpPr>
            <a:spLocks noGrp="1"/>
          </p:cNvSpPr>
          <p:nvPr>
            <p:ph type="sldNum" sz="quarter" idx="10"/>
          </p:nvPr>
        </p:nvSpPr>
        <p:spPr/>
        <p:txBody>
          <a:bodyPr/>
          <a:lstStyle/>
          <a:p>
            <a:pPr>
              <a:defRPr/>
            </a:pPr>
            <a:fld id="{C940B1B6-489E-4A43-8A19-E084E5FA6A87}" type="slidenum">
              <a:rPr lang="zh-CN" altLang="en-US" smtClean="0"/>
              <a:pPr>
                <a:defRPr/>
              </a:pPr>
              <a:t>10</a:t>
            </a:fld>
            <a:endParaRPr lang="zh-CN" altLang="en-US"/>
          </a:p>
        </p:txBody>
      </p:sp>
    </p:spTree>
    <p:extLst>
      <p:ext uri="{BB962C8B-B14F-4D97-AF65-F5344CB8AC3E}">
        <p14:creationId xmlns:p14="http://schemas.microsoft.com/office/powerpoint/2010/main" val="292343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dirty="0">
                <a:ea typeface="宋体" charset="-122"/>
              </a:rPr>
              <a:t>一方面，信息系统的网络化提供了资源的共享性、用户使用的方便性，通过分布式处理提高了系统效率和可靠性，并且还具有良好的可扩充性，这是给人们的享受。另一方面，也正是这些特点增加了网络信息系统的不安全性（</a:t>
            </a:r>
            <a:r>
              <a:rPr lang="en-US" altLang="zh-CN" dirty="0">
                <a:ea typeface="宋体" charset="-122"/>
              </a:rPr>
              <a:t>Internet</a:t>
            </a:r>
            <a:r>
              <a:rPr lang="zh-CN" altLang="zh-CN" dirty="0">
                <a:ea typeface="宋体" charset="-122"/>
              </a:rPr>
              <a:t>早期建设的时候，认为使用网络的人都是君子，所以，网络协议本身没有过多地考虑安全问题，这给</a:t>
            </a:r>
            <a:r>
              <a:rPr lang="en-US" altLang="zh-CN" dirty="0">
                <a:ea typeface="宋体" charset="-122"/>
              </a:rPr>
              <a:t>Internet</a:t>
            </a:r>
            <a:r>
              <a:rPr lang="zh-CN" altLang="zh-CN" dirty="0">
                <a:ea typeface="宋体" charset="-122"/>
              </a:rPr>
              <a:t>的使用带来极大的隐患，而且这种隐患是与生俱来的），这是严峻的挑战</a:t>
            </a:r>
            <a:r>
              <a:rPr lang="zh-CN" altLang="en-US" dirty="0">
                <a:ea typeface="宋体" charset="-122"/>
              </a:rPr>
              <a:t>。</a:t>
            </a:r>
            <a:endParaRPr lang="en-US" altLang="zh-CN" dirty="0">
              <a:ea typeface="宋体" charset="-122"/>
            </a:endParaRPr>
          </a:p>
          <a:p>
            <a:r>
              <a:rPr lang="zh-CN" altLang="zh-CN" dirty="0">
                <a:ea typeface="宋体" charset="-122"/>
              </a:rPr>
              <a:t>计算机网络安全的威胁除了来自各种自然灾害等不可抗拒的因素外，其他主要是人为的威胁，来自以下几个方面：</a:t>
            </a:r>
          </a:p>
          <a:p>
            <a:pPr lvl="1"/>
            <a:r>
              <a:rPr lang="zh-CN" altLang="zh-CN" dirty="0">
                <a:ea typeface="宋体" charset="-122"/>
              </a:rPr>
              <a:t>来自外部的各种恶意攻击</a:t>
            </a:r>
          </a:p>
          <a:p>
            <a:pPr lvl="1"/>
            <a:r>
              <a:rPr lang="zh-CN" altLang="zh-CN" dirty="0">
                <a:ea typeface="宋体" charset="-122"/>
              </a:rPr>
              <a:t>系统本身的安全缺陷</a:t>
            </a:r>
          </a:p>
          <a:p>
            <a:pPr lvl="1"/>
            <a:r>
              <a:rPr lang="zh-CN" altLang="zh-CN" dirty="0">
                <a:ea typeface="宋体" charset="-122"/>
              </a:rPr>
              <a:t>各种应用软件漏洞</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charset="-122"/>
            </a:endParaRPr>
          </a:p>
          <a:p>
            <a:r>
              <a:rPr lang="zh-CN" altLang="zh-CN" sz="2800" dirty="0">
                <a:ea typeface="宋体" charset="-122"/>
              </a:rPr>
              <a:t>恶意攻击</a:t>
            </a:r>
          </a:p>
          <a:p>
            <a:pPr lvl="1"/>
            <a:r>
              <a:rPr lang="zh-CN" altLang="zh-CN" sz="2000" dirty="0">
                <a:ea typeface="宋体" charset="-122"/>
              </a:rPr>
              <a:t>人为的恶意攻击是有目的的破坏。恶意攻击可以分为主动攻击和被动攻击。主动攻击是指以各种方式有选择地破坏信息（如：添加、修改、删除、伪造、重放、乱序、冒充、病毒等）。被动攻击是指在不干扰网络信息系统正常工作的情况下，进行侦听、截获、窃取、破译和业务流量分析及电磁泄露等</a:t>
            </a:r>
            <a:r>
              <a:rPr lang="zh-CN" altLang="en-US" sz="2000" dirty="0">
                <a:ea typeface="宋体" charset="-122"/>
              </a:rPr>
              <a:t>。</a:t>
            </a:r>
            <a:endParaRPr lang="en-US" altLang="zh-CN" sz="2000" dirty="0">
              <a:ea typeface="宋体" charset="-122"/>
            </a:endParaRPr>
          </a:p>
          <a:p>
            <a:pPr lvl="1"/>
            <a:r>
              <a:rPr lang="zh-CN" altLang="zh-CN" sz="2000" dirty="0">
                <a:ea typeface="宋体" charset="-122"/>
              </a:rPr>
              <a:t>代表性的恶意</a:t>
            </a:r>
            <a:r>
              <a:rPr lang="zh-CN" altLang="en-US" sz="2000" dirty="0">
                <a:ea typeface="宋体" charset="-122"/>
              </a:rPr>
              <a:t>攻击：</a:t>
            </a:r>
            <a:endParaRPr lang="en-US" altLang="zh-CN" sz="2000" dirty="0">
              <a:ea typeface="宋体" charset="-122"/>
            </a:endParaRPr>
          </a:p>
          <a:p>
            <a:pPr lvl="2"/>
            <a:r>
              <a:rPr lang="zh-CN" altLang="zh-CN" sz="2000" dirty="0">
                <a:ea typeface="宋体" charset="-122"/>
              </a:rPr>
              <a:t>信息战</a:t>
            </a:r>
            <a:r>
              <a:rPr lang="zh-CN" altLang="en-US" sz="2000" dirty="0">
                <a:ea typeface="宋体" charset="-122"/>
              </a:rPr>
              <a:t>、</a:t>
            </a:r>
            <a:r>
              <a:rPr lang="zh-CN" altLang="zh-CN" sz="2000" dirty="0">
                <a:ea typeface="宋体" charset="-122"/>
              </a:rPr>
              <a:t>商业间谍</a:t>
            </a:r>
            <a:r>
              <a:rPr lang="zh-CN" altLang="en-US" sz="2000" dirty="0">
                <a:ea typeface="宋体" charset="-122"/>
              </a:rPr>
              <a:t>、</a:t>
            </a:r>
            <a:r>
              <a:rPr lang="zh-CN" altLang="zh-CN" sz="2000" dirty="0">
                <a:ea typeface="宋体" charset="-122"/>
              </a:rPr>
              <a:t>窃听</a:t>
            </a:r>
            <a:r>
              <a:rPr lang="zh-CN" altLang="en-US" sz="2000" dirty="0">
                <a:ea typeface="宋体" charset="-122"/>
              </a:rPr>
              <a:t>、</a:t>
            </a:r>
            <a:r>
              <a:rPr lang="zh-CN" altLang="zh-CN" sz="2000" dirty="0">
                <a:ea typeface="宋体" charset="-122"/>
              </a:rPr>
              <a:t>流量分析</a:t>
            </a:r>
            <a:r>
              <a:rPr lang="zh-CN" altLang="en-US" sz="2000" dirty="0">
                <a:ea typeface="宋体" charset="-122"/>
              </a:rPr>
              <a:t>、</a:t>
            </a:r>
            <a:r>
              <a:rPr lang="zh-CN" altLang="zh-CN" sz="2000" dirty="0">
                <a:ea typeface="宋体" charset="-122"/>
              </a:rPr>
              <a:t>破坏完整性</a:t>
            </a:r>
            <a:r>
              <a:rPr lang="zh-CN" altLang="en-US" sz="2000" dirty="0">
                <a:ea typeface="宋体" charset="-122"/>
              </a:rPr>
              <a:t>、</a:t>
            </a:r>
            <a:r>
              <a:rPr lang="zh-CN" altLang="zh-CN" sz="2000" dirty="0">
                <a:ea typeface="宋体" charset="-122"/>
              </a:rPr>
              <a:t>重发</a:t>
            </a:r>
            <a:r>
              <a:rPr lang="zh-CN" altLang="en-US" sz="2000" dirty="0">
                <a:ea typeface="宋体" charset="-122"/>
              </a:rPr>
              <a:t>、</a:t>
            </a:r>
            <a:r>
              <a:rPr lang="zh-CN" altLang="zh-CN" sz="2000" dirty="0">
                <a:ea typeface="宋体" charset="-122"/>
              </a:rPr>
              <a:t>假冒</a:t>
            </a:r>
            <a:r>
              <a:rPr lang="zh-CN" altLang="en-US" sz="2000" dirty="0">
                <a:ea typeface="宋体" charset="-122"/>
              </a:rPr>
              <a:t>、</a:t>
            </a:r>
            <a:r>
              <a:rPr lang="zh-CN" altLang="zh-CN" sz="2000" dirty="0">
                <a:ea typeface="宋体" charset="-122"/>
              </a:rPr>
              <a:t>拒绝服务</a:t>
            </a:r>
            <a:r>
              <a:rPr lang="zh-CN" altLang="en-US" sz="2000" dirty="0">
                <a:ea typeface="宋体" charset="-122"/>
              </a:rPr>
              <a:t>、</a:t>
            </a:r>
            <a:r>
              <a:rPr lang="zh-CN" altLang="zh-CN" sz="2000" dirty="0">
                <a:ea typeface="宋体" charset="-122"/>
              </a:rPr>
              <a:t>资源的非授权使用</a:t>
            </a:r>
            <a:r>
              <a:rPr lang="zh-CN" altLang="en-US" sz="2000" dirty="0">
                <a:ea typeface="宋体" charset="-122"/>
              </a:rPr>
              <a:t>、</a:t>
            </a:r>
            <a:r>
              <a:rPr lang="zh-CN" altLang="zh-CN" sz="2000" dirty="0">
                <a:ea typeface="宋体" charset="-122"/>
              </a:rPr>
              <a:t>干扰</a:t>
            </a:r>
            <a:r>
              <a:rPr lang="zh-CN" altLang="en-US" sz="2000" dirty="0">
                <a:ea typeface="宋体" charset="-122"/>
              </a:rPr>
              <a:t>、</a:t>
            </a:r>
            <a:r>
              <a:rPr lang="zh-CN" altLang="zh-CN" sz="2000" dirty="0">
                <a:ea typeface="宋体" charset="-122"/>
              </a:rPr>
              <a:t> 病毒</a:t>
            </a:r>
            <a:r>
              <a:rPr lang="zh-CN" altLang="en-US" sz="2000" dirty="0">
                <a:ea typeface="宋体" charset="-122"/>
              </a:rPr>
              <a:t>、</a:t>
            </a:r>
            <a:r>
              <a:rPr lang="zh-CN" altLang="zh-CN" sz="2000" dirty="0">
                <a:ea typeface="宋体" charset="-122"/>
              </a:rPr>
              <a:t>诽谤</a:t>
            </a:r>
            <a:endParaRPr lang="en-US" altLang="zh-CN" sz="2000" dirty="0">
              <a:ea typeface="宋体" charset="-122"/>
            </a:endParaRPr>
          </a:p>
          <a:p>
            <a:r>
              <a:rPr lang="zh-CN" altLang="zh-CN" sz="2800" dirty="0">
                <a:ea typeface="宋体" charset="-122"/>
              </a:rPr>
              <a:t>安全缺陷</a:t>
            </a:r>
          </a:p>
          <a:p>
            <a:pPr lvl="1"/>
            <a:r>
              <a:rPr lang="zh-CN" altLang="zh-CN" sz="2000" dirty="0">
                <a:ea typeface="宋体" charset="-122"/>
              </a:rPr>
              <a:t>影响网络安全的因素包括</a:t>
            </a:r>
            <a:r>
              <a:rPr lang="zh-CN" altLang="en-US" sz="2000" dirty="0">
                <a:ea typeface="宋体" charset="-122"/>
              </a:rPr>
              <a:t>：</a:t>
            </a:r>
            <a:endParaRPr lang="en-US" altLang="zh-CN" sz="2000" dirty="0">
              <a:ea typeface="宋体" charset="-122"/>
            </a:endParaRPr>
          </a:p>
          <a:p>
            <a:pPr lvl="2"/>
            <a:r>
              <a:rPr lang="zh-CN" altLang="zh-CN" sz="2000" dirty="0">
                <a:ea typeface="宋体" charset="-122"/>
              </a:rPr>
              <a:t>网络的规模</a:t>
            </a:r>
            <a:r>
              <a:rPr lang="zh-CN" altLang="en-US" sz="2000" dirty="0">
                <a:ea typeface="宋体" charset="-122"/>
              </a:rPr>
              <a:t>、</a:t>
            </a:r>
            <a:r>
              <a:rPr lang="zh-CN" altLang="zh-CN" sz="2000" dirty="0">
                <a:ea typeface="宋体" charset="-122"/>
              </a:rPr>
              <a:t> 电磁辐射</a:t>
            </a:r>
            <a:r>
              <a:rPr lang="zh-CN" altLang="en-US" sz="2000" dirty="0">
                <a:ea typeface="宋体" charset="-122"/>
              </a:rPr>
              <a:t>、</a:t>
            </a:r>
            <a:r>
              <a:rPr lang="zh-CN" altLang="zh-CN" sz="2000" dirty="0">
                <a:ea typeface="宋体" charset="-122"/>
              </a:rPr>
              <a:t> 搭线窃听</a:t>
            </a:r>
            <a:r>
              <a:rPr lang="zh-CN" altLang="en-US" sz="2000" dirty="0">
                <a:ea typeface="宋体" charset="-122"/>
              </a:rPr>
              <a:t>、</a:t>
            </a:r>
            <a:r>
              <a:rPr lang="zh-CN" altLang="zh-CN" sz="2000" dirty="0">
                <a:ea typeface="宋体" charset="-122"/>
              </a:rPr>
              <a:t>串音</a:t>
            </a:r>
            <a:endParaRPr lang="en-US" altLang="zh-CN" sz="2000" dirty="0">
              <a:ea typeface="宋体" charset="-122"/>
            </a:endParaRPr>
          </a:p>
          <a:p>
            <a:pPr lvl="1"/>
            <a:r>
              <a:rPr lang="zh-CN" altLang="zh-CN" sz="2000" dirty="0">
                <a:ea typeface="宋体" charset="-122"/>
              </a:rPr>
              <a:t>我国的网络信息</a:t>
            </a:r>
            <a:r>
              <a:rPr lang="zh-CN" altLang="en-US" sz="2000" dirty="0">
                <a:ea typeface="宋体" charset="-122"/>
              </a:rPr>
              <a:t>的</a:t>
            </a:r>
            <a:r>
              <a:rPr lang="zh-CN" altLang="zh-CN" sz="2000" dirty="0">
                <a:ea typeface="宋体" charset="-122"/>
              </a:rPr>
              <a:t>一些独具特色的安全缺陷</a:t>
            </a:r>
            <a:endParaRPr lang="en-US" altLang="zh-CN" sz="2000" dirty="0">
              <a:ea typeface="宋体" charset="-122"/>
            </a:endParaRPr>
          </a:p>
          <a:p>
            <a:pPr lvl="2"/>
            <a:r>
              <a:rPr lang="zh-CN" altLang="zh-CN" sz="2000" dirty="0">
                <a:ea typeface="宋体" charset="-122"/>
              </a:rPr>
              <a:t>由技术被动性引起的安全缺陷</a:t>
            </a:r>
            <a:r>
              <a:rPr lang="zh-CN" altLang="en-US" sz="2000" dirty="0">
                <a:ea typeface="宋体" charset="-122"/>
              </a:rPr>
              <a:t>、</a:t>
            </a:r>
            <a:r>
              <a:rPr lang="zh-CN" altLang="zh-CN" sz="2000" dirty="0">
                <a:ea typeface="宋体" charset="-122"/>
              </a:rPr>
              <a:t>人员素质问题引起的安全缺陷</a:t>
            </a:r>
            <a:r>
              <a:rPr lang="zh-CN" altLang="en-US" sz="2000" dirty="0">
                <a:ea typeface="宋体" charset="-122"/>
              </a:rPr>
              <a:t>、</a:t>
            </a:r>
            <a:r>
              <a:rPr lang="zh-CN" altLang="zh-CN" sz="2000" dirty="0">
                <a:ea typeface="宋体" charset="-122"/>
              </a:rPr>
              <a:t>缺乏系统的安全标准所引起的安全缺陷</a:t>
            </a:r>
            <a:endParaRPr lang="en-US" altLang="zh-CN" sz="2000" dirty="0">
              <a:ea typeface="宋体" charset="-122"/>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charset="-122"/>
            </a:endParaRPr>
          </a:p>
          <a:p>
            <a:r>
              <a:rPr lang="zh-CN" altLang="zh-CN" dirty="0">
                <a:ea typeface="宋体" charset="-122"/>
              </a:rPr>
              <a:t>软件漏洞</a:t>
            </a:r>
          </a:p>
          <a:p>
            <a:pPr lvl="1"/>
            <a:r>
              <a:rPr lang="zh-CN" altLang="zh-CN" dirty="0">
                <a:ea typeface="宋体" charset="-122"/>
              </a:rPr>
              <a:t>后门</a:t>
            </a:r>
            <a:endParaRPr lang="en-US" altLang="zh-CN" dirty="0">
              <a:ea typeface="宋体" charset="-122"/>
            </a:endParaRPr>
          </a:p>
          <a:p>
            <a:pPr lvl="2"/>
            <a:r>
              <a:rPr lang="zh-CN" altLang="zh-CN" dirty="0">
                <a:ea typeface="宋体" charset="-122"/>
              </a:rPr>
              <a:t>逻辑炸弹</a:t>
            </a:r>
            <a:r>
              <a:rPr lang="zh-CN" altLang="en-US" dirty="0">
                <a:ea typeface="宋体" charset="-122"/>
              </a:rPr>
              <a:t>、</a:t>
            </a:r>
            <a:r>
              <a:rPr lang="zh-CN" altLang="zh-CN" dirty="0">
                <a:ea typeface="宋体" charset="-122"/>
              </a:rPr>
              <a:t>遥控旁路</a:t>
            </a:r>
            <a:r>
              <a:rPr lang="zh-CN" altLang="en-US" dirty="0">
                <a:ea typeface="宋体" charset="-122"/>
              </a:rPr>
              <a:t>、</a:t>
            </a:r>
            <a:r>
              <a:rPr lang="zh-CN" altLang="zh-CN" dirty="0">
                <a:ea typeface="宋体" charset="-122"/>
              </a:rPr>
              <a:t>远程维护</a:t>
            </a:r>
            <a:r>
              <a:rPr lang="zh-CN" altLang="en-US" dirty="0">
                <a:ea typeface="宋体" charset="-122"/>
              </a:rPr>
              <a:t>、</a:t>
            </a:r>
            <a:r>
              <a:rPr lang="zh-CN" altLang="zh-CN" dirty="0">
                <a:ea typeface="宋体" charset="-122"/>
              </a:rPr>
              <a:t>非法通信</a:t>
            </a:r>
            <a:r>
              <a:rPr lang="zh-CN" altLang="en-US" dirty="0">
                <a:ea typeface="宋体" charset="-122"/>
              </a:rPr>
              <a:t>、</a:t>
            </a:r>
            <a:r>
              <a:rPr lang="zh-CN" altLang="zh-CN" dirty="0">
                <a:ea typeface="宋体" charset="-122"/>
              </a:rPr>
              <a:t>贪婪程序</a:t>
            </a:r>
            <a:endParaRPr lang="en-US" altLang="zh-CN" dirty="0">
              <a:ea typeface="宋体" charset="-122"/>
            </a:endParaRPr>
          </a:p>
          <a:p>
            <a:pPr lvl="1"/>
            <a:r>
              <a:rPr lang="zh-CN" altLang="zh-CN" dirty="0">
                <a:ea typeface="宋体" charset="-122"/>
              </a:rPr>
              <a:t>操作系统的安全漏洞</a:t>
            </a:r>
            <a:endParaRPr lang="en-US" altLang="zh-CN" dirty="0">
              <a:ea typeface="宋体" charset="-122"/>
            </a:endParaRPr>
          </a:p>
          <a:p>
            <a:pPr lvl="2"/>
            <a:r>
              <a:rPr lang="zh-CN" altLang="zh-CN" dirty="0">
                <a:ea typeface="宋体" charset="-122"/>
              </a:rPr>
              <a:t> 输入</a:t>
            </a:r>
            <a:r>
              <a:rPr lang="en-US" altLang="zh-CN" dirty="0">
                <a:ea typeface="宋体" charset="-122"/>
              </a:rPr>
              <a:t>/</a:t>
            </a:r>
            <a:r>
              <a:rPr lang="zh-CN" altLang="zh-CN" dirty="0">
                <a:ea typeface="宋体" charset="-122"/>
              </a:rPr>
              <a:t>输出（</a:t>
            </a:r>
            <a:r>
              <a:rPr lang="en-US" altLang="zh-CN" dirty="0">
                <a:ea typeface="宋体" charset="-122"/>
              </a:rPr>
              <a:t>I/O</a:t>
            </a:r>
            <a:r>
              <a:rPr lang="zh-CN" altLang="zh-CN" dirty="0">
                <a:ea typeface="宋体" charset="-122"/>
              </a:rPr>
              <a:t>）非法访问</a:t>
            </a:r>
            <a:r>
              <a:rPr lang="zh-CN" altLang="en-US" dirty="0">
                <a:ea typeface="宋体" charset="-122"/>
              </a:rPr>
              <a:t>、</a:t>
            </a:r>
            <a:r>
              <a:rPr lang="zh-CN" altLang="zh-CN" dirty="0">
                <a:ea typeface="宋体" charset="-122"/>
              </a:rPr>
              <a:t>访问控制的混乱</a:t>
            </a:r>
            <a:r>
              <a:rPr lang="zh-CN" altLang="en-US" dirty="0">
                <a:ea typeface="宋体" charset="-122"/>
              </a:rPr>
              <a:t>、</a:t>
            </a:r>
            <a:r>
              <a:rPr lang="zh-CN" altLang="zh-CN" dirty="0">
                <a:ea typeface="宋体" charset="-122"/>
              </a:rPr>
              <a:t>不完全的中介</a:t>
            </a:r>
            <a:r>
              <a:rPr lang="zh-CN" altLang="en-US" dirty="0">
                <a:ea typeface="宋体" charset="-122"/>
              </a:rPr>
              <a:t>、</a:t>
            </a:r>
            <a:r>
              <a:rPr lang="zh-CN" altLang="zh-CN" dirty="0">
                <a:ea typeface="宋体" charset="-122"/>
              </a:rPr>
              <a:t>操作系统陷门</a:t>
            </a:r>
            <a:endParaRPr lang="en-US" altLang="zh-CN" b="1" dirty="0">
              <a:ea typeface="宋体" charset="-122"/>
            </a:endParaRPr>
          </a:p>
          <a:p>
            <a:pPr lvl="1"/>
            <a:r>
              <a:rPr lang="zh-CN" altLang="zh-CN" dirty="0">
                <a:ea typeface="宋体" charset="-122"/>
              </a:rPr>
              <a:t>协议本身的安全漏洞</a:t>
            </a:r>
            <a:endParaRPr lang="en-US" altLang="zh-CN" dirty="0">
              <a:ea typeface="宋体" charset="-122"/>
            </a:endParaRPr>
          </a:p>
          <a:p>
            <a:pPr lvl="1"/>
            <a:r>
              <a:rPr lang="zh-CN" altLang="zh-CN" dirty="0">
                <a:ea typeface="宋体" charset="-122"/>
              </a:rPr>
              <a:t>网络软件与网络服务的漏洞</a:t>
            </a:r>
            <a:endParaRPr lang="en-US" altLang="zh-CN" dirty="0">
              <a:ea typeface="宋体" charset="-122"/>
            </a:endParaRPr>
          </a:p>
          <a:p>
            <a:pPr lvl="2"/>
            <a:r>
              <a:rPr lang="en-US" altLang="zh-CN" dirty="0">
                <a:ea typeface="宋体" charset="-122"/>
              </a:rPr>
              <a:t>Finger</a:t>
            </a:r>
            <a:r>
              <a:rPr lang="zh-CN" altLang="zh-CN" dirty="0">
                <a:ea typeface="宋体" charset="-122"/>
              </a:rPr>
              <a:t>的漏洞</a:t>
            </a:r>
            <a:r>
              <a:rPr lang="zh-CN" altLang="en-US" dirty="0">
                <a:ea typeface="宋体" charset="-122"/>
              </a:rPr>
              <a:t>、</a:t>
            </a:r>
            <a:r>
              <a:rPr lang="zh-CN" altLang="zh-CN" dirty="0">
                <a:ea typeface="宋体" charset="-122"/>
              </a:rPr>
              <a:t>匿名</a:t>
            </a:r>
            <a:r>
              <a:rPr lang="en-US" altLang="zh-CN" dirty="0">
                <a:ea typeface="宋体" charset="-122"/>
              </a:rPr>
              <a:t>FTP</a:t>
            </a:r>
            <a:r>
              <a:rPr lang="zh-CN" altLang="en-US" dirty="0">
                <a:ea typeface="宋体" charset="-122"/>
              </a:rPr>
              <a:t>、</a:t>
            </a:r>
            <a:r>
              <a:rPr lang="zh-CN" altLang="zh-CN" dirty="0">
                <a:ea typeface="宋体" charset="-122"/>
              </a:rPr>
              <a:t>远程登录</a:t>
            </a:r>
            <a:r>
              <a:rPr lang="zh-CN" altLang="en-US" dirty="0">
                <a:ea typeface="宋体" charset="-122"/>
              </a:rPr>
              <a:t>、</a:t>
            </a:r>
            <a:r>
              <a:rPr lang="zh-CN" altLang="zh-CN" dirty="0">
                <a:ea typeface="宋体" charset="-122"/>
              </a:rPr>
              <a:t>电子邮件</a:t>
            </a:r>
            <a:endParaRPr lang="en-US" altLang="zh-CN" dirty="0">
              <a:ea typeface="宋体" charset="-122"/>
            </a:endParaRPr>
          </a:p>
          <a:p>
            <a:pPr lvl="1"/>
            <a:r>
              <a:rPr lang="zh-CN" altLang="zh-CN" dirty="0">
                <a:ea typeface="宋体" charset="-122"/>
              </a:rPr>
              <a:t>口令设置的漏洞</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charset="-122"/>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zh-CN" altLang="en-US" dirty="0">
              <a:ea typeface="宋体"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C940B1B6-489E-4A43-8A19-E084E5FA6A87}" type="slidenum">
              <a:rPr lang="zh-CN" altLang="en-US" smtClean="0"/>
              <a:pPr>
                <a:defRPr/>
              </a:pPr>
              <a:t>16</a:t>
            </a:fld>
            <a:endParaRPr lang="zh-CN" altLang="en-US"/>
          </a:p>
        </p:txBody>
      </p:sp>
    </p:spTree>
    <p:extLst>
      <p:ext uri="{BB962C8B-B14F-4D97-AF65-F5344CB8AC3E}">
        <p14:creationId xmlns:p14="http://schemas.microsoft.com/office/powerpoint/2010/main" val="210608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2000" dirty="0">
                <a:ea typeface="宋体" charset="-122"/>
              </a:rPr>
              <a:t>加密：用加密算法对信息加密。保护信息的机密性（保密性服务）</a:t>
            </a:r>
          </a:p>
          <a:p>
            <a:pPr lvl="1"/>
            <a:r>
              <a:rPr lang="zh-CN" altLang="en-US" sz="2000" dirty="0">
                <a:ea typeface="宋体" charset="-122"/>
              </a:rPr>
              <a:t>数字签名：用签名算法对信息进行计算，计算结果附加于信息单元。用于身份认证、数据完整性和非否认服务（认证服务）</a:t>
            </a:r>
          </a:p>
          <a:p>
            <a:pPr lvl="1"/>
            <a:r>
              <a:rPr lang="zh-CN" altLang="en-US" sz="2000" dirty="0">
                <a:ea typeface="宋体" charset="-122"/>
              </a:rPr>
              <a:t>访问控制：用于实施资源访问权限的机制（访问控制服务）</a:t>
            </a:r>
          </a:p>
          <a:p>
            <a:pPr lvl="1"/>
            <a:r>
              <a:rPr lang="zh-CN" altLang="en-US" sz="2000" dirty="0">
                <a:ea typeface="宋体" charset="-122"/>
              </a:rPr>
              <a:t>数据完整性：用于确保信息的完整性（完整性服务）</a:t>
            </a:r>
          </a:p>
          <a:p>
            <a:pPr lvl="1"/>
            <a:r>
              <a:rPr lang="zh-CN" altLang="en-US" sz="2000" dirty="0">
                <a:ea typeface="宋体" charset="-122"/>
              </a:rPr>
              <a:t>认证交换：确保信息交换的实体是所声称的实体，通过信息交换以确保实体身份，包括公知密码、特征、位置信息等（认证服务）</a:t>
            </a:r>
          </a:p>
          <a:p>
            <a:pPr lvl="1"/>
            <a:r>
              <a:rPr lang="zh-CN" altLang="en-US" sz="2000" dirty="0">
                <a:ea typeface="宋体" charset="-122"/>
              </a:rPr>
              <a:t>流量填充：填充信息，防止流量分析（保密服务）</a:t>
            </a:r>
          </a:p>
          <a:p>
            <a:pPr lvl="1"/>
            <a:r>
              <a:rPr lang="zh-CN" altLang="en-US" sz="2000" dirty="0">
                <a:ea typeface="宋体" charset="-122"/>
              </a:rPr>
              <a:t>路由控制：能够为特定数据选择特定路由（访问控制服务）</a:t>
            </a:r>
          </a:p>
          <a:p>
            <a:pPr lvl="1"/>
            <a:r>
              <a:rPr lang="zh-CN" altLang="en-US" sz="2000" dirty="0">
                <a:ea typeface="宋体" charset="-122"/>
              </a:rPr>
              <a:t>公证：采用可信任的第三方以确保一些信息交换的性质（抗否认性服务）</a:t>
            </a:r>
          </a:p>
          <a:p>
            <a:endParaRPr lang="zh-CN" altLang="en-US" dirty="0"/>
          </a:p>
        </p:txBody>
      </p:sp>
      <p:sp>
        <p:nvSpPr>
          <p:cNvPr id="4" name="灯片编号占位符 3"/>
          <p:cNvSpPr>
            <a:spLocks noGrp="1"/>
          </p:cNvSpPr>
          <p:nvPr>
            <p:ph type="sldNum" sz="quarter" idx="10"/>
          </p:nvPr>
        </p:nvSpPr>
        <p:spPr/>
        <p:txBody>
          <a:bodyPr/>
          <a:lstStyle/>
          <a:p>
            <a:pPr>
              <a:defRPr/>
            </a:pPr>
            <a:fld id="{C940B1B6-489E-4A43-8A19-E084E5FA6A87}" type="slidenum">
              <a:rPr lang="zh-CN" altLang="en-US" smtClean="0"/>
              <a:pPr>
                <a:defRPr/>
              </a:pPr>
              <a:t>26</a:t>
            </a:fld>
            <a:endParaRPr lang="zh-CN" altLang="en-US"/>
          </a:p>
        </p:txBody>
      </p:sp>
    </p:spTree>
    <p:extLst>
      <p:ext uri="{BB962C8B-B14F-4D97-AF65-F5344CB8AC3E}">
        <p14:creationId xmlns:p14="http://schemas.microsoft.com/office/powerpoint/2010/main" val="291807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40B1B6-489E-4A43-8A19-E084E5FA6A87}" type="slidenum">
              <a:rPr lang="zh-CN" altLang="en-US" smtClean="0"/>
              <a:pPr>
                <a:defRPr/>
              </a:pPr>
              <a:t>30</a:t>
            </a:fld>
            <a:endParaRPr lang="zh-CN" altLang="en-US"/>
          </a:p>
        </p:txBody>
      </p:sp>
    </p:spTree>
    <p:extLst>
      <p:ext uri="{BB962C8B-B14F-4D97-AF65-F5344CB8AC3E}">
        <p14:creationId xmlns:p14="http://schemas.microsoft.com/office/powerpoint/2010/main" val="254641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a typeface="宋体" charset="-122"/>
              </a:rPr>
              <a:t>经济机制原则：指嵌入在硬件和软件中的安全机制的设计要尽可能简单、短小。</a:t>
            </a:r>
            <a:endParaRPr lang="en-US" altLang="zh-CN" sz="1200" dirty="0">
              <a:ea typeface="宋体" charset="-122"/>
            </a:endParaRPr>
          </a:p>
          <a:p>
            <a:r>
              <a:rPr lang="zh-CN" altLang="en-US" sz="1200" dirty="0">
                <a:ea typeface="宋体" charset="-122"/>
              </a:rPr>
              <a:t>安全缺省设置原则：指访问控制应当基于许可而不是排除。</a:t>
            </a:r>
            <a:endParaRPr lang="en-US" altLang="zh-CN" sz="1200" dirty="0">
              <a:ea typeface="宋体" charset="-122"/>
            </a:endParaRPr>
          </a:p>
          <a:p>
            <a:r>
              <a:rPr lang="zh-CN" altLang="en-US" sz="1200" dirty="0">
                <a:ea typeface="宋体" charset="-122"/>
              </a:rPr>
              <a:t>绝对中介原则：指每一次访问都应当依据访问控制机制进行检查。</a:t>
            </a:r>
            <a:endParaRPr lang="en-US" altLang="zh-CN" sz="1200" dirty="0">
              <a:ea typeface="宋体" charset="-122"/>
            </a:endParaRPr>
          </a:p>
          <a:p>
            <a:r>
              <a:rPr lang="zh-CN" altLang="en-US" sz="1200" dirty="0">
                <a:ea typeface="宋体" charset="-122"/>
              </a:rPr>
              <a:t>开放式设计原则：指安全机制的设计应当开放而非保密。</a:t>
            </a:r>
            <a:endParaRPr lang="en-US" altLang="zh-CN" sz="1200" dirty="0">
              <a:ea typeface="宋体" charset="-122"/>
            </a:endParaRPr>
          </a:p>
          <a:p>
            <a:r>
              <a:rPr lang="zh-CN" altLang="en-US" sz="1200" dirty="0">
                <a:ea typeface="宋体" charset="-122"/>
              </a:rPr>
              <a:t>特权分离原则：是为对于限定资源的访问需要多特权属性的情况定义的。多因素用户认证就是一个很好的例子，它需要用多种技术，比如同时拥有密码和智能卡，才能对用户授权。</a:t>
            </a:r>
            <a:endParaRPr lang="en-US" altLang="zh-CN" sz="1200" dirty="0">
              <a:ea typeface="宋体" charset="-122"/>
            </a:endParaRPr>
          </a:p>
          <a:p>
            <a:r>
              <a:rPr lang="zh-CN" altLang="en-US" sz="1200" dirty="0">
                <a:ea typeface="宋体" charset="-122"/>
              </a:rPr>
              <a:t>最小特权原则：是指每个进程和系统用户都应当使用完成某项任何必需的最小特权集进行操作。</a:t>
            </a:r>
            <a:endParaRPr lang="en-US" altLang="zh-CN" sz="1200" dirty="0">
              <a:ea typeface="宋体" charset="-122"/>
            </a:endParaRPr>
          </a:p>
          <a:p>
            <a:r>
              <a:rPr lang="zh-CN" altLang="en-US" sz="1200" dirty="0">
                <a:ea typeface="宋体" charset="-122"/>
              </a:rPr>
              <a:t>最小共用机制原则：指在设计时应当最小化不同用户共享的功能，以提高彼此的安全性。</a:t>
            </a:r>
            <a:endParaRPr lang="en-US" altLang="zh-CN" sz="1200" dirty="0">
              <a:ea typeface="宋体" charset="-122"/>
            </a:endParaRPr>
          </a:p>
          <a:p>
            <a:r>
              <a:rPr lang="zh-CN" altLang="en-US" sz="1200" dirty="0">
                <a:ea typeface="宋体" charset="-122"/>
              </a:rPr>
              <a:t>心理可接受性原则：指安全机制不应该过度干涉用户的工作，同时也要满足用户授权访问的要求。</a:t>
            </a:r>
            <a:endParaRPr lang="en-US" altLang="zh-CN" sz="1200" dirty="0">
              <a:ea typeface="宋体" charset="-122"/>
            </a:endParaRPr>
          </a:p>
          <a:p>
            <a:r>
              <a:rPr lang="zh-CN" altLang="en-US" sz="1200" dirty="0">
                <a:ea typeface="宋体" charset="-122"/>
              </a:rPr>
              <a:t>隔离原则：</a:t>
            </a:r>
            <a:r>
              <a:rPr lang="en-US" altLang="zh-CN" sz="1200" dirty="0">
                <a:ea typeface="宋体" charset="-122"/>
              </a:rPr>
              <a:t>a</a:t>
            </a:r>
            <a:r>
              <a:rPr lang="zh-CN" altLang="en-US" sz="1200" dirty="0">
                <a:ea typeface="宋体" charset="-122"/>
              </a:rPr>
              <a:t>）公共访问系统应当与重要的资源（数据、进程等）分离；</a:t>
            </a:r>
            <a:r>
              <a:rPr lang="en-US" altLang="zh-CN" sz="1200" dirty="0">
                <a:ea typeface="宋体" charset="-122"/>
              </a:rPr>
              <a:t>b</a:t>
            </a:r>
            <a:r>
              <a:rPr lang="zh-CN" altLang="en-US" sz="1200" dirty="0">
                <a:ea typeface="宋体" charset="-122"/>
              </a:rPr>
              <a:t>）个人用户的进程和文件应当与他人的相隔离；</a:t>
            </a:r>
            <a:r>
              <a:rPr lang="en-US" altLang="zh-CN" sz="1200" dirty="0">
                <a:ea typeface="宋体" charset="-122"/>
              </a:rPr>
              <a:t>c</a:t>
            </a:r>
            <a:r>
              <a:rPr lang="zh-CN" altLang="en-US" sz="1200" dirty="0">
                <a:ea typeface="宋体" charset="-122"/>
              </a:rPr>
              <a:t>）安全机制也应当被隔离。</a:t>
            </a:r>
            <a:endParaRPr lang="en-US" altLang="zh-CN" sz="1200" dirty="0">
              <a:ea typeface="宋体" charset="-122"/>
            </a:endParaRPr>
          </a:p>
          <a:p>
            <a:r>
              <a:rPr lang="zh-CN" altLang="en-US" sz="1200" dirty="0">
                <a:ea typeface="宋体" charset="-122"/>
              </a:rPr>
              <a:t>封装原则：可以将其视为基于面向对象功能的一种特殊形式的隔离。</a:t>
            </a:r>
            <a:endParaRPr lang="en-US" altLang="zh-CN" sz="1200" dirty="0">
              <a:ea typeface="宋体" charset="-122"/>
            </a:endParaRPr>
          </a:p>
          <a:p>
            <a:r>
              <a:rPr lang="zh-CN" altLang="en-US" sz="1200" dirty="0">
                <a:ea typeface="宋体" charset="-122"/>
              </a:rPr>
              <a:t>模块化原则：在安全的背景下是指将各个安全功能开发成分离的、受保护的模块，也指使用模块化架构进行安全机制的设计和实现。</a:t>
            </a:r>
            <a:endParaRPr lang="en-US" altLang="zh-CN" sz="1200" dirty="0">
              <a:ea typeface="宋体" charset="-122"/>
            </a:endParaRPr>
          </a:p>
          <a:p>
            <a:r>
              <a:rPr lang="zh-CN" altLang="en-US" sz="1200" dirty="0">
                <a:ea typeface="宋体" charset="-122"/>
              </a:rPr>
              <a:t>分层原则：指的是使用多重的、重叠的保护办法，它强调的是信息系统的人员、技术和操作方面。</a:t>
            </a:r>
            <a:endParaRPr lang="en-US" altLang="zh-CN" sz="1200" dirty="0">
              <a:ea typeface="宋体" charset="-122"/>
            </a:endParaRPr>
          </a:p>
          <a:p>
            <a:r>
              <a:rPr lang="zh-CN" altLang="en-US" sz="1200" dirty="0">
                <a:ea typeface="宋体" charset="-122"/>
              </a:rPr>
              <a:t>最小惊动原则：指程序或用户界面的响应方式应当尽量不出乎用户的意料，不至于惊吓到用户。</a:t>
            </a:r>
            <a:endParaRPr lang="en-US" altLang="zh-CN" sz="1200" dirty="0">
              <a:ea typeface="宋体" charset="-122"/>
            </a:endParaRPr>
          </a:p>
          <a:p>
            <a:endParaRPr lang="en-US" altLang="zh-CN" sz="1200" dirty="0">
              <a:ea typeface="宋体" charset="-122"/>
            </a:endParaRPr>
          </a:p>
          <a:p>
            <a:endParaRPr lang="en-US" altLang="zh-CN" sz="1200" dirty="0">
              <a:ea typeface="宋体" charset="-122"/>
            </a:endParaRPr>
          </a:p>
          <a:p>
            <a:endParaRPr lang="zh-CN" altLang="en-US" sz="1200" dirty="0">
              <a:ea typeface="宋体"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C940B1B6-489E-4A43-8A19-E084E5FA6A87}" type="slidenum">
              <a:rPr lang="zh-CN" altLang="en-US" smtClean="0"/>
              <a:pPr>
                <a:defRPr/>
              </a:pPr>
              <a:t>33</a:t>
            </a:fld>
            <a:endParaRPr lang="zh-CN" altLang="en-US"/>
          </a:p>
        </p:txBody>
      </p:sp>
    </p:spTree>
    <p:extLst>
      <p:ext uri="{BB962C8B-B14F-4D97-AF65-F5344CB8AC3E}">
        <p14:creationId xmlns:p14="http://schemas.microsoft.com/office/powerpoint/2010/main" val="2048556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8"/>
          <p:cNvSpPr>
            <a:spLocks noChangeArrowheads="1"/>
          </p:cNvSpPr>
          <p:nvPr/>
        </p:nvSpPr>
        <p:spPr bwMode="ltGray">
          <a:xfrm>
            <a:off x="0" y="6611938"/>
            <a:ext cx="9144000" cy="2603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pic>
        <p:nvPicPr>
          <p:cNvPr id="5"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256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1371600" y="5867400"/>
            <a:ext cx="6553200" cy="533400"/>
          </a:xfrm>
        </p:spPr>
        <p:txBody>
          <a:bodyPr/>
          <a:lstStyle>
            <a:lvl1pPr marL="0" indent="0" algn="ctr">
              <a:buFont typeface="Wingdings" pitchFamily="2" charset="2"/>
              <a:buNone/>
              <a:defRPr sz="1800" b="1">
                <a:solidFill>
                  <a:schemeClr val="tx2"/>
                </a:solidFill>
                <a:latin typeface="Verdana" pitchFamily="34" charset="0"/>
              </a:defRPr>
            </a:lvl1pPr>
          </a:lstStyle>
          <a:p>
            <a:pPr lvl="0"/>
            <a:r>
              <a:rPr lang="en-US" altLang="zh-CN" noProof="0"/>
              <a:t>Click to edit Master subtitle style</a:t>
            </a:r>
          </a:p>
        </p:txBody>
      </p:sp>
      <p:sp>
        <p:nvSpPr>
          <p:cNvPr id="3093" name="Rectangle 21"/>
          <p:cNvSpPr>
            <a:spLocks noGrp="1" noChangeArrowheads="1"/>
          </p:cNvSpPr>
          <p:nvPr>
            <p:ph type="ctrTitle" sz="quarter"/>
          </p:nvPr>
        </p:nvSpPr>
        <p:spPr bwMode="gray">
          <a:xfrm>
            <a:off x="0" y="4868863"/>
            <a:ext cx="9144000" cy="720725"/>
          </a:xfrm>
          <a:gradFill rotWithShape="1">
            <a:gsLst>
              <a:gs pos="0">
                <a:schemeClr val="tx1">
                  <a:gamma/>
                  <a:shade val="46275"/>
                  <a:invGamma/>
                </a:schemeClr>
              </a:gs>
              <a:gs pos="50000">
                <a:schemeClr val="tx1"/>
              </a:gs>
              <a:gs pos="100000">
                <a:schemeClr val="tx1">
                  <a:gamma/>
                  <a:shade val="46275"/>
                  <a:invGamma/>
                </a:schemeClr>
              </a:gs>
            </a:gsLst>
            <a:lin ang="0" scaled="1"/>
          </a:gradFill>
          <a:extLst>
            <a:ext uri="{AF507438-7753-43E0-B8FC-AC1667EBCBE1}">
              <a14:hiddenEffects xmlns:a14="http://schemas.microsoft.com/office/drawing/2010/main">
                <a:effectLst>
                  <a:outerShdw dist="81320" dir="3080412" algn="ctr" rotWithShape="0">
                    <a:schemeClr val="tx2">
                      <a:alpha val="50000"/>
                    </a:schemeClr>
                  </a:outerShdw>
                </a:effectLst>
              </a14:hiddenEffects>
            </a:ext>
          </a:extLst>
        </p:spPr>
        <p:txBody>
          <a:bodyPr/>
          <a:lstStyle>
            <a:lvl1pPr>
              <a:defRPr sz="4000"/>
            </a:lvl1pPr>
          </a:lstStyle>
          <a:p>
            <a:pPr lvl="0"/>
            <a:r>
              <a:rPr lang="en-US" altLang="ko-KR" noProof="0"/>
              <a:t>Click to edit Master title</a:t>
            </a:r>
            <a:br>
              <a:rPr lang="en-US" altLang="ko-KR" noProof="0"/>
            </a:br>
            <a:r>
              <a:rPr lang="en-US" altLang="ko-KR" noProof="0"/>
              <a:t> style</a:t>
            </a:r>
          </a:p>
        </p:txBody>
      </p:sp>
    </p:spTree>
    <p:extLst>
      <p:ext uri="{BB962C8B-B14F-4D97-AF65-F5344CB8AC3E}">
        <p14:creationId xmlns:p14="http://schemas.microsoft.com/office/powerpoint/2010/main" val="1420935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7338AE60-9FEB-4881-9F73-7DC57B81DD33}"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930161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152400"/>
            <a:ext cx="2114550" cy="6248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152400"/>
            <a:ext cx="6191250" cy="6248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DE90459E-4AB0-4594-8EEB-4B8CC91D5D33}"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1138100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84582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152525"/>
            <a:ext cx="8229600" cy="5248275"/>
          </a:xfrm>
        </p:spPr>
        <p:txBody>
          <a:bodyPr/>
          <a:lstStyle/>
          <a:p>
            <a:pPr lvl="0"/>
            <a:endParaRPr lang="zh-CN" altLang="en-US" noProof="0"/>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D9DE93A5-B161-4ADA-B498-D436A009750B}"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77813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pPr>
              <a:defRPr/>
            </a:pPr>
            <a:r>
              <a:rPr lang="en-US" altLang="zh-CN"/>
              <a:t>Company Logo</a:t>
            </a:r>
          </a:p>
        </p:txBody>
      </p:sp>
      <p:sp>
        <p:nvSpPr>
          <p:cNvPr id="5" name="灯片编号占位符 4"/>
          <p:cNvSpPr>
            <a:spLocks noGrp="1"/>
          </p:cNvSpPr>
          <p:nvPr>
            <p:ph type="sldNum" sz="quarter" idx="11"/>
          </p:nvPr>
        </p:nvSpPr>
        <p:spPr/>
        <p:txBody>
          <a:bodyPr/>
          <a:lstStyle>
            <a:lvl1pPr>
              <a:defRPr/>
            </a:lvl1pPr>
          </a:lstStyle>
          <a:p>
            <a:pPr>
              <a:defRPr/>
            </a:pPr>
            <a:fld id="{9816B913-5337-4945-A257-B96D8031FE67}" type="slidenum">
              <a:rPr lang="zh-CN" altLang="en-US"/>
              <a:pPr>
                <a:defRPr/>
              </a:pPr>
              <a:t>‹#›</a:t>
            </a:fld>
            <a:endParaRPr lang="en-US" altLang="zh-CN"/>
          </a:p>
        </p:txBody>
      </p:sp>
      <p:sp>
        <p:nvSpPr>
          <p:cNvPr id="6" name="日期占位符 5"/>
          <p:cNvSpPr>
            <a:spLocks noGrp="1"/>
          </p:cNvSpPr>
          <p:nvPr>
            <p:ph type="dt" sz="half" idx="12"/>
          </p:nvPr>
        </p:nvSpPr>
        <p:spPr/>
        <p:txBody>
          <a:bodyPr/>
          <a:lstStyle>
            <a:lvl1pPr>
              <a:defRPr/>
            </a:lvl1pPr>
          </a:lstStyle>
          <a:p>
            <a:pPr>
              <a:defRPr/>
            </a:pPr>
            <a:r>
              <a:rPr lang="zh-CN" altLang="en-US"/>
              <a:t>信息与网络安全</a:t>
            </a:r>
            <a:endParaRPr lang="en-US" altLang="zh-CN"/>
          </a:p>
        </p:txBody>
      </p:sp>
    </p:spTree>
    <p:extLst>
      <p:ext uri="{BB962C8B-B14F-4D97-AF65-F5344CB8AC3E}">
        <p14:creationId xmlns:p14="http://schemas.microsoft.com/office/powerpoint/2010/main" val="196299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defRPr/>
            </a:lvl1pPr>
          </a:lstStyle>
          <a:p>
            <a:pPr>
              <a:defRPr/>
            </a:pPr>
            <a:r>
              <a:rPr lang="en-US" altLang="zh-CN"/>
              <a:t>Company Logo</a:t>
            </a:r>
          </a:p>
        </p:txBody>
      </p:sp>
      <p:sp>
        <p:nvSpPr>
          <p:cNvPr id="5" name="灯片编号占位符 4"/>
          <p:cNvSpPr>
            <a:spLocks noGrp="1"/>
          </p:cNvSpPr>
          <p:nvPr>
            <p:ph type="sldNum" sz="quarter" idx="11"/>
          </p:nvPr>
        </p:nvSpPr>
        <p:spPr/>
        <p:txBody>
          <a:bodyPr/>
          <a:lstStyle>
            <a:lvl1pPr>
              <a:defRPr/>
            </a:lvl1pPr>
          </a:lstStyle>
          <a:p>
            <a:pPr>
              <a:defRPr/>
            </a:pPr>
            <a:fld id="{C86D0427-23CC-4DFA-8BC9-4BD5C0A99118}" type="slidenum">
              <a:rPr lang="zh-CN" altLang="en-US"/>
              <a:pPr>
                <a:defRPr/>
              </a:pPr>
              <a:t>‹#›</a:t>
            </a:fld>
            <a:endParaRPr lang="en-US" altLang="zh-CN"/>
          </a:p>
        </p:txBody>
      </p:sp>
      <p:sp>
        <p:nvSpPr>
          <p:cNvPr id="6" name="日期占位符 5"/>
          <p:cNvSpPr>
            <a:spLocks noGrp="1"/>
          </p:cNvSpPr>
          <p:nvPr>
            <p:ph type="dt" sz="half" idx="12"/>
          </p:nvPr>
        </p:nvSpPr>
        <p:spPr/>
        <p:txBody>
          <a:bodyPr/>
          <a:lstStyle>
            <a:lvl1pPr>
              <a:defRPr/>
            </a:lvl1pPr>
          </a:lstStyle>
          <a:p>
            <a:pPr>
              <a:defRPr/>
            </a:pPr>
            <a:r>
              <a:rPr lang="zh-CN" altLang="en-US"/>
              <a:t>信息与网络安全</a:t>
            </a:r>
            <a:endParaRPr lang="en-US" altLang="zh-CN"/>
          </a:p>
        </p:txBody>
      </p:sp>
    </p:spTree>
    <p:extLst>
      <p:ext uri="{BB962C8B-B14F-4D97-AF65-F5344CB8AC3E}">
        <p14:creationId xmlns:p14="http://schemas.microsoft.com/office/powerpoint/2010/main" val="226179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1"/>
          </p:nvPr>
        </p:nvSpPr>
        <p:spPr>
          <a:ln/>
        </p:spPr>
        <p:txBody>
          <a:bodyPr/>
          <a:lstStyle>
            <a:lvl1pPr>
              <a:defRPr/>
            </a:lvl1pPr>
          </a:lstStyle>
          <a:p>
            <a:pPr>
              <a:defRPr/>
            </a:pPr>
            <a:fld id="{DB6D2A7D-08F0-470E-9CB6-8F82A4F5AEC9}"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408564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8" name="Rectangle 6"/>
          <p:cNvSpPr>
            <a:spLocks noGrp="1" noChangeArrowheads="1"/>
          </p:cNvSpPr>
          <p:nvPr>
            <p:ph type="sldNum" sz="quarter" idx="11"/>
          </p:nvPr>
        </p:nvSpPr>
        <p:spPr>
          <a:ln/>
        </p:spPr>
        <p:txBody>
          <a:bodyPr/>
          <a:lstStyle>
            <a:lvl1pPr>
              <a:defRPr/>
            </a:lvl1pPr>
          </a:lstStyle>
          <a:p>
            <a:pPr>
              <a:defRPr/>
            </a:pPr>
            <a:fld id="{45016D16-6700-412D-B8F3-A40385006266}" type="slidenum">
              <a:rPr lang="zh-CN" altLang="en-US"/>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728469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1"/>
          </p:nvPr>
        </p:nvSpPr>
        <p:spPr>
          <a:ln/>
        </p:spPr>
        <p:txBody>
          <a:bodyPr/>
          <a:lstStyle>
            <a:lvl1pPr>
              <a:defRPr/>
            </a:lvl1pPr>
          </a:lstStyle>
          <a:p>
            <a:pPr>
              <a:defRPr/>
            </a:pPr>
            <a:fld id="{D33FCC00-EFD1-47C7-B893-85F54856B188}" type="slidenum">
              <a:rPr lang="zh-CN" altLang="en-US"/>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1887338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3" name="Rectangle 6"/>
          <p:cNvSpPr>
            <a:spLocks noGrp="1" noChangeArrowheads="1"/>
          </p:cNvSpPr>
          <p:nvPr>
            <p:ph type="sldNum" sz="quarter" idx="11"/>
          </p:nvPr>
        </p:nvSpPr>
        <p:spPr>
          <a:ln/>
        </p:spPr>
        <p:txBody>
          <a:bodyPr/>
          <a:lstStyle>
            <a:lvl1pPr>
              <a:defRPr/>
            </a:lvl1pPr>
          </a:lstStyle>
          <a:p>
            <a:pPr>
              <a:defRPr/>
            </a:pPr>
            <a:fld id="{CC5B9749-02DA-4AA9-95CF-5EC6085E7C4E}" type="slidenum">
              <a:rPr lang="zh-CN" altLang="en-US"/>
              <a:pPr>
                <a:defRPr/>
              </a:pPr>
              <a:t>‹#›</a:t>
            </a:fld>
            <a:endParaRPr lang="en-US" altLang="zh-CN"/>
          </a:p>
        </p:txBody>
      </p:sp>
      <p:sp>
        <p:nvSpPr>
          <p:cNvPr id="4"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36748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1"/>
          </p:nvPr>
        </p:nvSpPr>
        <p:spPr>
          <a:ln/>
        </p:spPr>
        <p:txBody>
          <a:bodyPr/>
          <a:lstStyle>
            <a:lvl1pPr>
              <a:defRPr/>
            </a:lvl1pPr>
          </a:lstStyle>
          <a:p>
            <a:pPr>
              <a:defRPr/>
            </a:pPr>
            <a:fld id="{2C76E4E6-1014-4D7B-8897-98671A2AF016}"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1874859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1"/>
          </p:nvPr>
        </p:nvSpPr>
        <p:spPr>
          <a:ln/>
        </p:spPr>
        <p:txBody>
          <a:bodyPr/>
          <a:lstStyle>
            <a:lvl1pPr>
              <a:defRPr/>
            </a:lvl1pPr>
          </a:lstStyle>
          <a:p>
            <a:pPr>
              <a:defRPr/>
            </a:pPr>
            <a:fld id="{1005DC91-0714-4946-8E34-6CE6C5209005}"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94787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ltGray">
          <a:xfrm>
            <a:off x="0" y="0"/>
            <a:ext cx="9144000" cy="836613"/>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1027" name="Rectangle 3"/>
          <p:cNvSpPr>
            <a:spLocks noGrp="1" noChangeArrowheads="1"/>
          </p:cNvSpPr>
          <p:nvPr>
            <p:ph type="body" idx="1"/>
          </p:nvPr>
        </p:nvSpPr>
        <p:spPr bwMode="auto">
          <a:xfrm>
            <a:off x="457200" y="11525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Grp="1" noChangeArrowheads="1"/>
          </p:cNvSpPr>
          <p:nvPr>
            <p:ph type="ftr" sz="quarter" idx="3"/>
          </p:nvPr>
        </p:nvSpPr>
        <p:spPr bwMode="auto">
          <a:xfrm>
            <a:off x="5867400" y="6461125"/>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a:latin typeface="+mj-lt"/>
                <a:ea typeface="宋体" pitchFamily="2"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auto">
          <a:xfrm>
            <a:off x="3505200" y="64611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j-lt"/>
                <a:ea typeface="宋体" pitchFamily="2" charset="-122"/>
              </a:defRPr>
            </a:lvl1pPr>
          </a:lstStyle>
          <a:p>
            <a:pPr>
              <a:defRPr/>
            </a:pPr>
            <a:fld id="{8C11CCFB-BB17-43F8-BFC6-65D2208F0105}" type="slidenum">
              <a:rPr lang="zh-CN" altLang="en-US"/>
              <a:pPr>
                <a:defRPr/>
              </a:pPr>
              <a:t>‹#›</a:t>
            </a:fld>
            <a:endParaRPr lang="en-US" altLang="zh-CN"/>
          </a:p>
        </p:txBody>
      </p:sp>
      <p:sp>
        <p:nvSpPr>
          <p:cNvPr id="2" name="Rectangle 2"/>
          <p:cNvSpPr>
            <a:spLocks noGrp="1" noChangeArrowheads="1"/>
          </p:cNvSpPr>
          <p:nvPr>
            <p:ph type="title"/>
          </p:nvPr>
        </p:nvSpPr>
        <p:spPr bwMode="white">
          <a:xfrm>
            <a:off x="304800" y="152400"/>
            <a:ext cx="8458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1" name="Text Box 16"/>
          <p:cNvSpPr txBox="1">
            <a:spLocks noChangeArrowheads="1"/>
          </p:cNvSpPr>
          <p:nvPr/>
        </p:nvSpPr>
        <p:spPr bwMode="gray">
          <a:xfrm>
            <a:off x="0" y="838200"/>
            <a:ext cx="9144000" cy="2444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endParaRPr lang="zh-CN" altLang="en-US" sz="1000" b="1">
              <a:solidFill>
                <a:schemeClr val="bg1"/>
              </a:solidFill>
              <a:latin typeface="Verdana" pitchFamily="34" charset="0"/>
              <a:ea typeface="宋体" pitchFamily="2" charset="-122"/>
            </a:endParaRPr>
          </a:p>
        </p:txBody>
      </p:sp>
      <p:sp>
        <p:nvSpPr>
          <p:cNvPr id="1028" name="Rectangle 4"/>
          <p:cNvSpPr>
            <a:spLocks noGrp="1" noChangeArrowheads="1"/>
          </p:cNvSpPr>
          <p:nvPr>
            <p:ph type="dt" sz="half" idx="2"/>
          </p:nvPr>
        </p:nvSpPr>
        <p:spPr bwMode="gray">
          <a:xfrm>
            <a:off x="14288" y="838200"/>
            <a:ext cx="8458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chemeClr val="bg1"/>
                </a:solidFill>
                <a:latin typeface="+mj-lt"/>
                <a:ea typeface="宋体" pitchFamily="2" charset="-122"/>
              </a:defRPr>
            </a:lvl1pPr>
          </a:lstStyle>
          <a:p>
            <a:pPr>
              <a:defRPr/>
            </a:pPr>
            <a:r>
              <a:rPr lang="en-US" altLang="zh-CN"/>
              <a:t>www.themegallery.com</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sldNum="0" hdr="0"/>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jf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8.emf"/><Relationship Id="rId5" Type="http://schemas.openxmlformats.org/officeDocument/2006/relationships/oleObject" Target="../embeddings/oleObject2.bin"/><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webp"/><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3.bin"/><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6.wmf"/><Relationship Id="rId11" Type="http://schemas.openxmlformats.org/officeDocument/2006/relationships/image" Target="../media/image49.png"/><Relationship Id="rId5" Type="http://schemas.openxmlformats.org/officeDocument/2006/relationships/oleObject" Target="../embeddings/oleObject4.bin"/><Relationship Id="rId10" Type="http://schemas.openxmlformats.org/officeDocument/2006/relationships/oleObject" Target="../embeddings/oleObject6.bin"/><Relationship Id="rId4" Type="http://schemas.openxmlformats.org/officeDocument/2006/relationships/image" Target="../media/image45.wmf"/><Relationship Id="rId9" Type="http://schemas.openxmlformats.org/officeDocument/2006/relationships/image" Target="../media/image47.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6.wmf"/><Relationship Id="rId5" Type="http://schemas.openxmlformats.org/officeDocument/2006/relationships/oleObject" Target="../embeddings/oleObject8.bin"/><Relationship Id="rId4" Type="http://schemas.openxmlformats.org/officeDocument/2006/relationships/image" Target="../media/image45.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8.wmf"/><Relationship Id="rId4" Type="http://schemas.openxmlformats.org/officeDocument/2006/relationships/image" Target="../media/image46.w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4.xml"/><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8.wmf"/><Relationship Id="rId5" Type="http://schemas.openxmlformats.org/officeDocument/2006/relationships/image" Target="../media/image46.w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2.jf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svg"/><Relationship Id="rId4" Type="http://schemas.openxmlformats.org/officeDocument/2006/relationships/image" Target="../media/image7.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2564904"/>
            <a:ext cx="9175750" cy="1012825"/>
          </a:xfrm>
        </p:spPr>
        <p:txBody>
          <a:bodyPr/>
          <a:lstStyle/>
          <a:p>
            <a:pPr eaLnBrk="1" hangingPunct="1">
              <a:defRPr/>
            </a:pPr>
            <a:r>
              <a:rPr lang="zh-CN" altLang="en-US" sz="4400" dirty="0">
                <a:latin typeface="华文楷体" pitchFamily="2" charset="-122"/>
                <a:ea typeface="华文楷体" pitchFamily="2" charset="-122"/>
              </a:rPr>
              <a:t>信息与网络安全概述</a:t>
            </a:r>
            <a:endParaRPr lang="en-US" altLang="zh-CN" sz="4400" dirty="0">
              <a:latin typeface="华文楷体" pitchFamily="2" charset="-122"/>
              <a:ea typeface="华文楷体" pitchFamily="2" charset="-122"/>
            </a:endParaRPr>
          </a:p>
        </p:txBody>
      </p:sp>
      <p:sp>
        <p:nvSpPr>
          <p:cNvPr id="5123" name="Rectangle 3"/>
          <p:cNvSpPr>
            <a:spLocks noGrp="1" noChangeArrowheads="1"/>
          </p:cNvSpPr>
          <p:nvPr>
            <p:ph type="subTitle" idx="1"/>
          </p:nvPr>
        </p:nvSpPr>
        <p:spPr>
          <a:xfrm>
            <a:off x="1187624" y="3933056"/>
            <a:ext cx="6553200" cy="533400"/>
          </a:xfrm>
        </p:spPr>
        <p:txBody>
          <a:bodyPr/>
          <a:lstStyle/>
          <a:p>
            <a:pPr eaLnBrk="1" hangingPunct="1"/>
            <a:r>
              <a:rPr lang="zh-CN" altLang="en-US" sz="3200" dirty="0">
                <a:ea typeface="宋体" charset="-122"/>
              </a:rPr>
              <a:t>主讲：汪 洁</a:t>
            </a:r>
            <a:endParaRPr lang="en-US" altLang="zh-CN" sz="3200" dirty="0">
              <a:ea typeface="宋体" charset="-122"/>
            </a:endParaRPr>
          </a:p>
          <a:p>
            <a:pPr eaLnBrk="1" hangingPunct="1"/>
            <a:r>
              <a:rPr lang="zh-CN" altLang="en-US" sz="3200" dirty="0">
                <a:ea typeface="宋体" charset="-122"/>
              </a:rPr>
              <a:t>中南大学计算机学院</a:t>
            </a:r>
            <a:endParaRPr lang="en-US" altLang="zh-CN" sz="3200" dirty="0">
              <a:ea typeface="宋体" charset="-122"/>
            </a:endParaRPr>
          </a:p>
          <a:p>
            <a:pPr eaLnBrk="1" hangingPunct="1"/>
            <a:r>
              <a:rPr lang="en-US" altLang="zh-CN" sz="3200" dirty="0">
                <a:latin typeface="Times New Roman" pitchFamily="18" charset="0"/>
                <a:ea typeface="宋体" charset="-122"/>
                <a:cs typeface="Times New Roman" pitchFamily="18" charset="0"/>
              </a:rPr>
              <a:t>jwang@csu.edu.cn</a:t>
            </a:r>
          </a:p>
          <a:p>
            <a:pPr eaLnBrk="1" hangingPunct="1"/>
            <a:endParaRPr lang="en-US" altLang="zh-CN" sz="3200" dirty="0">
              <a:ea typeface="宋体"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itchFamily="49" charset="-122"/>
                <a:ea typeface="楷体" pitchFamily="49" charset="-122"/>
              </a:rPr>
              <a:t>网络安全威胁</a:t>
            </a:r>
            <a:endParaRPr lang="zh-CN" altLang="en-US" dirty="0"/>
          </a:p>
        </p:txBody>
      </p:sp>
      <p:sp>
        <p:nvSpPr>
          <p:cNvPr id="3" name="内容占位符 2"/>
          <p:cNvSpPr>
            <a:spLocks noGrp="1"/>
          </p:cNvSpPr>
          <p:nvPr>
            <p:ph idx="1"/>
          </p:nvPr>
        </p:nvSpPr>
        <p:spPr/>
        <p:txBody>
          <a:bodyPr/>
          <a:lstStyle/>
          <a:p>
            <a:r>
              <a:rPr lang="zh-CN" altLang="en-US" sz="2400" b="1" dirty="0">
                <a:latin typeface="楷体" pitchFamily="49" charset="-122"/>
                <a:ea typeface="楷体" pitchFamily="49" charset="-122"/>
              </a:rPr>
              <a:t>安全性破坏：指对你的系统进行任何未经授权的访问的尝试，如破解口令、提升权限、入侵服务器。</a:t>
            </a:r>
          </a:p>
        </p:txBody>
      </p:sp>
      <p:sp>
        <p:nvSpPr>
          <p:cNvPr id="5" name="日期占位符 4"/>
          <p:cNvSpPr>
            <a:spLocks noGrp="1"/>
          </p:cNvSpPr>
          <p:nvPr>
            <p:ph type="dt" sz="half" idx="12"/>
          </p:nvPr>
        </p:nvSpPr>
        <p:spPr/>
        <p:txBody>
          <a:bodyPr/>
          <a:lstStyle/>
          <a:p>
            <a:pPr>
              <a:defRPr/>
            </a:pPr>
            <a:r>
              <a:rPr lang="zh-CN" altLang="en-US" dirty="0"/>
              <a:t>信息与网络安全</a:t>
            </a:r>
            <a:endParaRPr lang="en-US" altLang="zh-CN" dirty="0"/>
          </a:p>
        </p:txBody>
      </p:sp>
      <p:pic>
        <p:nvPicPr>
          <p:cNvPr id="2050" name="Picture 2" descr="https://img0.baidu.com/it/u=2070408255,2481176131&amp;fm=26&amp;fmt=auto&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2073328"/>
            <a:ext cx="3399541" cy="21476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s3.baidu.com/9fo3dSag_xI4khGko9WTAnF6hhy/exp/w=500/sign=0b2ea3c5cf177f3e1034fc0d40ce3bb9/d50735fae6cd7b8944b70bf0092442a7d8330e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73328"/>
            <a:ext cx="3678464" cy="215558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gimg2.baidu.com/image_search/src=http%3A%2F%2Fimage.3001.net%2Fimages%2F20200218%2F1582026804_5e4bd0349ad92.jpg&amp;refer=http%3A%2F%2Fimage.3001.net&amp;app=2002&amp;size=f9999,10000&amp;q=a80&amp;n=0&amp;g=0n&amp;fmt=jpeg?sec=1627115809&amp;t=b4bb6364b7d2629cb3ba5ee2856aa29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176" y="4505013"/>
            <a:ext cx="3678463" cy="2069136"/>
          </a:xfrm>
          <a:prstGeom prst="rect">
            <a:avLst/>
          </a:prstGeom>
          <a:noFill/>
          <a:extLst>
            <a:ext uri="{909E8E84-426E-40DD-AFC4-6F175D3DCCD1}">
              <a14:hiddenFill xmlns:a14="http://schemas.microsoft.com/office/drawing/2010/main">
                <a:solidFill>
                  <a:srgbClr val="FFFFFF"/>
                </a:solidFill>
              </a14:hiddenFill>
            </a:ext>
          </a:extLst>
        </p:spPr>
      </p:pic>
      <p:pic>
        <p:nvPicPr>
          <p:cNvPr id="9" name="内容占位符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40349" y="4592637"/>
            <a:ext cx="2879725" cy="189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017362" y="4407971"/>
            <a:ext cx="1338828" cy="369332"/>
          </a:xfrm>
          <a:prstGeom prst="rect">
            <a:avLst/>
          </a:prstGeom>
          <a:noFill/>
        </p:spPr>
        <p:txBody>
          <a:bodyPr wrap="none" rtlCol="0">
            <a:spAutoFit/>
          </a:bodyPr>
          <a:lstStyle/>
          <a:p>
            <a:r>
              <a:rPr lang="zh-CN" altLang="en-US" dirty="0">
                <a:latin typeface="楷体" pitchFamily="49" charset="-122"/>
                <a:ea typeface="楷体" pitchFamily="49" charset="-122"/>
              </a:rPr>
              <a:t>社会工程学</a:t>
            </a:r>
          </a:p>
        </p:txBody>
      </p:sp>
    </p:spTree>
    <p:extLst>
      <p:ext uri="{BB962C8B-B14F-4D97-AF65-F5344CB8AC3E}">
        <p14:creationId xmlns:p14="http://schemas.microsoft.com/office/powerpoint/2010/main" val="422192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itchFamily="49" charset="-122"/>
                <a:ea typeface="楷体" pitchFamily="49" charset="-122"/>
              </a:rPr>
              <a:t>网络安全威胁</a:t>
            </a:r>
            <a:endParaRPr lang="zh-CN" altLang="en-US" dirty="0"/>
          </a:p>
        </p:txBody>
      </p:sp>
      <p:sp>
        <p:nvSpPr>
          <p:cNvPr id="3" name="内容占位符 2"/>
          <p:cNvSpPr>
            <a:spLocks noGrp="1"/>
          </p:cNvSpPr>
          <p:nvPr>
            <p:ph idx="1"/>
          </p:nvPr>
        </p:nvSpPr>
        <p:spPr>
          <a:xfrm>
            <a:off x="611500" y="1372293"/>
            <a:ext cx="7992888" cy="1290371"/>
          </a:xfrm>
        </p:spPr>
        <p:style>
          <a:lnRef idx="1">
            <a:schemeClr val="accent1"/>
          </a:lnRef>
          <a:fillRef idx="2">
            <a:schemeClr val="accent1"/>
          </a:fillRef>
          <a:effectRef idx="1">
            <a:schemeClr val="accent1"/>
          </a:effectRef>
          <a:fontRef idx="minor">
            <a:schemeClr val="dk1"/>
          </a:fontRef>
        </p:style>
        <p:txBody>
          <a:bodyPr/>
          <a:lstStyle/>
          <a:p>
            <a:r>
              <a:rPr lang="en-US" altLang="zh-CN" sz="2400" b="1" dirty="0" err="1">
                <a:latin typeface="Times New Roman" pitchFamily="18" charset="0"/>
                <a:ea typeface="楷体" pitchFamily="49" charset="-122"/>
                <a:cs typeface="Times New Roman" pitchFamily="18" charset="0"/>
              </a:rPr>
              <a:t>DoS</a:t>
            </a:r>
            <a:r>
              <a:rPr lang="zh-CN" altLang="en-US" sz="2400" b="1" dirty="0">
                <a:latin typeface="楷体" pitchFamily="49" charset="-122"/>
                <a:ea typeface="楷体" pitchFamily="49" charset="-122"/>
              </a:rPr>
              <a:t>攻击：在</a:t>
            </a:r>
            <a:r>
              <a:rPr lang="en-US" altLang="zh-CN" sz="2400" b="1" dirty="0">
                <a:latin typeface="Times New Roman" pitchFamily="18" charset="0"/>
                <a:ea typeface="楷体" pitchFamily="49" charset="-122"/>
                <a:cs typeface="Times New Roman" pitchFamily="18" charset="0"/>
              </a:rPr>
              <a:t>DoS</a:t>
            </a:r>
            <a:r>
              <a:rPr lang="zh-CN" altLang="en-US" sz="2400" b="1" dirty="0">
                <a:latin typeface="Times New Roman" pitchFamily="18" charset="0"/>
                <a:ea typeface="楷体" pitchFamily="49" charset="-122"/>
                <a:cs typeface="Times New Roman" pitchFamily="18" charset="0"/>
              </a:rPr>
              <a:t>（拒绝服务）攻击中，攻击者实际上并不访问</a:t>
            </a:r>
            <a:r>
              <a:rPr lang="zh-CN" altLang="en-US" sz="2400" b="1" dirty="0">
                <a:latin typeface="楷体" pitchFamily="49" charset="-122"/>
                <a:ea typeface="楷体" pitchFamily="49" charset="-122"/>
              </a:rPr>
              <a:t>系统</a:t>
            </a:r>
            <a:r>
              <a:rPr lang="zh-CN" altLang="en-US" sz="2400" b="1" dirty="0">
                <a:latin typeface="Times New Roman" pitchFamily="18" charset="0"/>
                <a:ea typeface="楷体" pitchFamily="49" charset="-122"/>
                <a:cs typeface="Times New Roman" pitchFamily="18" charset="0"/>
              </a:rPr>
              <a:t>，而只是简单的地</a:t>
            </a:r>
            <a:r>
              <a:rPr lang="zh-CN" altLang="en-US" sz="2400" b="1" dirty="0">
                <a:solidFill>
                  <a:srgbClr val="FF0000"/>
                </a:solidFill>
                <a:latin typeface="Times New Roman" pitchFamily="18" charset="0"/>
                <a:ea typeface="楷体" pitchFamily="49" charset="-122"/>
                <a:cs typeface="Times New Roman" pitchFamily="18" charset="0"/>
              </a:rPr>
              <a:t>阻止合法用户</a:t>
            </a:r>
            <a:r>
              <a:rPr lang="zh-CN" altLang="en-US" sz="2400" b="1" dirty="0">
                <a:latin typeface="Times New Roman" pitchFamily="18" charset="0"/>
                <a:ea typeface="楷体" pitchFamily="49" charset="-122"/>
                <a:cs typeface="Times New Roman" pitchFamily="18" charset="0"/>
              </a:rPr>
              <a:t>的</a:t>
            </a:r>
            <a:r>
              <a:rPr lang="zh-CN" altLang="en-US" sz="2400" b="1" dirty="0">
                <a:solidFill>
                  <a:srgbClr val="FF0000"/>
                </a:solidFill>
                <a:latin typeface="Times New Roman" pitchFamily="18" charset="0"/>
                <a:ea typeface="楷体" pitchFamily="49" charset="-122"/>
                <a:cs typeface="Times New Roman" pitchFamily="18" charset="0"/>
              </a:rPr>
              <a:t>访问</a:t>
            </a:r>
            <a:r>
              <a:rPr lang="zh-CN" altLang="en-US" sz="2400" b="1" dirty="0">
                <a:latin typeface="Times New Roman" pitchFamily="18" charset="0"/>
                <a:ea typeface="楷体" pitchFamily="49" charset="-122"/>
                <a:cs typeface="Times New Roman" pitchFamily="18" charset="0"/>
              </a:rPr>
              <a:t>。</a:t>
            </a:r>
            <a:endParaRPr lang="zh-CN" altLang="en-US" sz="2400" b="1" dirty="0">
              <a:latin typeface="楷体" pitchFamily="49" charset="-122"/>
              <a:ea typeface="楷体" pitchFamily="49" charset="-122"/>
            </a:endParaRPr>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854" y="3842328"/>
            <a:ext cx="5506292" cy="286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3"/>
          <p:cNvSpPr>
            <a:spLocks noGrp="1"/>
          </p:cNvSpPr>
          <p:nvPr>
            <p:ph type="sldNum" sz="quarter" idx="10"/>
          </p:nvPr>
        </p:nvSpPr>
        <p:spPr>
          <a:xfrm>
            <a:off x="5867400" y="6461125"/>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71C36204-744D-430D-A85E-A725570A36D4}" type="slidenum">
              <a:rPr lang="en-US" altLang="zh-CN" smtClean="0"/>
              <a:pPr/>
              <a:t>11</a:t>
            </a:fld>
            <a:endParaRPr lang="en-US" altLang="zh-CN" dirty="0"/>
          </a:p>
        </p:txBody>
      </p:sp>
      <p:sp>
        <p:nvSpPr>
          <p:cNvPr id="8" name="文本框 7">
            <a:extLst>
              <a:ext uri="{FF2B5EF4-FFF2-40B4-BE49-F238E27FC236}">
                <a16:creationId xmlns:a16="http://schemas.microsoft.com/office/drawing/2014/main" xmlns="" id="{93AE44AB-0467-44DB-9FAD-BAB3C6112FCD}"/>
              </a:ext>
            </a:extLst>
          </p:cNvPr>
          <p:cNvSpPr txBox="1"/>
          <p:nvPr/>
        </p:nvSpPr>
        <p:spPr>
          <a:xfrm>
            <a:off x="611500" y="2901772"/>
            <a:ext cx="7992888"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b="1" dirty="0">
                <a:latin typeface="Times New Roman" pitchFamily="18" charset="0"/>
                <a:ea typeface="楷体" pitchFamily="49" charset="-122"/>
                <a:cs typeface="Times New Roman" pitchFamily="18" charset="0"/>
              </a:rPr>
              <a:t>例如：制造大流量无用数据，造成通往被攻击主机的网络拥塞，使被攻击主机无法正常和外界通信</a:t>
            </a:r>
          </a:p>
        </p:txBody>
      </p:sp>
      <p:cxnSp>
        <p:nvCxnSpPr>
          <p:cNvPr id="9" name="直接箭头连接符 8">
            <a:extLst>
              <a:ext uri="{FF2B5EF4-FFF2-40B4-BE49-F238E27FC236}">
                <a16:creationId xmlns:a16="http://schemas.microsoft.com/office/drawing/2014/main" xmlns="" id="{BD90FFE5-59D4-40F7-82F5-F80CE6A1BA6C}"/>
              </a:ext>
            </a:extLst>
          </p:cNvPr>
          <p:cNvCxnSpPr/>
          <p:nvPr/>
        </p:nvCxnSpPr>
        <p:spPr>
          <a:xfrm flipV="1">
            <a:off x="2411760" y="4365104"/>
            <a:ext cx="648072" cy="64807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直接箭头连接符 10">
            <a:extLst>
              <a:ext uri="{FF2B5EF4-FFF2-40B4-BE49-F238E27FC236}">
                <a16:creationId xmlns:a16="http://schemas.microsoft.com/office/drawing/2014/main" xmlns="" id="{D474419B-213B-44C1-B82A-9F90B4A3D693}"/>
              </a:ext>
            </a:extLst>
          </p:cNvPr>
          <p:cNvCxnSpPr/>
          <p:nvPr/>
        </p:nvCxnSpPr>
        <p:spPr>
          <a:xfrm>
            <a:off x="2555776" y="5157192"/>
            <a:ext cx="720825"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xmlns="" id="{D7E40E36-741F-40D4-875B-1F920F5AFAA0}"/>
              </a:ext>
            </a:extLst>
          </p:cNvPr>
          <p:cNvCxnSpPr>
            <a:cxnSpLocks/>
          </p:cNvCxnSpPr>
          <p:nvPr/>
        </p:nvCxnSpPr>
        <p:spPr>
          <a:xfrm>
            <a:off x="2411760" y="5616190"/>
            <a:ext cx="778868" cy="64807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xmlns="" id="{F195A87D-990A-4668-90CB-8CC43E69023C}"/>
              </a:ext>
            </a:extLst>
          </p:cNvPr>
          <p:cNvCxnSpPr>
            <a:cxnSpLocks/>
          </p:cNvCxnSpPr>
          <p:nvPr/>
        </p:nvCxnSpPr>
        <p:spPr>
          <a:xfrm flipV="1">
            <a:off x="3779912" y="4869160"/>
            <a:ext cx="648072" cy="21602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xmlns="" id="{F33113C9-64E9-41D3-9F09-9AA910CC7E7B}"/>
              </a:ext>
            </a:extLst>
          </p:cNvPr>
          <p:cNvCxnSpPr>
            <a:cxnSpLocks/>
          </p:cNvCxnSpPr>
          <p:nvPr/>
        </p:nvCxnSpPr>
        <p:spPr>
          <a:xfrm flipV="1">
            <a:off x="3812027" y="5877272"/>
            <a:ext cx="615957" cy="14252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a:extLst>
              <a:ext uri="{FF2B5EF4-FFF2-40B4-BE49-F238E27FC236}">
                <a16:creationId xmlns:a16="http://schemas.microsoft.com/office/drawing/2014/main" xmlns="" id="{BCFBB528-2817-4E9B-A268-007CEFB5A347}"/>
              </a:ext>
            </a:extLst>
          </p:cNvPr>
          <p:cNvCxnSpPr>
            <a:cxnSpLocks/>
          </p:cNvCxnSpPr>
          <p:nvPr/>
        </p:nvCxnSpPr>
        <p:spPr>
          <a:xfrm flipV="1">
            <a:off x="3779912" y="3912789"/>
            <a:ext cx="648072" cy="21602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a:extLst>
              <a:ext uri="{FF2B5EF4-FFF2-40B4-BE49-F238E27FC236}">
                <a16:creationId xmlns:a16="http://schemas.microsoft.com/office/drawing/2014/main" xmlns="" id="{22774528-50D2-43D4-88C6-207629762D14}"/>
              </a:ext>
            </a:extLst>
          </p:cNvPr>
          <p:cNvCxnSpPr>
            <a:cxnSpLocks/>
          </p:cNvCxnSpPr>
          <p:nvPr/>
        </p:nvCxnSpPr>
        <p:spPr>
          <a:xfrm>
            <a:off x="3755756" y="5438520"/>
            <a:ext cx="601588" cy="24812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xmlns="" id="{D64152EC-302F-416F-B2AD-A558CA9513FE}"/>
              </a:ext>
            </a:extLst>
          </p:cNvPr>
          <p:cNvCxnSpPr>
            <a:cxnSpLocks/>
          </p:cNvCxnSpPr>
          <p:nvPr/>
        </p:nvCxnSpPr>
        <p:spPr>
          <a:xfrm>
            <a:off x="3755756" y="6337063"/>
            <a:ext cx="601588" cy="24812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直接箭头连接符 23">
            <a:extLst>
              <a:ext uri="{FF2B5EF4-FFF2-40B4-BE49-F238E27FC236}">
                <a16:creationId xmlns:a16="http://schemas.microsoft.com/office/drawing/2014/main" xmlns="" id="{116A46B4-FCF0-4B27-A835-27F02056B507}"/>
              </a:ext>
            </a:extLst>
          </p:cNvPr>
          <p:cNvCxnSpPr>
            <a:cxnSpLocks/>
          </p:cNvCxnSpPr>
          <p:nvPr/>
        </p:nvCxnSpPr>
        <p:spPr>
          <a:xfrm>
            <a:off x="3755756" y="4441017"/>
            <a:ext cx="672228" cy="21858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xmlns="" id="{7634D986-6846-4E0C-8649-C00449D25D52}"/>
              </a:ext>
            </a:extLst>
          </p:cNvPr>
          <p:cNvCxnSpPr>
            <a:cxnSpLocks/>
          </p:cNvCxnSpPr>
          <p:nvPr/>
        </p:nvCxnSpPr>
        <p:spPr>
          <a:xfrm>
            <a:off x="5146049" y="5273964"/>
            <a:ext cx="1442702"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0177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7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7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7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75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75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15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itchFamily="49" charset="-122"/>
                <a:ea typeface="楷体" pitchFamily="49" charset="-122"/>
              </a:rPr>
              <a:t>网络安全威胁</a:t>
            </a:r>
            <a:endParaRPr lang="zh-CN" altLang="en-US" dirty="0"/>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sp>
        <p:nvSpPr>
          <p:cNvPr id="6" name="灯片编号占位符 3"/>
          <p:cNvSpPr>
            <a:spLocks noGrp="1"/>
          </p:cNvSpPr>
          <p:nvPr>
            <p:ph type="sldNum" sz="quarter" idx="10"/>
          </p:nvPr>
        </p:nvSpPr>
        <p:spPr>
          <a:xfrm>
            <a:off x="5867400" y="6461125"/>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71C36204-744D-430D-A85E-A725570A36D4}" type="slidenum">
              <a:rPr lang="en-US" altLang="zh-CN" smtClean="0"/>
              <a:pPr/>
              <a:t>12</a:t>
            </a:fld>
            <a:endParaRPr lang="en-US" altLang="zh-CN" dirty="0"/>
          </a:p>
        </p:txBody>
      </p:sp>
      <p:pic>
        <p:nvPicPr>
          <p:cNvPr id="7" name="图片 6">
            <a:extLst>
              <a:ext uri="{FF2B5EF4-FFF2-40B4-BE49-F238E27FC236}">
                <a16:creationId xmlns:a16="http://schemas.microsoft.com/office/drawing/2014/main" xmlns="" id="{1FB658A1-96E4-4675-8F18-4DA83418D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110" y="2464954"/>
            <a:ext cx="4759779" cy="3565377"/>
          </a:xfrm>
          <a:prstGeom prst="rect">
            <a:avLst/>
          </a:prstGeom>
        </p:spPr>
      </p:pic>
      <p:sp>
        <p:nvSpPr>
          <p:cNvPr id="14" name="文本框 13">
            <a:extLst>
              <a:ext uri="{FF2B5EF4-FFF2-40B4-BE49-F238E27FC236}">
                <a16:creationId xmlns:a16="http://schemas.microsoft.com/office/drawing/2014/main" xmlns="" id="{151D37B4-2DA2-4AB0-9A92-91A953DC6409}"/>
              </a:ext>
            </a:extLst>
          </p:cNvPr>
          <p:cNvSpPr txBox="1"/>
          <p:nvPr/>
        </p:nvSpPr>
        <p:spPr>
          <a:xfrm>
            <a:off x="3813820" y="6166969"/>
            <a:ext cx="144016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b="1" dirty="0">
                <a:solidFill>
                  <a:schemeClr val="tx2">
                    <a:lumMod val="95000"/>
                    <a:lumOff val="5000"/>
                  </a:schemeClr>
                </a:solidFill>
                <a:latin typeface="楷体" panose="02010609060101010101" pitchFamily="49" charset="-122"/>
                <a:ea typeface="楷体" panose="02010609060101010101" pitchFamily="49" charset="-122"/>
              </a:rPr>
              <a:t>正常访问</a:t>
            </a:r>
          </a:p>
        </p:txBody>
      </p:sp>
      <p:sp>
        <p:nvSpPr>
          <p:cNvPr id="17" name="文本框 16">
            <a:extLst>
              <a:ext uri="{FF2B5EF4-FFF2-40B4-BE49-F238E27FC236}">
                <a16:creationId xmlns:a16="http://schemas.microsoft.com/office/drawing/2014/main" xmlns="" id="{D792DD96-102C-4921-AC3B-A09AC934DEFE}"/>
              </a:ext>
            </a:extLst>
          </p:cNvPr>
          <p:cNvSpPr txBox="1"/>
          <p:nvPr/>
        </p:nvSpPr>
        <p:spPr>
          <a:xfrm>
            <a:off x="575555" y="1283120"/>
            <a:ext cx="7992888"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b="1" dirty="0">
                <a:latin typeface="Times New Roman" pitchFamily="18" charset="0"/>
                <a:ea typeface="楷体" pitchFamily="49" charset="-122"/>
                <a:cs typeface="Times New Roman" pitchFamily="18" charset="0"/>
              </a:rPr>
              <a:t>例如：</a:t>
            </a:r>
            <a:r>
              <a:rPr lang="en-US" altLang="zh-CN" sz="2400" b="1" dirty="0">
                <a:latin typeface="Times New Roman" pitchFamily="18" charset="0"/>
                <a:ea typeface="楷体" pitchFamily="49" charset="-122"/>
                <a:cs typeface="Times New Roman" pitchFamily="18" charset="0"/>
              </a:rPr>
              <a:t>SYN-Flood</a:t>
            </a:r>
            <a:r>
              <a:rPr lang="zh-CN" altLang="en-US" sz="2400" b="1" dirty="0">
                <a:latin typeface="Times New Roman" pitchFamily="18" charset="0"/>
                <a:ea typeface="楷体" pitchFamily="49" charset="-122"/>
                <a:cs typeface="Times New Roman" pitchFamily="18" charset="0"/>
              </a:rPr>
              <a:t>洪水攻击使服务器</a:t>
            </a:r>
            <a:r>
              <a:rPr lang="en-US" altLang="zh-CN" sz="2400" b="1" dirty="0">
                <a:latin typeface="Times New Roman" pitchFamily="18" charset="0"/>
                <a:ea typeface="楷体" pitchFamily="49" charset="-122"/>
                <a:cs typeface="Times New Roman" pitchFamily="18" charset="0"/>
              </a:rPr>
              <a:t>TCP</a:t>
            </a:r>
            <a:r>
              <a:rPr lang="zh-CN" altLang="en-US" sz="2400" b="1" dirty="0">
                <a:latin typeface="Times New Roman" pitchFamily="18" charset="0"/>
                <a:ea typeface="楷体" pitchFamily="49" charset="-122"/>
                <a:cs typeface="Times New Roman" pitchFamily="18" charset="0"/>
              </a:rPr>
              <a:t>连接资源耗尽，停止响应正常的</a:t>
            </a:r>
            <a:r>
              <a:rPr lang="en-US" altLang="zh-CN" sz="2400" b="1" dirty="0">
                <a:latin typeface="Times New Roman" pitchFamily="18" charset="0"/>
                <a:ea typeface="楷体" pitchFamily="49" charset="-122"/>
                <a:cs typeface="Times New Roman" pitchFamily="18" charset="0"/>
              </a:rPr>
              <a:t>TCP</a:t>
            </a:r>
            <a:r>
              <a:rPr lang="zh-CN" altLang="en-US" sz="2400" b="1" dirty="0">
                <a:latin typeface="Times New Roman" pitchFamily="18" charset="0"/>
                <a:ea typeface="楷体" pitchFamily="49" charset="-122"/>
                <a:cs typeface="Times New Roman" pitchFamily="18" charset="0"/>
              </a:rPr>
              <a:t>连接请求。</a:t>
            </a:r>
          </a:p>
        </p:txBody>
      </p:sp>
    </p:spTree>
    <p:extLst>
      <p:ext uri="{BB962C8B-B14F-4D97-AF65-F5344CB8AC3E}">
        <p14:creationId xmlns:p14="http://schemas.microsoft.com/office/powerpoint/2010/main" val="3429154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itchFamily="49" charset="-122"/>
                <a:ea typeface="楷体" pitchFamily="49" charset="-122"/>
              </a:rPr>
              <a:t>网络安全威胁</a:t>
            </a:r>
            <a:endParaRPr lang="zh-CN" altLang="en-US" dirty="0"/>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sp>
        <p:nvSpPr>
          <p:cNvPr id="6" name="灯片编号占位符 3"/>
          <p:cNvSpPr>
            <a:spLocks noGrp="1"/>
          </p:cNvSpPr>
          <p:nvPr>
            <p:ph type="sldNum" sz="quarter" idx="10"/>
          </p:nvPr>
        </p:nvSpPr>
        <p:spPr>
          <a:xfrm>
            <a:off x="5867400" y="6461125"/>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71C36204-744D-430D-A85E-A725570A36D4}" type="slidenum">
              <a:rPr lang="en-US" altLang="zh-CN" smtClean="0"/>
              <a:pPr/>
              <a:t>13</a:t>
            </a:fld>
            <a:endParaRPr lang="en-US" altLang="zh-CN" dirty="0"/>
          </a:p>
        </p:txBody>
      </p:sp>
      <p:pic>
        <p:nvPicPr>
          <p:cNvPr id="9" name="图片 8">
            <a:extLst>
              <a:ext uri="{FF2B5EF4-FFF2-40B4-BE49-F238E27FC236}">
                <a16:creationId xmlns:a16="http://schemas.microsoft.com/office/drawing/2014/main" xmlns="" id="{7180CE32-3D18-46A0-A11E-A3E561692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732" y="2398749"/>
            <a:ext cx="4824536" cy="3613885"/>
          </a:xfrm>
          <a:prstGeom prst="rect">
            <a:avLst/>
          </a:prstGeom>
        </p:spPr>
      </p:pic>
      <p:sp>
        <p:nvSpPr>
          <p:cNvPr id="16" name="文本框 15">
            <a:extLst>
              <a:ext uri="{FF2B5EF4-FFF2-40B4-BE49-F238E27FC236}">
                <a16:creationId xmlns:a16="http://schemas.microsoft.com/office/drawing/2014/main" xmlns="" id="{CEE9FCD2-1A63-4F14-93AF-9F2C08263BF3}"/>
              </a:ext>
            </a:extLst>
          </p:cNvPr>
          <p:cNvSpPr txBox="1"/>
          <p:nvPr/>
        </p:nvSpPr>
        <p:spPr>
          <a:xfrm>
            <a:off x="3903545" y="6230292"/>
            <a:ext cx="1260709"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400" b="1" dirty="0">
                <a:solidFill>
                  <a:schemeClr val="tx2">
                    <a:lumMod val="95000"/>
                    <a:lumOff val="5000"/>
                  </a:schemeClr>
                </a:solidFill>
                <a:latin typeface="楷体" panose="02010609060101010101" pitchFamily="49" charset="-122"/>
                <a:ea typeface="楷体" panose="02010609060101010101" pitchFamily="49" charset="-122"/>
              </a:rPr>
              <a:t>DoS</a:t>
            </a:r>
            <a:r>
              <a:rPr lang="zh-CN" altLang="en-US" sz="2400" b="1" dirty="0">
                <a:solidFill>
                  <a:schemeClr val="tx2">
                    <a:lumMod val="95000"/>
                    <a:lumOff val="5000"/>
                  </a:schemeClr>
                </a:solidFill>
                <a:latin typeface="楷体" panose="02010609060101010101" pitchFamily="49" charset="-122"/>
                <a:ea typeface="楷体" panose="02010609060101010101" pitchFamily="49" charset="-122"/>
              </a:rPr>
              <a:t>攻击</a:t>
            </a:r>
          </a:p>
        </p:txBody>
      </p:sp>
      <p:sp>
        <p:nvSpPr>
          <p:cNvPr id="17" name="文本框 16">
            <a:extLst>
              <a:ext uri="{FF2B5EF4-FFF2-40B4-BE49-F238E27FC236}">
                <a16:creationId xmlns:a16="http://schemas.microsoft.com/office/drawing/2014/main" xmlns="" id="{D792DD96-102C-4921-AC3B-A09AC934DEFE}"/>
              </a:ext>
            </a:extLst>
          </p:cNvPr>
          <p:cNvSpPr txBox="1"/>
          <p:nvPr/>
        </p:nvSpPr>
        <p:spPr>
          <a:xfrm>
            <a:off x="611560" y="1284458"/>
            <a:ext cx="7992888"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b="1" dirty="0">
                <a:latin typeface="Times New Roman" pitchFamily="18" charset="0"/>
                <a:ea typeface="楷体" pitchFamily="49" charset="-122"/>
                <a:cs typeface="Times New Roman" pitchFamily="18" charset="0"/>
              </a:rPr>
              <a:t>例如：</a:t>
            </a:r>
            <a:r>
              <a:rPr lang="en-US" altLang="zh-CN" sz="2400" b="1" dirty="0">
                <a:latin typeface="Times New Roman" pitchFamily="18" charset="0"/>
                <a:ea typeface="楷体" pitchFamily="49" charset="-122"/>
                <a:cs typeface="Times New Roman" pitchFamily="18" charset="0"/>
              </a:rPr>
              <a:t>SYN-Flood</a:t>
            </a:r>
            <a:r>
              <a:rPr lang="zh-CN" altLang="en-US" sz="2400" b="1" dirty="0">
                <a:latin typeface="Times New Roman" pitchFamily="18" charset="0"/>
                <a:ea typeface="楷体" pitchFamily="49" charset="-122"/>
                <a:cs typeface="Times New Roman" pitchFamily="18" charset="0"/>
              </a:rPr>
              <a:t>洪水攻击使服务器</a:t>
            </a:r>
            <a:r>
              <a:rPr lang="en-US" altLang="zh-CN" sz="2400" b="1" dirty="0">
                <a:latin typeface="Times New Roman" pitchFamily="18" charset="0"/>
                <a:ea typeface="楷体" pitchFamily="49" charset="-122"/>
                <a:cs typeface="Times New Roman" pitchFamily="18" charset="0"/>
              </a:rPr>
              <a:t>TCP</a:t>
            </a:r>
            <a:r>
              <a:rPr lang="zh-CN" altLang="en-US" sz="2400" b="1" dirty="0">
                <a:latin typeface="Times New Roman" pitchFamily="18" charset="0"/>
                <a:ea typeface="楷体" pitchFamily="49" charset="-122"/>
                <a:cs typeface="Times New Roman" pitchFamily="18" charset="0"/>
              </a:rPr>
              <a:t>连接资源耗尽，停止响应正常的</a:t>
            </a:r>
            <a:r>
              <a:rPr lang="en-US" altLang="zh-CN" sz="2400" b="1" dirty="0">
                <a:latin typeface="Times New Roman" pitchFamily="18" charset="0"/>
                <a:ea typeface="楷体" pitchFamily="49" charset="-122"/>
                <a:cs typeface="Times New Roman" pitchFamily="18" charset="0"/>
              </a:rPr>
              <a:t>TCP</a:t>
            </a:r>
            <a:r>
              <a:rPr lang="zh-CN" altLang="en-US" sz="2400" b="1" dirty="0">
                <a:latin typeface="Times New Roman" pitchFamily="18" charset="0"/>
                <a:ea typeface="楷体" pitchFamily="49" charset="-122"/>
                <a:cs typeface="Times New Roman" pitchFamily="18" charset="0"/>
              </a:rPr>
              <a:t>连接请求。</a:t>
            </a:r>
          </a:p>
        </p:txBody>
      </p:sp>
    </p:spTree>
    <p:extLst>
      <p:ext uri="{BB962C8B-B14F-4D97-AF65-F5344CB8AC3E}">
        <p14:creationId xmlns:p14="http://schemas.microsoft.com/office/powerpoint/2010/main" val="279872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itchFamily="49" charset="-122"/>
                <a:ea typeface="楷体" pitchFamily="49" charset="-122"/>
              </a:rPr>
              <a:t>网络安全威胁</a:t>
            </a:r>
            <a:endParaRPr lang="zh-CN" altLang="en-US" dirty="0"/>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sp>
        <p:nvSpPr>
          <p:cNvPr id="6" name="灯片编号占位符 3"/>
          <p:cNvSpPr>
            <a:spLocks noGrp="1"/>
          </p:cNvSpPr>
          <p:nvPr>
            <p:ph type="sldNum" sz="quarter" idx="10"/>
          </p:nvPr>
        </p:nvSpPr>
        <p:spPr>
          <a:xfrm>
            <a:off x="5867400" y="6461125"/>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71C36204-744D-430D-A85E-A725570A36D4}" type="slidenum">
              <a:rPr lang="en-US" altLang="zh-CN" smtClean="0"/>
              <a:pPr/>
              <a:t>14</a:t>
            </a:fld>
            <a:endParaRPr lang="en-US" altLang="zh-CN" dirty="0"/>
          </a:p>
        </p:txBody>
      </p:sp>
      <p:sp>
        <p:nvSpPr>
          <p:cNvPr id="14" name="文本框 13">
            <a:extLst>
              <a:ext uri="{FF2B5EF4-FFF2-40B4-BE49-F238E27FC236}">
                <a16:creationId xmlns:a16="http://schemas.microsoft.com/office/drawing/2014/main" xmlns="" id="{151D37B4-2DA2-4AB0-9A92-91A953DC6409}"/>
              </a:ext>
            </a:extLst>
          </p:cNvPr>
          <p:cNvSpPr txBox="1"/>
          <p:nvPr/>
        </p:nvSpPr>
        <p:spPr>
          <a:xfrm>
            <a:off x="3617245" y="6189256"/>
            <a:ext cx="172819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b="1" dirty="0">
                <a:solidFill>
                  <a:schemeClr val="tx2">
                    <a:lumMod val="95000"/>
                    <a:lumOff val="5000"/>
                  </a:schemeClr>
                </a:solidFill>
                <a:latin typeface="楷体" panose="02010609060101010101" pitchFamily="49" charset="-122"/>
                <a:ea typeface="楷体" panose="02010609060101010101" pitchFamily="49" charset="-122"/>
              </a:rPr>
              <a:t>服务器崩溃</a:t>
            </a:r>
          </a:p>
        </p:txBody>
      </p:sp>
      <p:pic>
        <p:nvPicPr>
          <p:cNvPr id="8" name="图片 7">
            <a:extLst>
              <a:ext uri="{FF2B5EF4-FFF2-40B4-BE49-F238E27FC236}">
                <a16:creationId xmlns:a16="http://schemas.microsoft.com/office/drawing/2014/main" xmlns="" id="{28553295-B175-44B0-89B1-8A5D87C0E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380" y="2454684"/>
            <a:ext cx="4765039" cy="3569318"/>
          </a:xfrm>
          <a:prstGeom prst="rect">
            <a:avLst/>
          </a:prstGeom>
        </p:spPr>
      </p:pic>
      <p:sp>
        <p:nvSpPr>
          <p:cNvPr id="17" name="文本框 16">
            <a:extLst>
              <a:ext uri="{FF2B5EF4-FFF2-40B4-BE49-F238E27FC236}">
                <a16:creationId xmlns:a16="http://schemas.microsoft.com/office/drawing/2014/main" xmlns="" id="{DBA2C1F5-7464-445B-863A-4F0861A0A44F}"/>
              </a:ext>
            </a:extLst>
          </p:cNvPr>
          <p:cNvSpPr txBox="1"/>
          <p:nvPr/>
        </p:nvSpPr>
        <p:spPr>
          <a:xfrm>
            <a:off x="663685" y="1300743"/>
            <a:ext cx="7808803"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b="1" dirty="0">
                <a:latin typeface="Times New Roman" pitchFamily="18" charset="0"/>
                <a:ea typeface="楷体" pitchFamily="49" charset="-122"/>
                <a:cs typeface="Times New Roman" pitchFamily="18" charset="0"/>
              </a:rPr>
              <a:t>例如：</a:t>
            </a:r>
            <a:r>
              <a:rPr lang="en-US" altLang="zh-CN" sz="2400" b="1" dirty="0">
                <a:latin typeface="Times New Roman" pitchFamily="18" charset="0"/>
                <a:ea typeface="楷体" pitchFamily="49" charset="-122"/>
                <a:cs typeface="Times New Roman" pitchFamily="18" charset="0"/>
              </a:rPr>
              <a:t>SYN-Flood</a:t>
            </a:r>
            <a:r>
              <a:rPr lang="zh-CN" altLang="en-US" sz="2400" b="1" dirty="0">
                <a:latin typeface="Times New Roman" pitchFamily="18" charset="0"/>
                <a:ea typeface="楷体" pitchFamily="49" charset="-122"/>
                <a:cs typeface="Times New Roman" pitchFamily="18" charset="0"/>
              </a:rPr>
              <a:t>洪水攻击使服务器</a:t>
            </a:r>
            <a:r>
              <a:rPr lang="en-US" altLang="zh-CN" sz="2400" b="1" dirty="0">
                <a:latin typeface="Times New Roman" pitchFamily="18" charset="0"/>
                <a:ea typeface="楷体" pitchFamily="49" charset="-122"/>
                <a:cs typeface="Times New Roman" pitchFamily="18" charset="0"/>
              </a:rPr>
              <a:t>TCP</a:t>
            </a:r>
            <a:r>
              <a:rPr lang="zh-CN" altLang="en-US" sz="2400" b="1" dirty="0">
                <a:latin typeface="Times New Roman" pitchFamily="18" charset="0"/>
                <a:ea typeface="楷体" pitchFamily="49" charset="-122"/>
                <a:cs typeface="Times New Roman" pitchFamily="18" charset="0"/>
              </a:rPr>
              <a:t>连接资源耗尽，停止响应正常的</a:t>
            </a:r>
            <a:r>
              <a:rPr lang="en-US" altLang="zh-CN" sz="2400" b="1" dirty="0">
                <a:latin typeface="Times New Roman" pitchFamily="18" charset="0"/>
                <a:ea typeface="楷体" pitchFamily="49" charset="-122"/>
                <a:cs typeface="Times New Roman" pitchFamily="18" charset="0"/>
              </a:rPr>
              <a:t>TCP</a:t>
            </a:r>
            <a:r>
              <a:rPr lang="zh-CN" altLang="en-US" sz="2400" b="1" dirty="0">
                <a:latin typeface="Times New Roman" pitchFamily="18" charset="0"/>
                <a:ea typeface="楷体" pitchFamily="49" charset="-122"/>
                <a:cs typeface="Times New Roman" pitchFamily="18" charset="0"/>
              </a:rPr>
              <a:t>连接请求。</a:t>
            </a:r>
          </a:p>
        </p:txBody>
      </p:sp>
    </p:spTree>
    <p:extLst>
      <p:ext uri="{BB962C8B-B14F-4D97-AF65-F5344CB8AC3E}">
        <p14:creationId xmlns:p14="http://schemas.microsoft.com/office/powerpoint/2010/main" val="3196189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itchFamily="49" charset="-122"/>
                <a:ea typeface="楷体" pitchFamily="49" charset="-122"/>
              </a:rPr>
              <a:t>网络安全威胁</a:t>
            </a:r>
            <a:endParaRPr lang="zh-CN" altLang="en-US" dirty="0"/>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sp>
        <p:nvSpPr>
          <p:cNvPr id="6" name="灯片编号占位符 3"/>
          <p:cNvSpPr>
            <a:spLocks noGrp="1"/>
          </p:cNvSpPr>
          <p:nvPr>
            <p:ph type="sldNum" sz="quarter" idx="10"/>
          </p:nvPr>
        </p:nvSpPr>
        <p:spPr>
          <a:xfrm>
            <a:off x="5867400" y="6461125"/>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71C36204-744D-430D-A85E-A725570A36D4}" type="slidenum">
              <a:rPr lang="en-US" altLang="zh-CN" smtClean="0"/>
              <a:pPr/>
              <a:t>15</a:t>
            </a:fld>
            <a:endParaRPr lang="en-US" altLang="zh-CN" dirty="0"/>
          </a:p>
        </p:txBody>
      </p:sp>
      <p:sp>
        <p:nvSpPr>
          <p:cNvPr id="16" name="文本框 15">
            <a:extLst>
              <a:ext uri="{FF2B5EF4-FFF2-40B4-BE49-F238E27FC236}">
                <a16:creationId xmlns:a16="http://schemas.microsoft.com/office/drawing/2014/main" xmlns="" id="{CEE9FCD2-1A63-4F14-93AF-9F2C08263BF3}"/>
              </a:ext>
            </a:extLst>
          </p:cNvPr>
          <p:cNvSpPr txBox="1"/>
          <p:nvPr/>
        </p:nvSpPr>
        <p:spPr>
          <a:xfrm>
            <a:off x="3084860" y="6159797"/>
            <a:ext cx="297427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b="1" dirty="0">
                <a:solidFill>
                  <a:schemeClr val="tx2">
                    <a:lumMod val="95000"/>
                    <a:lumOff val="5000"/>
                  </a:schemeClr>
                </a:solidFill>
                <a:latin typeface="楷体" panose="02010609060101010101" pitchFamily="49" charset="-122"/>
                <a:ea typeface="楷体" panose="02010609060101010101" pitchFamily="49" charset="-122"/>
              </a:rPr>
              <a:t>合法用户得不到服务</a:t>
            </a:r>
          </a:p>
        </p:txBody>
      </p:sp>
      <p:pic>
        <p:nvPicPr>
          <p:cNvPr id="11" name="图片 10">
            <a:extLst>
              <a:ext uri="{FF2B5EF4-FFF2-40B4-BE49-F238E27FC236}">
                <a16:creationId xmlns:a16="http://schemas.microsoft.com/office/drawing/2014/main" xmlns="" id="{6E8769BB-8C71-44C9-914A-F397516C8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316" y="2381956"/>
            <a:ext cx="4829367" cy="3617503"/>
          </a:xfrm>
          <a:prstGeom prst="rect">
            <a:avLst/>
          </a:prstGeom>
        </p:spPr>
      </p:pic>
      <p:sp>
        <p:nvSpPr>
          <p:cNvPr id="17" name="文本框 16">
            <a:extLst>
              <a:ext uri="{FF2B5EF4-FFF2-40B4-BE49-F238E27FC236}">
                <a16:creationId xmlns:a16="http://schemas.microsoft.com/office/drawing/2014/main" xmlns="" id="{DBA2C1F5-7464-445B-863A-4F0861A0A44F}"/>
              </a:ext>
            </a:extLst>
          </p:cNvPr>
          <p:cNvSpPr txBox="1"/>
          <p:nvPr/>
        </p:nvSpPr>
        <p:spPr>
          <a:xfrm>
            <a:off x="667595" y="1296719"/>
            <a:ext cx="7808803"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b="1" dirty="0">
                <a:latin typeface="Times New Roman" pitchFamily="18" charset="0"/>
                <a:ea typeface="楷体" pitchFamily="49" charset="-122"/>
                <a:cs typeface="Times New Roman" pitchFamily="18" charset="0"/>
              </a:rPr>
              <a:t>例如：</a:t>
            </a:r>
            <a:r>
              <a:rPr lang="en-US" altLang="zh-CN" sz="2400" b="1" dirty="0">
                <a:latin typeface="Times New Roman" pitchFamily="18" charset="0"/>
                <a:ea typeface="楷体" pitchFamily="49" charset="-122"/>
                <a:cs typeface="Times New Roman" pitchFamily="18" charset="0"/>
              </a:rPr>
              <a:t>SYN-Flood</a:t>
            </a:r>
            <a:r>
              <a:rPr lang="zh-CN" altLang="en-US" sz="2400" b="1" dirty="0">
                <a:latin typeface="Times New Roman" pitchFamily="18" charset="0"/>
                <a:ea typeface="楷体" pitchFamily="49" charset="-122"/>
                <a:cs typeface="Times New Roman" pitchFamily="18" charset="0"/>
              </a:rPr>
              <a:t>洪水攻击使服务器</a:t>
            </a:r>
            <a:r>
              <a:rPr lang="en-US" altLang="zh-CN" sz="2400" b="1" dirty="0">
                <a:latin typeface="Times New Roman" pitchFamily="18" charset="0"/>
                <a:ea typeface="楷体" pitchFamily="49" charset="-122"/>
                <a:cs typeface="Times New Roman" pitchFamily="18" charset="0"/>
              </a:rPr>
              <a:t>TCP</a:t>
            </a:r>
            <a:r>
              <a:rPr lang="zh-CN" altLang="en-US" sz="2400" b="1" dirty="0">
                <a:latin typeface="Times New Roman" pitchFamily="18" charset="0"/>
                <a:ea typeface="楷体" pitchFamily="49" charset="-122"/>
                <a:cs typeface="Times New Roman" pitchFamily="18" charset="0"/>
              </a:rPr>
              <a:t>连接资源耗尽，停止响应正常的</a:t>
            </a:r>
            <a:r>
              <a:rPr lang="en-US" altLang="zh-CN" sz="2400" b="1" dirty="0">
                <a:latin typeface="Times New Roman" pitchFamily="18" charset="0"/>
                <a:ea typeface="楷体" pitchFamily="49" charset="-122"/>
                <a:cs typeface="Times New Roman" pitchFamily="18" charset="0"/>
              </a:rPr>
              <a:t>TCP</a:t>
            </a:r>
            <a:r>
              <a:rPr lang="zh-CN" altLang="en-US" sz="2400" b="1" dirty="0">
                <a:latin typeface="Times New Roman" pitchFamily="18" charset="0"/>
                <a:ea typeface="楷体" pitchFamily="49" charset="-122"/>
                <a:cs typeface="Times New Roman" pitchFamily="18" charset="0"/>
              </a:rPr>
              <a:t>连接请求。</a:t>
            </a:r>
          </a:p>
        </p:txBody>
      </p:sp>
    </p:spTree>
    <p:extLst>
      <p:ext uri="{BB962C8B-B14F-4D97-AF65-F5344CB8AC3E}">
        <p14:creationId xmlns:p14="http://schemas.microsoft.com/office/powerpoint/2010/main" val="428204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251520" y="332656"/>
            <a:ext cx="8458200" cy="563563"/>
          </a:xfrm>
        </p:spPr>
        <p:txBody>
          <a:bodyPr/>
          <a:lstStyle/>
          <a:p>
            <a:r>
              <a:rPr lang="zh-CN" altLang="zh-CN" dirty="0">
                <a:latin typeface="楷体" pitchFamily="49" charset="-122"/>
                <a:ea typeface="楷体" pitchFamily="49" charset="-122"/>
              </a:rPr>
              <a:t>网络安全威胁</a:t>
            </a:r>
            <a:r>
              <a:rPr lang="en-US" altLang="zh-CN" dirty="0">
                <a:ea typeface="宋体" charset="-122"/>
              </a:rPr>
              <a:t/>
            </a:r>
            <a:br>
              <a:rPr lang="en-US" altLang="zh-CN" dirty="0">
                <a:ea typeface="宋体" charset="-122"/>
              </a:rPr>
            </a:br>
            <a:endParaRPr lang="zh-CN" altLang="en-US" dirty="0"/>
          </a:p>
        </p:txBody>
      </p:sp>
      <p:sp>
        <p:nvSpPr>
          <p:cNvPr id="11267" name="内容占位符 2"/>
          <p:cNvSpPr>
            <a:spLocks noGrp="1"/>
          </p:cNvSpPr>
          <p:nvPr>
            <p:ph idx="1"/>
          </p:nvPr>
        </p:nvSpPr>
        <p:spPr>
          <a:xfrm>
            <a:off x="248120" y="4026480"/>
            <a:ext cx="5389716" cy="2498864"/>
          </a:xfrm>
        </p:spPr>
        <p:style>
          <a:lnRef idx="3">
            <a:schemeClr val="lt1"/>
          </a:lnRef>
          <a:fillRef idx="1">
            <a:schemeClr val="accent1"/>
          </a:fillRef>
          <a:effectRef idx="1">
            <a:schemeClr val="accent1"/>
          </a:effectRef>
          <a:fontRef idx="minor">
            <a:schemeClr val="lt1"/>
          </a:fontRef>
        </p:style>
        <p:txBody>
          <a:bodyPr/>
          <a:lstStyle/>
          <a:p>
            <a:pPr lvl="1">
              <a:buClr>
                <a:schemeClr val="bg1"/>
              </a:buClr>
            </a:pPr>
            <a:r>
              <a:rPr lang="en-US" altLang="zh-CN" b="1" dirty="0">
                <a:latin typeface="楷体" panose="02010609060101010101" pitchFamily="49" charset="-122"/>
                <a:ea typeface="楷体" panose="02010609060101010101" pitchFamily="49" charset="-122"/>
              </a:rPr>
              <a:t>Internet</a:t>
            </a:r>
            <a:r>
              <a:rPr lang="zh-CN" altLang="en-US" b="1" dirty="0">
                <a:latin typeface="楷体" panose="02010609060101010101" pitchFamily="49" charset="-122"/>
                <a:ea typeface="楷体" panose="02010609060101010101" pitchFamily="49" charset="-122"/>
              </a:rPr>
              <a:t>早期建设由于没有考虑安全问题带来的的隐患</a:t>
            </a:r>
            <a:endParaRPr lang="en-US" altLang="zh-CN" b="1" dirty="0">
              <a:latin typeface="楷体" panose="02010609060101010101" pitchFamily="49" charset="-122"/>
              <a:ea typeface="楷体" panose="02010609060101010101" pitchFamily="49" charset="-122"/>
            </a:endParaRPr>
          </a:p>
          <a:p>
            <a:pPr lvl="1">
              <a:buClr>
                <a:schemeClr val="bg1"/>
              </a:buClr>
            </a:pPr>
            <a:r>
              <a:rPr lang="zh-CN" altLang="zh-CN" b="1" dirty="0">
                <a:latin typeface="楷体" panose="02010609060101010101" pitchFamily="49" charset="-122"/>
                <a:ea typeface="楷体" panose="02010609060101010101" pitchFamily="49" charset="-122"/>
              </a:rPr>
              <a:t>来自外部的各种恶意攻击</a:t>
            </a:r>
          </a:p>
          <a:p>
            <a:pPr lvl="1">
              <a:buClr>
                <a:schemeClr val="bg1"/>
              </a:buClr>
            </a:pPr>
            <a:r>
              <a:rPr lang="zh-CN" altLang="zh-CN" b="1" dirty="0">
                <a:latin typeface="楷体" panose="02010609060101010101" pitchFamily="49" charset="-122"/>
                <a:ea typeface="楷体" panose="02010609060101010101" pitchFamily="49" charset="-122"/>
              </a:rPr>
              <a:t>系统本身的安全缺陷</a:t>
            </a:r>
          </a:p>
          <a:p>
            <a:pPr lvl="1">
              <a:buClr>
                <a:schemeClr val="bg1"/>
              </a:buClr>
            </a:pPr>
            <a:r>
              <a:rPr lang="zh-CN" altLang="zh-CN" b="1" dirty="0">
                <a:latin typeface="楷体" panose="02010609060101010101" pitchFamily="49" charset="-122"/>
                <a:ea typeface="楷体" panose="02010609060101010101" pitchFamily="49" charset="-122"/>
              </a:rPr>
              <a:t>各种应用软件漏洞</a:t>
            </a:r>
          </a:p>
          <a:p>
            <a:pPr lvl="1"/>
            <a:endParaRPr lang="en-US" altLang="zh-CN" dirty="0">
              <a:ea typeface="宋体" charset="-122"/>
            </a:endParaRPr>
          </a:p>
          <a:p>
            <a:pPr lvl="1"/>
            <a:endParaRPr lang="zh-CN" altLang="zh-CN" dirty="0">
              <a:ea typeface="宋体" charset="-122"/>
            </a:endParaRPr>
          </a:p>
        </p:txBody>
      </p:sp>
      <p:sp>
        <p:nvSpPr>
          <p:cNvPr id="112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71C36204-744D-430D-A85E-A725570A36D4}" type="slidenum">
              <a:rPr lang="en-US" altLang="zh-CN" smtClean="0"/>
              <a:pPr/>
              <a:t>16</a:t>
            </a:fld>
            <a:endParaRPr lang="en-US" altLang="zh-CN" dirty="0"/>
          </a:p>
        </p:txBody>
      </p:sp>
      <p:pic>
        <p:nvPicPr>
          <p:cNvPr id="3" name="图片 2">
            <a:extLst>
              <a:ext uri="{FF2B5EF4-FFF2-40B4-BE49-F238E27FC236}">
                <a16:creationId xmlns:a16="http://schemas.microsoft.com/office/drawing/2014/main" xmlns="" id="{220306C5-77F8-42C9-A2FF-504DAF9B1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332065"/>
            <a:ext cx="3267053" cy="21844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xmlns="" id="{76F6D8A5-A720-4C1B-8C1D-8605AD76087B}"/>
              </a:ext>
            </a:extLst>
          </p:cNvPr>
          <p:cNvSpPr txBox="1"/>
          <p:nvPr/>
        </p:nvSpPr>
        <p:spPr>
          <a:xfrm>
            <a:off x="4139952" y="1700808"/>
            <a:ext cx="4458070" cy="107721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3200" b="1" dirty="0">
                <a:latin typeface="楷体" panose="02010609060101010101" pitchFamily="49" charset="-122"/>
                <a:ea typeface="楷体" panose="02010609060101010101" pitchFamily="49" charset="-122"/>
              </a:rPr>
              <a:t>网络安全威胁的来源有哪些？</a:t>
            </a:r>
          </a:p>
        </p:txBody>
      </p:sp>
      <p:pic>
        <p:nvPicPr>
          <p:cNvPr id="6" name="图片 5">
            <a:extLst>
              <a:ext uri="{FF2B5EF4-FFF2-40B4-BE49-F238E27FC236}">
                <a16:creationId xmlns:a16="http://schemas.microsoft.com/office/drawing/2014/main" xmlns="" id="{EB33E73D-71A7-4AAC-864A-38794C1839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4610" y="4479888"/>
            <a:ext cx="2653412" cy="15920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560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bg/>
                                          </p:spTgt>
                                        </p:tgtEl>
                                        <p:attrNameLst>
                                          <p:attrName>style.visibility</p:attrName>
                                        </p:attrNameLst>
                                      </p:cBhvr>
                                      <p:to>
                                        <p:strVal val="visible"/>
                                      </p:to>
                                    </p:set>
                                    <p:animEffect transition="in" filter="fade">
                                      <p:cBhvr>
                                        <p:cTn id="7" dur="500"/>
                                        <p:tgtEl>
                                          <p:spTgt spid="1126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67">
                                            <p:txEl>
                                              <p:pRg st="0" end="0"/>
                                            </p:txEl>
                                          </p:spTgt>
                                        </p:tgtEl>
                                        <p:attrNameLst>
                                          <p:attrName>style.visibility</p:attrName>
                                        </p:attrNameLst>
                                      </p:cBhvr>
                                      <p:to>
                                        <p:strVal val="visible"/>
                                      </p:to>
                                    </p:set>
                                    <p:animEffect transition="in" filter="fade">
                                      <p:cBhvr>
                                        <p:cTn id="10" dur="500"/>
                                        <p:tgtEl>
                                          <p:spTgt spid="1126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Effect transition="in" filter="fade">
                                      <p:cBhvr>
                                        <p:cTn id="13" dur="500"/>
                                        <p:tgtEl>
                                          <p:spTgt spid="1126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67">
                                            <p:txEl>
                                              <p:pRg st="2" end="2"/>
                                            </p:txEl>
                                          </p:spTgt>
                                        </p:tgtEl>
                                        <p:attrNameLst>
                                          <p:attrName>style.visibility</p:attrName>
                                        </p:attrNameLst>
                                      </p:cBhvr>
                                      <p:to>
                                        <p:strVal val="visible"/>
                                      </p:to>
                                    </p:set>
                                    <p:animEffect transition="in" filter="fade">
                                      <p:cBhvr>
                                        <p:cTn id="16" dur="500"/>
                                        <p:tgtEl>
                                          <p:spTgt spid="1126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animEffect transition="in" filter="fade">
                                      <p:cBhvr>
                                        <p:cTn id="19" dur="500"/>
                                        <p:tgtEl>
                                          <p:spTgt spid="11267">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OSI</a:t>
            </a:r>
            <a:r>
              <a:rPr lang="zh-CN" altLang="en-US" dirty="0"/>
              <a:t>安全体系结构</a:t>
            </a:r>
          </a:p>
        </p:txBody>
      </p:sp>
      <p:sp>
        <p:nvSpPr>
          <p:cNvPr id="3" name="内容占位符 2"/>
          <p:cNvSpPr>
            <a:spLocks noGrp="1"/>
          </p:cNvSpPr>
          <p:nvPr>
            <p:ph idx="1"/>
          </p:nvPr>
        </p:nvSpPr>
        <p:spPr>
          <a:xfrm>
            <a:off x="755576" y="1700808"/>
            <a:ext cx="7427168" cy="3140571"/>
          </a:xfrm>
        </p:spPr>
        <p:style>
          <a:lnRef idx="1">
            <a:schemeClr val="accent1"/>
          </a:lnRef>
          <a:fillRef idx="2">
            <a:schemeClr val="accent1"/>
          </a:fillRef>
          <a:effectRef idx="1">
            <a:schemeClr val="accent1"/>
          </a:effectRef>
          <a:fontRef idx="minor">
            <a:schemeClr val="dk1"/>
          </a:fontRef>
        </p:style>
        <p:txBody>
          <a:bodyPr/>
          <a:lstStyle/>
          <a:p>
            <a:r>
              <a:rPr lang="zh-CN" altLang="en-US" b="1" dirty="0">
                <a:solidFill>
                  <a:schemeClr val="tx2">
                    <a:lumMod val="95000"/>
                    <a:lumOff val="5000"/>
                  </a:schemeClr>
                </a:solidFill>
                <a:latin typeface="楷体" pitchFamily="49" charset="-122"/>
                <a:ea typeface="楷体" pitchFamily="49" charset="-122"/>
              </a:rPr>
              <a:t>信息与网络安全目标</a:t>
            </a:r>
            <a:endParaRPr lang="en-US" altLang="zh-CN" b="1" dirty="0">
              <a:solidFill>
                <a:schemeClr val="tx2">
                  <a:lumMod val="95000"/>
                  <a:lumOff val="5000"/>
                </a:schemeClr>
              </a:solidFill>
              <a:latin typeface="楷体" pitchFamily="49" charset="-122"/>
              <a:ea typeface="楷体" pitchFamily="49" charset="-122"/>
            </a:endParaRPr>
          </a:p>
          <a:p>
            <a:r>
              <a:rPr lang="en-US" altLang="zh-CN" b="1" dirty="0">
                <a:solidFill>
                  <a:schemeClr val="tx2">
                    <a:lumMod val="95000"/>
                    <a:lumOff val="5000"/>
                  </a:schemeClr>
                </a:solidFill>
                <a:latin typeface="楷体" pitchFamily="49" charset="-122"/>
                <a:ea typeface="楷体" pitchFamily="49" charset="-122"/>
              </a:rPr>
              <a:t>TCP/IP</a:t>
            </a:r>
            <a:r>
              <a:rPr lang="zh-CN" altLang="zh-CN" b="1" dirty="0">
                <a:solidFill>
                  <a:schemeClr val="tx2">
                    <a:lumMod val="95000"/>
                    <a:lumOff val="5000"/>
                  </a:schemeClr>
                </a:solidFill>
                <a:latin typeface="楷体" pitchFamily="49" charset="-122"/>
                <a:ea typeface="楷体" pitchFamily="49" charset="-122"/>
              </a:rPr>
              <a:t>安全服务模型</a:t>
            </a:r>
            <a:endParaRPr lang="en-US" altLang="zh-CN" b="1" dirty="0">
              <a:solidFill>
                <a:schemeClr val="tx2">
                  <a:lumMod val="95000"/>
                  <a:lumOff val="5000"/>
                </a:schemeClr>
              </a:solidFill>
              <a:latin typeface="楷体" pitchFamily="49" charset="-122"/>
              <a:ea typeface="楷体" pitchFamily="49" charset="-122"/>
            </a:endParaRPr>
          </a:p>
          <a:p>
            <a:r>
              <a:rPr lang="zh-CN" altLang="en-US" b="1" dirty="0">
                <a:solidFill>
                  <a:schemeClr val="tx2">
                    <a:lumMod val="95000"/>
                    <a:lumOff val="5000"/>
                  </a:schemeClr>
                </a:solidFill>
                <a:latin typeface="楷体" pitchFamily="49" charset="-122"/>
                <a:ea typeface="楷体" pitchFamily="49" charset="-122"/>
              </a:rPr>
              <a:t>网络攻击</a:t>
            </a:r>
            <a:endParaRPr lang="en-US" altLang="zh-CN" b="1" dirty="0">
              <a:solidFill>
                <a:schemeClr val="tx2">
                  <a:lumMod val="95000"/>
                  <a:lumOff val="5000"/>
                </a:schemeClr>
              </a:solidFill>
              <a:latin typeface="楷体" pitchFamily="49" charset="-122"/>
              <a:ea typeface="楷体" pitchFamily="49" charset="-122"/>
            </a:endParaRPr>
          </a:p>
          <a:p>
            <a:r>
              <a:rPr lang="zh-CN" altLang="en-US" b="1" dirty="0">
                <a:solidFill>
                  <a:schemeClr val="tx2">
                    <a:lumMod val="95000"/>
                    <a:lumOff val="5000"/>
                  </a:schemeClr>
                </a:solidFill>
                <a:latin typeface="楷体" pitchFamily="49" charset="-122"/>
                <a:ea typeface="楷体" pitchFamily="49" charset="-122"/>
              </a:rPr>
              <a:t>安全服务</a:t>
            </a:r>
            <a:endParaRPr lang="en-US" altLang="zh-CN" b="1" dirty="0">
              <a:solidFill>
                <a:schemeClr val="tx2">
                  <a:lumMod val="95000"/>
                  <a:lumOff val="5000"/>
                </a:schemeClr>
              </a:solidFill>
              <a:latin typeface="楷体" pitchFamily="49" charset="-122"/>
              <a:ea typeface="楷体" pitchFamily="49" charset="-122"/>
            </a:endParaRPr>
          </a:p>
          <a:p>
            <a:r>
              <a:rPr lang="zh-CN" altLang="en-US" b="1" dirty="0">
                <a:solidFill>
                  <a:schemeClr val="tx2">
                    <a:lumMod val="95000"/>
                    <a:lumOff val="5000"/>
                  </a:schemeClr>
                </a:solidFill>
                <a:latin typeface="楷体" pitchFamily="49" charset="-122"/>
                <a:ea typeface="楷体" pitchFamily="49" charset="-122"/>
              </a:rPr>
              <a:t>安全机制</a:t>
            </a:r>
            <a:endParaRPr lang="en-US" altLang="zh-CN" dirty="0">
              <a:solidFill>
                <a:schemeClr val="tx2">
                  <a:lumMod val="95000"/>
                  <a:lumOff val="5000"/>
                </a:schemeClr>
              </a:solidFill>
              <a:latin typeface="楷体" pitchFamily="49" charset="-122"/>
              <a:ea typeface="楷体" pitchFamily="49" charset="-122"/>
            </a:endParaRPr>
          </a:p>
          <a:p>
            <a:endParaRPr lang="zh-CN" altLang="en-US" dirty="0"/>
          </a:p>
        </p:txBody>
      </p:sp>
      <p:sp>
        <p:nvSpPr>
          <p:cNvPr id="4" name="页脚占位符 3"/>
          <p:cNvSpPr>
            <a:spLocks noGrp="1"/>
          </p:cNvSpPr>
          <p:nvPr>
            <p:ph type="ftr" sz="quarter" idx="10"/>
          </p:nvPr>
        </p:nvSpPr>
        <p:spPr>
          <a:xfrm>
            <a:off x="8244408" y="6461125"/>
            <a:ext cx="518592" cy="320675"/>
          </a:xfrm>
        </p:spPr>
        <p:txBody>
          <a:bodyPr/>
          <a:lstStyle/>
          <a:p>
            <a:pPr>
              <a:defRPr/>
            </a:pPr>
            <a:r>
              <a:rPr lang="en-US" altLang="zh-CN" dirty="0"/>
              <a:t>15</a:t>
            </a:r>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spTree>
    <p:extLst>
      <p:ext uri="{BB962C8B-B14F-4D97-AF65-F5344CB8AC3E}">
        <p14:creationId xmlns:p14="http://schemas.microsoft.com/office/powerpoint/2010/main" val="240514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FB11CAFA-961D-4DDA-B249-B7C10A6AE4C3}"/>
              </a:ext>
            </a:extLst>
          </p:cNvPr>
          <p:cNvGrpSpPr/>
          <p:nvPr/>
        </p:nvGrpSpPr>
        <p:grpSpPr>
          <a:xfrm>
            <a:off x="2195581" y="3627580"/>
            <a:ext cx="4752837" cy="2959819"/>
            <a:chOff x="1979712" y="3640830"/>
            <a:chExt cx="4752837" cy="2959819"/>
          </a:xfrm>
        </p:grpSpPr>
        <p:pic>
          <p:nvPicPr>
            <p:cNvPr id="7173" name="Picture 4" descr="&#10;Fig1.1.pdf                                                     00ABB570  Mnementh                      BEAE7A2F:"/>
            <p:cNvPicPr>
              <a:picLocks/>
            </p:cNvPicPr>
            <p:nvPr/>
          </p:nvPicPr>
          <p:blipFill>
            <a:blip r:embed="rId2">
              <a:extLst>
                <a:ext uri="{28A0092B-C50C-407E-A947-70E740481C1C}">
                  <a14:useLocalDpi xmlns:a14="http://schemas.microsoft.com/office/drawing/2010/main" val="0"/>
                </a:ext>
              </a:extLst>
            </a:blip>
            <a:srcRect l="4633" t="10739" r="4633" b="21477"/>
            <a:stretch>
              <a:fillRect/>
            </a:stretch>
          </p:blipFill>
          <p:spPr bwMode="auto">
            <a:xfrm>
              <a:off x="2794793" y="3640830"/>
              <a:ext cx="3217060" cy="275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xmlns="" id="{F0FA2413-4D17-4A31-B2E4-C34CF0C33B1C}"/>
                </a:ext>
              </a:extLst>
            </p:cNvPr>
            <p:cNvSpPr txBox="1"/>
            <p:nvPr/>
          </p:nvSpPr>
          <p:spPr>
            <a:xfrm>
              <a:off x="1979712" y="4560070"/>
              <a:ext cx="1152437"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t>机密性</a:t>
              </a:r>
            </a:p>
          </p:txBody>
        </p:sp>
        <p:sp>
          <p:nvSpPr>
            <p:cNvPr id="9" name="文本框 8">
              <a:extLst>
                <a:ext uri="{FF2B5EF4-FFF2-40B4-BE49-F238E27FC236}">
                  <a16:creationId xmlns:a16="http://schemas.microsoft.com/office/drawing/2014/main" xmlns="" id="{311C261B-059F-43BF-8C3C-4ED44951A0A8}"/>
                </a:ext>
              </a:extLst>
            </p:cNvPr>
            <p:cNvSpPr txBox="1"/>
            <p:nvPr/>
          </p:nvSpPr>
          <p:spPr>
            <a:xfrm>
              <a:off x="3731204" y="6200539"/>
              <a:ext cx="1152437"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t>可用性</a:t>
              </a:r>
            </a:p>
          </p:txBody>
        </p:sp>
        <p:sp>
          <p:nvSpPr>
            <p:cNvPr id="10" name="文本框 9">
              <a:extLst>
                <a:ext uri="{FF2B5EF4-FFF2-40B4-BE49-F238E27FC236}">
                  <a16:creationId xmlns:a16="http://schemas.microsoft.com/office/drawing/2014/main" xmlns="" id="{AF8D532A-9CE9-4AF7-98C5-65D1C3E4ECEB}"/>
                </a:ext>
              </a:extLst>
            </p:cNvPr>
            <p:cNvSpPr txBox="1"/>
            <p:nvPr/>
          </p:nvSpPr>
          <p:spPr>
            <a:xfrm>
              <a:off x="5580112" y="4568442"/>
              <a:ext cx="1152437"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t>完整性</a:t>
              </a:r>
            </a:p>
          </p:txBody>
        </p:sp>
      </p:grpSp>
      <p:sp>
        <p:nvSpPr>
          <p:cNvPr id="7170" name="标题 1"/>
          <p:cNvSpPr>
            <a:spLocks noGrp="1"/>
          </p:cNvSpPr>
          <p:nvPr>
            <p:ph type="title"/>
          </p:nvPr>
        </p:nvSpPr>
        <p:spPr>
          <a:xfrm>
            <a:off x="323528" y="15645"/>
            <a:ext cx="8458200" cy="563563"/>
          </a:xfrm>
        </p:spPr>
        <p:txBody>
          <a:bodyPr/>
          <a:lstStyle/>
          <a:p>
            <a:r>
              <a:rPr lang="en-US" altLang="zh-CN" dirty="0">
                <a:latin typeface="楷体" pitchFamily="49" charset="-122"/>
                <a:ea typeface="楷体" pitchFamily="49" charset="-122"/>
              </a:rPr>
              <a:t/>
            </a:r>
            <a:br>
              <a:rPr lang="en-US" altLang="zh-CN" dirty="0">
                <a:latin typeface="楷体" pitchFamily="49" charset="-122"/>
                <a:ea typeface="楷体" pitchFamily="49" charset="-122"/>
              </a:rPr>
            </a:br>
            <a:r>
              <a:rPr lang="zh-CN" altLang="en-US" dirty="0">
                <a:latin typeface="楷体" pitchFamily="49" charset="-122"/>
                <a:ea typeface="楷体" pitchFamily="49" charset="-122"/>
              </a:rPr>
              <a:t>信息与网络安全目标</a:t>
            </a:r>
          </a:p>
        </p:txBody>
      </p:sp>
      <p:sp>
        <p:nvSpPr>
          <p:cNvPr id="7171" name="内容占位符 2"/>
          <p:cNvSpPr>
            <a:spLocks noGrp="1"/>
          </p:cNvSpPr>
          <p:nvPr>
            <p:ph idx="1"/>
          </p:nvPr>
        </p:nvSpPr>
        <p:spPr>
          <a:xfrm>
            <a:off x="1182452" y="1210891"/>
            <a:ext cx="6701916" cy="1209998"/>
          </a:xfrm>
        </p:spPr>
        <p:txBody>
          <a:bodyPr/>
          <a:lstStyle/>
          <a:p>
            <a:pPr marL="0" indent="0">
              <a:buNone/>
            </a:pPr>
            <a:r>
              <a:rPr lang="en-US" altLang="zh-CN" sz="2800" b="1" dirty="0">
                <a:latin typeface="楷体" pitchFamily="49" charset="-122"/>
                <a:ea typeface="楷体" pitchFamily="49" charset="-122"/>
              </a:rPr>
              <a:t>NIST</a:t>
            </a:r>
            <a:r>
              <a:rPr lang="zh-CN" altLang="en-US" sz="2800" b="1" dirty="0">
                <a:latin typeface="楷体" pitchFamily="49" charset="-122"/>
                <a:ea typeface="楷体" pitchFamily="49" charset="-122"/>
              </a:rPr>
              <a:t>计算机安全手册</a:t>
            </a:r>
            <a:r>
              <a:rPr lang="zh-CN" altLang="zh-CN" sz="2800" b="1" dirty="0">
                <a:latin typeface="楷体" pitchFamily="49" charset="-122"/>
                <a:ea typeface="楷体" pitchFamily="49" charset="-122"/>
              </a:rPr>
              <a:t>定义</a:t>
            </a:r>
            <a:r>
              <a:rPr lang="zh-CN" altLang="en-US" sz="2800" b="1" dirty="0">
                <a:latin typeface="楷体" pitchFamily="49" charset="-122"/>
                <a:ea typeface="楷体" pitchFamily="49" charset="-122"/>
              </a:rPr>
              <a:t>了</a:t>
            </a:r>
            <a:r>
              <a:rPr lang="zh-CN" altLang="en-US" sz="2800" b="1" dirty="0">
                <a:solidFill>
                  <a:srgbClr val="C00000"/>
                </a:solidFill>
                <a:latin typeface="楷体" pitchFamily="49" charset="-122"/>
                <a:ea typeface="楷体" pitchFamily="49" charset="-122"/>
              </a:rPr>
              <a:t>计算机安全</a:t>
            </a:r>
            <a:r>
              <a:rPr lang="zh-CN" altLang="en-US" sz="2800" b="1" dirty="0">
                <a:latin typeface="楷体" pitchFamily="49" charset="-122"/>
                <a:ea typeface="楷体" pitchFamily="49" charset="-122"/>
              </a:rPr>
              <a:t>这一术语：</a:t>
            </a:r>
            <a:endParaRPr lang="en-US" altLang="zh-CN" sz="2800" b="1" dirty="0">
              <a:latin typeface="楷体" pitchFamily="49" charset="-122"/>
              <a:ea typeface="楷体" pitchFamily="49" charset="-122"/>
            </a:endParaRPr>
          </a:p>
        </p:txBody>
      </p:sp>
      <p:sp>
        <p:nvSpPr>
          <p:cNvPr id="717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AF34CE6F-9CE6-4E93-AD36-443B79C273CF}" type="slidenum">
              <a:rPr lang="en-US" altLang="zh-CN" smtClean="0"/>
              <a:pPr/>
              <a:t>18</a:t>
            </a:fld>
            <a:endParaRPr lang="en-US" altLang="zh-CN"/>
          </a:p>
        </p:txBody>
      </p:sp>
      <p:sp>
        <p:nvSpPr>
          <p:cNvPr id="7" name="文本框 6">
            <a:extLst>
              <a:ext uri="{FF2B5EF4-FFF2-40B4-BE49-F238E27FC236}">
                <a16:creationId xmlns:a16="http://schemas.microsoft.com/office/drawing/2014/main" xmlns="" id="{3AEDDFE7-0487-489F-AF75-360772DF2EA2}"/>
              </a:ext>
            </a:extLst>
          </p:cNvPr>
          <p:cNvSpPr txBox="1"/>
          <p:nvPr/>
        </p:nvSpPr>
        <p:spPr>
          <a:xfrm>
            <a:off x="1182452" y="2204864"/>
            <a:ext cx="6608441"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00050" marR="0" lvl="1" indent="0" algn="l" defTabSz="914400" rtl="0" eaLnBrk="0" fontAlgn="base" latinLnBrk="0" hangingPunct="0">
              <a:lnSpc>
                <a:spcPct val="100000"/>
              </a:lnSpc>
              <a:spcBef>
                <a:spcPct val="20000"/>
              </a:spcBef>
              <a:spcAft>
                <a:spcPct val="0"/>
              </a:spcAft>
              <a:buClr>
                <a:srgbClr val="009999"/>
              </a:buClr>
              <a:buSzTx/>
              <a:buFont typeface="Wingdings" pitchFamily="2" charset="2"/>
              <a:buNone/>
              <a:tabLst/>
              <a:defRPr/>
            </a:pPr>
            <a:r>
              <a:rPr kumimoji="0" lang="zh-CN" altLang="en-US" sz="2400" b="1" i="0" u="none" strike="noStrike" kern="0" cap="none" spc="0" normalizeH="0" baseline="0" noProof="0" dirty="0">
                <a:ln>
                  <a:noFill/>
                </a:ln>
                <a:solidFill>
                  <a:srgbClr val="163794"/>
                </a:solidFill>
                <a:effectLst/>
                <a:uLnTx/>
                <a:uFillTx/>
                <a:latin typeface="楷体" pitchFamily="49" charset="-122"/>
                <a:ea typeface="楷体" pitchFamily="49" charset="-122"/>
              </a:rPr>
              <a:t>  “</a:t>
            </a:r>
            <a:r>
              <a:rPr kumimoji="0" lang="zh-CN" altLang="zh-CN" sz="2400" b="1" i="0" u="none" strike="noStrike" kern="0" cap="none" spc="0" normalizeH="0" baseline="0" noProof="0" dirty="0">
                <a:ln>
                  <a:noFill/>
                </a:ln>
                <a:solidFill>
                  <a:srgbClr val="163794"/>
                </a:solidFill>
                <a:effectLst/>
                <a:uLnTx/>
                <a:uFillTx/>
                <a:latin typeface="楷体" pitchFamily="49" charset="-122"/>
                <a:ea typeface="楷体" pitchFamily="49" charset="-122"/>
              </a:rPr>
              <a:t>对于某个自动化系统的保护措施，其目的在于实现信息系统资源的</a:t>
            </a:r>
            <a:r>
              <a:rPr kumimoji="0" lang="zh-CN" altLang="zh-CN" sz="2400" b="1" i="0" u="none" strike="noStrike" kern="0" cap="none" spc="0" normalizeH="0" baseline="0" noProof="0" dirty="0">
                <a:ln>
                  <a:noFill/>
                </a:ln>
                <a:solidFill>
                  <a:srgbClr val="C00000"/>
                </a:solidFill>
                <a:effectLst/>
                <a:uLnTx/>
                <a:uFillTx/>
                <a:latin typeface="楷体" pitchFamily="49" charset="-122"/>
                <a:ea typeface="楷体" pitchFamily="49" charset="-122"/>
              </a:rPr>
              <a:t>完整性</a:t>
            </a:r>
            <a:r>
              <a:rPr kumimoji="0" lang="zh-CN" altLang="zh-CN" sz="2400" b="1" i="0" u="none" strike="noStrike" kern="0" cap="none" spc="0" normalizeH="0" baseline="0" noProof="0" dirty="0">
                <a:ln>
                  <a:noFill/>
                </a:ln>
                <a:solidFill>
                  <a:srgbClr val="163794"/>
                </a:solidFill>
                <a:effectLst/>
                <a:uLnTx/>
                <a:uFillTx/>
                <a:latin typeface="楷体" pitchFamily="49" charset="-122"/>
                <a:ea typeface="楷体" pitchFamily="49" charset="-122"/>
              </a:rPr>
              <a:t>，</a:t>
            </a:r>
            <a:r>
              <a:rPr kumimoji="0" lang="zh-CN" altLang="zh-CN" sz="2400" b="1" i="0" u="none" strike="noStrike" kern="0" cap="none" spc="0" normalizeH="0" baseline="0" noProof="0" dirty="0">
                <a:ln>
                  <a:noFill/>
                </a:ln>
                <a:solidFill>
                  <a:srgbClr val="C00000"/>
                </a:solidFill>
                <a:effectLst/>
                <a:uLnTx/>
                <a:uFillTx/>
                <a:latin typeface="楷体" pitchFamily="49" charset="-122"/>
                <a:ea typeface="楷体" pitchFamily="49" charset="-122"/>
              </a:rPr>
              <a:t>可用性</a:t>
            </a:r>
            <a:r>
              <a:rPr kumimoji="0" lang="zh-CN" altLang="zh-CN" sz="2400" b="1" i="0" u="none" strike="noStrike" kern="0" cap="none" spc="0" normalizeH="0" baseline="0" noProof="0" dirty="0">
                <a:ln>
                  <a:noFill/>
                </a:ln>
                <a:solidFill>
                  <a:srgbClr val="163794"/>
                </a:solidFill>
                <a:effectLst/>
                <a:uLnTx/>
                <a:uFillTx/>
                <a:latin typeface="楷体" pitchFamily="49" charset="-122"/>
                <a:ea typeface="楷体" pitchFamily="49" charset="-122"/>
              </a:rPr>
              <a:t>和</a:t>
            </a:r>
            <a:r>
              <a:rPr kumimoji="0" lang="zh-CN" altLang="zh-CN" sz="2400" b="1" i="0" u="none" strike="noStrike" kern="0" cap="none" spc="0" normalizeH="0" baseline="0" noProof="0" dirty="0">
                <a:ln>
                  <a:noFill/>
                </a:ln>
                <a:solidFill>
                  <a:srgbClr val="C00000"/>
                </a:solidFill>
                <a:effectLst/>
                <a:uLnTx/>
                <a:uFillTx/>
                <a:latin typeface="楷体" pitchFamily="49" charset="-122"/>
                <a:ea typeface="楷体" pitchFamily="49" charset="-122"/>
              </a:rPr>
              <a:t>机密性</a:t>
            </a:r>
            <a:r>
              <a:rPr kumimoji="0" lang="zh-CN" altLang="zh-CN" sz="2400" b="1" i="0" u="none" strike="noStrike" kern="0" cap="none" spc="0" normalizeH="0" baseline="0" noProof="0" dirty="0">
                <a:ln>
                  <a:noFill/>
                </a:ln>
                <a:solidFill>
                  <a:srgbClr val="163794"/>
                </a:solidFill>
                <a:effectLst/>
                <a:uLnTx/>
                <a:uFillTx/>
                <a:latin typeface="楷体" pitchFamily="49" charset="-122"/>
                <a:ea typeface="楷体" pitchFamily="49" charset="-122"/>
              </a:rPr>
              <a:t>（包括硬件、软件、固件、信息</a:t>
            </a:r>
            <a:r>
              <a:rPr kumimoji="0" lang="en-US" altLang="zh-CN" sz="2400" b="1" i="0" u="none" strike="noStrike" kern="0" cap="none" spc="0" normalizeH="0" baseline="0" noProof="0" dirty="0">
                <a:ln>
                  <a:noFill/>
                </a:ln>
                <a:solidFill>
                  <a:srgbClr val="163794"/>
                </a:solidFill>
                <a:effectLst/>
                <a:uLnTx/>
                <a:uFillTx/>
                <a:latin typeface="楷体" pitchFamily="49" charset="-122"/>
                <a:ea typeface="楷体" pitchFamily="49" charset="-122"/>
              </a:rPr>
              <a:t>/</a:t>
            </a:r>
            <a:r>
              <a:rPr kumimoji="0" lang="zh-CN" altLang="zh-CN" sz="2400" b="1" i="0" u="none" strike="noStrike" kern="0" cap="none" spc="0" normalizeH="0" baseline="0" noProof="0" dirty="0">
                <a:ln>
                  <a:noFill/>
                </a:ln>
                <a:solidFill>
                  <a:srgbClr val="163794"/>
                </a:solidFill>
                <a:effectLst/>
                <a:uLnTx/>
                <a:uFillTx/>
                <a:latin typeface="楷体" pitchFamily="49" charset="-122"/>
                <a:ea typeface="楷体" pitchFamily="49" charset="-122"/>
              </a:rPr>
              <a:t>数据、电信）</a:t>
            </a:r>
            <a:r>
              <a:rPr kumimoji="0" lang="zh-CN" altLang="en-US" sz="2400" b="1" i="0" u="none" strike="noStrike" kern="0" cap="none" spc="0" normalizeH="0" baseline="0" noProof="0" dirty="0">
                <a:ln>
                  <a:noFill/>
                </a:ln>
                <a:solidFill>
                  <a:srgbClr val="163794"/>
                </a:solidFill>
                <a:effectLst/>
                <a:uLnTx/>
                <a:uFillTx/>
                <a:latin typeface="楷体" pitchFamily="49" charset="-122"/>
                <a:ea typeface="楷体" pitchFamily="49" charset="-122"/>
              </a:rPr>
              <a:t>”</a:t>
            </a:r>
            <a:endParaRPr kumimoji="0" lang="zh-CN" altLang="en-US" sz="2800" b="1" i="0" u="none" strike="noStrike" kern="0" cap="none" spc="0" normalizeH="0" baseline="0" noProof="0" dirty="0">
              <a:ln>
                <a:noFill/>
              </a:ln>
              <a:solidFill>
                <a:srgbClr val="163794"/>
              </a:solidFill>
              <a:effectLst/>
              <a:uLnTx/>
              <a:uFillTx/>
              <a:latin typeface="楷体" pitchFamily="49" charset="-122"/>
              <a:ea typeface="楷体" pitchFamily="49" charset="-122"/>
            </a:endParaRPr>
          </a:p>
        </p:txBody>
      </p:sp>
    </p:spTree>
    <p:extLst>
      <p:ext uri="{BB962C8B-B14F-4D97-AF65-F5344CB8AC3E}">
        <p14:creationId xmlns:p14="http://schemas.microsoft.com/office/powerpoint/2010/main" val="708317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323528" y="188640"/>
            <a:ext cx="8458200" cy="563563"/>
          </a:xfrm>
        </p:spPr>
        <p:txBody>
          <a:bodyPr/>
          <a:lstStyle/>
          <a:p>
            <a:r>
              <a:rPr lang="zh-CN" altLang="en-US" dirty="0">
                <a:latin typeface="楷体" pitchFamily="49" charset="-122"/>
                <a:ea typeface="楷体" pitchFamily="49" charset="-122"/>
              </a:rPr>
              <a:t>信息与网络安全目标</a:t>
            </a:r>
          </a:p>
        </p:txBody>
      </p:sp>
      <p:sp>
        <p:nvSpPr>
          <p:cNvPr id="8195" name="内容占位符 2"/>
          <p:cNvSpPr>
            <a:spLocks noGrp="1"/>
          </p:cNvSpPr>
          <p:nvPr>
            <p:ph idx="1"/>
          </p:nvPr>
        </p:nvSpPr>
        <p:spPr>
          <a:xfrm>
            <a:off x="344426" y="1191778"/>
            <a:ext cx="3216566" cy="563563"/>
          </a:xfrm>
        </p:spPr>
        <p:txBody>
          <a:bodyPr/>
          <a:lstStyle/>
          <a:p>
            <a:r>
              <a:rPr lang="zh-CN" altLang="en-US" sz="2800" b="1" dirty="0">
                <a:latin typeface="楷体" panose="02010609060101010101" pitchFamily="49" charset="-122"/>
                <a:ea typeface="楷体" panose="02010609060101010101" pitchFamily="49" charset="-122"/>
              </a:rPr>
              <a:t>三个关键目标：</a:t>
            </a:r>
          </a:p>
        </p:txBody>
      </p:sp>
      <p:sp>
        <p:nvSpPr>
          <p:cNvPr id="819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F891539B-A517-48BE-9D51-4288ACC73F05}" type="slidenum">
              <a:rPr lang="en-US" altLang="zh-CN" smtClean="0"/>
              <a:pPr/>
              <a:t>19</a:t>
            </a:fld>
            <a:endParaRPr lang="en-US" altLang="zh-CN"/>
          </a:p>
        </p:txBody>
      </p:sp>
      <p:sp>
        <p:nvSpPr>
          <p:cNvPr id="6" name="文本框 5">
            <a:extLst>
              <a:ext uri="{FF2B5EF4-FFF2-40B4-BE49-F238E27FC236}">
                <a16:creationId xmlns:a16="http://schemas.microsoft.com/office/drawing/2014/main" xmlns="" id="{3E62AAA6-697A-44E6-BBB7-BFEAD88800A5}"/>
              </a:ext>
            </a:extLst>
          </p:cNvPr>
          <p:cNvSpPr txBox="1"/>
          <p:nvPr/>
        </p:nvSpPr>
        <p:spPr>
          <a:xfrm>
            <a:off x="453651" y="3824750"/>
            <a:ext cx="8122077" cy="1815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完整性：</a:t>
            </a:r>
          </a:p>
          <a:p>
            <a:pPr marL="1143000" marR="0" lvl="2" indent="-228600" algn="l" defTabSz="914400" rtl="0" eaLnBrk="0" fontAlgn="base" latinLnBrk="0" hangingPunct="0">
              <a:lnSpc>
                <a:spcPct val="100000"/>
              </a:lnSpc>
              <a:spcBef>
                <a:spcPct val="20000"/>
              </a:spcBef>
              <a:spcAft>
                <a:spcPct val="0"/>
              </a:spcAft>
              <a:buClr>
                <a:srgbClr val="163794"/>
              </a:buClr>
              <a:buSzTx/>
              <a:buFontTx/>
              <a:buChar char="•"/>
              <a:tabLst/>
              <a:defRPr/>
            </a:pP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rPr>
              <a:t>数据完整性</a:t>
            </a:r>
            <a:r>
              <a:rPr kumimoji="0" lang="zh-CN" altLang="en-US"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：保证只能由某种特定的、已授权的方式来更改信息和代码；</a:t>
            </a:r>
          </a:p>
          <a:p>
            <a:pPr marL="1143000" marR="0" lvl="2" indent="-228600" algn="l" defTabSz="914400" rtl="0" eaLnBrk="0" fontAlgn="base" latinLnBrk="0" hangingPunct="0">
              <a:lnSpc>
                <a:spcPct val="100000"/>
              </a:lnSpc>
              <a:spcBef>
                <a:spcPct val="20000"/>
              </a:spcBef>
              <a:spcAft>
                <a:spcPct val="0"/>
              </a:spcAft>
              <a:buClr>
                <a:srgbClr val="163794"/>
              </a:buClr>
              <a:buSzTx/>
              <a:buFontTx/>
              <a:buChar char="•"/>
              <a:tabLst/>
              <a:defRPr/>
            </a:pP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rPr>
              <a:t>系统完整性</a:t>
            </a:r>
            <a:r>
              <a:rPr kumimoji="0" lang="zh-CN" altLang="en-US"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：保证系统正常实现其预期功能，而不会被故意或偶然的非授权操作控制；</a:t>
            </a:r>
          </a:p>
        </p:txBody>
      </p:sp>
      <p:sp>
        <p:nvSpPr>
          <p:cNvPr id="8" name="文本框 7">
            <a:extLst>
              <a:ext uri="{FF2B5EF4-FFF2-40B4-BE49-F238E27FC236}">
                <a16:creationId xmlns:a16="http://schemas.microsoft.com/office/drawing/2014/main" xmlns="" id="{0F1E27D4-AB86-487F-821E-F240017B2E84}"/>
              </a:ext>
            </a:extLst>
          </p:cNvPr>
          <p:cNvSpPr txBox="1"/>
          <p:nvPr/>
        </p:nvSpPr>
        <p:spPr>
          <a:xfrm>
            <a:off x="453651" y="1790782"/>
            <a:ext cx="8099686" cy="1815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机密性：</a:t>
            </a:r>
          </a:p>
          <a:p>
            <a:pPr marL="1143000" marR="0" lvl="2" indent="-228600" algn="l" defTabSz="914400" rtl="0" eaLnBrk="0" fontAlgn="base" latinLnBrk="0" hangingPunct="0">
              <a:lnSpc>
                <a:spcPct val="100000"/>
              </a:lnSpc>
              <a:spcBef>
                <a:spcPct val="20000"/>
              </a:spcBef>
              <a:spcAft>
                <a:spcPct val="0"/>
              </a:spcAft>
              <a:buClr>
                <a:srgbClr val="163794"/>
              </a:buClr>
              <a:buSzTx/>
              <a:buFontTx/>
              <a:buChar char="•"/>
              <a:tabLst/>
              <a:defRPr/>
            </a:pP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rPr>
              <a:t>数据机密性</a:t>
            </a:r>
            <a:r>
              <a:rPr kumimoji="0" lang="zh-CN" altLang="en-US"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：保证私有的或者机密的信息不会被泄露给未经授权的个体；</a:t>
            </a:r>
          </a:p>
          <a:p>
            <a:pPr marL="1143000" marR="0" lvl="2" indent="-228600" algn="l" defTabSz="914400" rtl="0" eaLnBrk="0" fontAlgn="base" latinLnBrk="0" hangingPunct="0">
              <a:lnSpc>
                <a:spcPct val="100000"/>
              </a:lnSpc>
              <a:spcBef>
                <a:spcPct val="20000"/>
              </a:spcBef>
              <a:spcAft>
                <a:spcPct val="0"/>
              </a:spcAft>
              <a:buClr>
                <a:srgbClr val="163794"/>
              </a:buClr>
              <a:buSzTx/>
              <a:buFontTx/>
              <a:buChar char="•"/>
              <a:tabLst/>
              <a:defRPr/>
            </a:pP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rPr>
              <a:t>隐私性</a:t>
            </a:r>
            <a:r>
              <a:rPr kumimoji="0" lang="zh-CN" altLang="en-US"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：保证个人可以控制和影响预置相关的信息，这些信息有可能被收集、存储和泄露；</a:t>
            </a:r>
          </a:p>
        </p:txBody>
      </p:sp>
      <p:sp>
        <p:nvSpPr>
          <p:cNvPr id="10" name="文本框 9">
            <a:extLst>
              <a:ext uri="{FF2B5EF4-FFF2-40B4-BE49-F238E27FC236}">
                <a16:creationId xmlns:a16="http://schemas.microsoft.com/office/drawing/2014/main" xmlns="" id="{403C8A78-B8FF-4F17-9F26-F9DB76EA2EB2}"/>
              </a:ext>
            </a:extLst>
          </p:cNvPr>
          <p:cNvSpPr txBox="1"/>
          <p:nvPr/>
        </p:nvSpPr>
        <p:spPr>
          <a:xfrm>
            <a:off x="453651" y="5825024"/>
            <a:ext cx="8122077"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可用性：</a:t>
            </a:r>
            <a:r>
              <a:rPr kumimoji="0" lang="zh-CN" altLang="en-US"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保证系统及时运转，其服务不会拒绝已授权的用户</a:t>
            </a:r>
            <a:r>
              <a:rPr kumimoji="0" lang="zh-CN" altLang="en-US"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2156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dirty="0">
                <a:latin typeface="+mj-ea"/>
              </a:rPr>
              <a:t>课程资料</a:t>
            </a:r>
          </a:p>
        </p:txBody>
      </p:sp>
      <p:sp>
        <p:nvSpPr>
          <p:cNvPr id="4099" name="内容占位符 2"/>
          <p:cNvSpPr>
            <a:spLocks noGrp="1"/>
          </p:cNvSpPr>
          <p:nvPr>
            <p:ph idx="1"/>
          </p:nvPr>
        </p:nvSpPr>
        <p:spPr>
          <a:xfrm>
            <a:off x="107504" y="1236546"/>
            <a:ext cx="8229600" cy="648072"/>
          </a:xfrm>
        </p:spPr>
        <p:txBody>
          <a:bodyPr/>
          <a:lstStyle/>
          <a:p>
            <a:r>
              <a:rPr lang="zh-CN" altLang="en-US" dirty="0">
                <a:ea typeface="宋体" charset="-122"/>
              </a:rPr>
              <a:t>教材、教学参考书：</a:t>
            </a:r>
          </a:p>
        </p:txBody>
      </p:sp>
      <p:sp>
        <p:nvSpPr>
          <p:cNvPr id="41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a:t>
            </a:fld>
            <a:endParaRPr lang="en-US" altLang="zh-CN"/>
          </a:p>
        </p:txBody>
      </p:sp>
      <p:sp>
        <p:nvSpPr>
          <p:cNvPr id="2" name="文本框 1">
            <a:extLst>
              <a:ext uri="{FF2B5EF4-FFF2-40B4-BE49-F238E27FC236}">
                <a16:creationId xmlns:a16="http://schemas.microsoft.com/office/drawing/2014/main" xmlns="" id="{1412D04B-517A-4715-86A5-3CF5D654F82E}"/>
              </a:ext>
            </a:extLst>
          </p:cNvPr>
          <p:cNvSpPr txBox="1"/>
          <p:nvPr/>
        </p:nvSpPr>
        <p:spPr>
          <a:xfrm>
            <a:off x="3995936" y="4891465"/>
            <a:ext cx="4670176" cy="1569660"/>
          </a:xfrm>
          <a:prstGeom prst="rect">
            <a:avLst/>
          </a:prstGeom>
          <a:noFill/>
        </p:spPr>
        <p:txBody>
          <a:bodyPr wrap="square" rtlCol="0">
            <a:spAutoFit/>
          </a:bodyPr>
          <a:lstStyle/>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en-US" altLang="zh-CN" sz="2400" b="0" i="0" u="none" strike="noStrike" kern="0" cap="none" spc="0" normalizeH="0" baseline="0" noProof="0" dirty="0">
                <a:ln>
                  <a:noFill/>
                </a:ln>
                <a:solidFill>
                  <a:srgbClr val="163794"/>
                </a:solidFill>
                <a:effectLst/>
                <a:uLnTx/>
                <a:uFillTx/>
                <a:latin typeface="Arial"/>
                <a:ea typeface="宋体" charset="-122"/>
              </a:rPr>
              <a:t>William Stallings</a:t>
            </a:r>
            <a:r>
              <a:rPr kumimoji="0" lang="zh-CN" altLang="en-US" sz="2400" b="0" i="0" u="none" strike="noStrike" kern="0" cap="none" spc="0" normalizeH="0" baseline="0" noProof="0" dirty="0">
                <a:ln>
                  <a:noFill/>
                </a:ln>
                <a:solidFill>
                  <a:srgbClr val="163794"/>
                </a:solidFill>
                <a:effectLst/>
                <a:uLnTx/>
                <a:uFillTx/>
                <a:latin typeface="Arial"/>
                <a:ea typeface="宋体" charset="-122"/>
              </a:rPr>
              <a:t>主编</a:t>
            </a:r>
            <a:r>
              <a:rPr kumimoji="0" lang="en-US" altLang="zh-CN" sz="2400" b="0" i="0" u="none" strike="noStrike" kern="0" cap="none" spc="0" normalizeH="0" baseline="0" noProof="0" dirty="0">
                <a:ln>
                  <a:noFill/>
                </a:ln>
                <a:solidFill>
                  <a:srgbClr val="163794"/>
                </a:solidFill>
                <a:effectLst/>
                <a:uLnTx/>
                <a:uFillTx/>
                <a:latin typeface="Arial"/>
                <a:ea typeface="宋体" charset="-122"/>
              </a:rPr>
              <a:t>,</a:t>
            </a:r>
            <a:r>
              <a:rPr kumimoji="0" lang="zh-CN" altLang="en-US" sz="2400" b="0" i="0" u="none" strike="noStrike" kern="0" cap="none" spc="0" normalizeH="0" baseline="0" noProof="0" dirty="0">
                <a:ln>
                  <a:noFill/>
                </a:ln>
                <a:solidFill>
                  <a:srgbClr val="163794"/>
                </a:solidFill>
                <a:effectLst/>
                <a:uLnTx/>
                <a:uFillTx/>
                <a:latin typeface="Arial"/>
                <a:ea typeface="宋体" charset="-122"/>
              </a:rPr>
              <a:t>白国强译</a:t>
            </a:r>
            <a:r>
              <a:rPr kumimoji="0" lang="en-US" altLang="zh-CN" sz="2400" b="0" i="0" u="none" strike="noStrike" kern="0" cap="none" spc="0" normalizeH="0" baseline="0" noProof="0" dirty="0">
                <a:ln>
                  <a:noFill/>
                </a:ln>
                <a:solidFill>
                  <a:srgbClr val="163794"/>
                </a:solidFill>
                <a:effectLst/>
                <a:uLnTx/>
                <a:uFillTx/>
                <a:latin typeface="Arial"/>
                <a:ea typeface="宋体" charset="-122"/>
              </a:rPr>
              <a:t>.</a:t>
            </a:r>
            <a:r>
              <a:rPr kumimoji="0" lang="zh-CN" altLang="en-US" sz="2400" b="1" u="none" strike="noStrike" kern="0" cap="none" spc="0" normalizeH="0" baseline="0" noProof="0" dirty="0">
                <a:ln>
                  <a:noFill/>
                </a:ln>
                <a:solidFill>
                  <a:srgbClr val="163794"/>
                </a:solidFill>
                <a:effectLst/>
                <a:uLnTx/>
                <a:uFillTx/>
                <a:latin typeface="Arial"/>
                <a:ea typeface="宋体" charset="-122"/>
              </a:rPr>
              <a:t>网络安全基础：应用与标准</a:t>
            </a:r>
            <a:r>
              <a:rPr kumimoji="0" lang="zh-CN" altLang="en-US" sz="2400" b="1" i="0" u="none" strike="noStrike" kern="0" cap="none" spc="0" normalizeH="0" baseline="0" noProof="0" dirty="0">
                <a:ln>
                  <a:noFill/>
                </a:ln>
                <a:solidFill>
                  <a:srgbClr val="163794"/>
                </a:solidFill>
                <a:effectLst/>
                <a:uLnTx/>
                <a:uFillTx/>
                <a:latin typeface="Arial"/>
                <a:ea typeface="宋体" charset="-122"/>
              </a:rPr>
              <a:t>（第</a:t>
            </a:r>
            <a:r>
              <a:rPr kumimoji="0" lang="en-US" altLang="zh-CN" sz="2400" b="1" i="0" u="none" strike="noStrike" kern="0" cap="none" spc="0" normalizeH="0" baseline="0" noProof="0" dirty="0">
                <a:ln>
                  <a:noFill/>
                </a:ln>
                <a:solidFill>
                  <a:srgbClr val="163794"/>
                </a:solidFill>
                <a:effectLst/>
                <a:uLnTx/>
                <a:uFillTx/>
                <a:latin typeface="Arial"/>
                <a:ea typeface="宋体" charset="-122"/>
              </a:rPr>
              <a:t>5</a:t>
            </a:r>
            <a:r>
              <a:rPr kumimoji="0" lang="zh-CN" altLang="en-US" sz="2400" b="1" i="0" u="none" strike="noStrike" kern="0" cap="none" spc="0" normalizeH="0" baseline="0" noProof="0" dirty="0">
                <a:ln>
                  <a:noFill/>
                </a:ln>
                <a:solidFill>
                  <a:srgbClr val="163794"/>
                </a:solidFill>
                <a:effectLst/>
                <a:uLnTx/>
                <a:uFillTx/>
                <a:latin typeface="Arial"/>
                <a:ea typeface="宋体" charset="-122"/>
              </a:rPr>
              <a:t>版）</a:t>
            </a:r>
            <a:r>
              <a:rPr kumimoji="0" lang="en-US" altLang="zh-CN" sz="2400" b="0" i="0" u="none" strike="noStrike" kern="0" cap="none" spc="0" normalizeH="0" baseline="0" noProof="0" dirty="0">
                <a:ln>
                  <a:noFill/>
                </a:ln>
                <a:solidFill>
                  <a:srgbClr val="163794"/>
                </a:solidFill>
                <a:effectLst/>
                <a:uLnTx/>
                <a:uFillTx/>
                <a:latin typeface="Arial"/>
                <a:ea typeface="宋体" charset="-122"/>
              </a:rPr>
              <a:t>.</a:t>
            </a:r>
            <a:r>
              <a:rPr kumimoji="0" lang="zh-CN" altLang="en-US" sz="2400" b="0" i="0" u="none" strike="noStrike" kern="0" cap="none" spc="0" normalizeH="0" baseline="0" noProof="0" dirty="0">
                <a:ln>
                  <a:noFill/>
                </a:ln>
                <a:solidFill>
                  <a:srgbClr val="163794"/>
                </a:solidFill>
                <a:effectLst/>
                <a:uLnTx/>
                <a:uFillTx/>
                <a:latin typeface="Arial"/>
                <a:ea typeface="宋体" charset="-122"/>
              </a:rPr>
              <a:t>北京：清华大学出版社</a:t>
            </a:r>
            <a:r>
              <a:rPr kumimoji="0" lang="en-US" altLang="zh-CN" sz="2400" b="0" i="0" u="none" strike="noStrike" kern="0" cap="none" spc="0" normalizeH="0" baseline="0" noProof="0" dirty="0">
                <a:ln>
                  <a:noFill/>
                </a:ln>
                <a:solidFill>
                  <a:srgbClr val="163794"/>
                </a:solidFill>
                <a:effectLst/>
                <a:uLnTx/>
                <a:uFillTx/>
                <a:latin typeface="Arial"/>
                <a:ea typeface="宋体" charset="-122"/>
              </a:rPr>
              <a:t>.2014</a:t>
            </a:r>
            <a:r>
              <a:rPr kumimoji="0" lang="zh-CN" altLang="en-US" sz="2400" b="0" i="0" u="none" strike="noStrike" kern="0" cap="none" spc="0" normalizeH="0" baseline="0" noProof="0" dirty="0">
                <a:ln>
                  <a:noFill/>
                </a:ln>
                <a:solidFill>
                  <a:srgbClr val="163794"/>
                </a:solidFill>
                <a:effectLst/>
                <a:uLnTx/>
                <a:uFillTx/>
                <a:latin typeface="Arial"/>
                <a:ea typeface="宋体" charset="-122"/>
              </a:rPr>
              <a:t>年；</a:t>
            </a:r>
            <a:endParaRPr kumimoji="0" lang="en-US" altLang="zh-CN" sz="2400" b="0" i="0" u="none" strike="noStrike" kern="0" cap="none" spc="0" normalizeH="0" baseline="0" noProof="0" dirty="0">
              <a:ln>
                <a:noFill/>
              </a:ln>
              <a:solidFill>
                <a:srgbClr val="163794"/>
              </a:solidFill>
              <a:effectLst/>
              <a:uLnTx/>
              <a:uFillTx/>
              <a:latin typeface="Arial"/>
              <a:ea typeface="宋体" charset="-122"/>
            </a:endParaRPr>
          </a:p>
        </p:txBody>
      </p:sp>
      <p:sp>
        <p:nvSpPr>
          <p:cNvPr id="7" name="文本框 6">
            <a:extLst>
              <a:ext uri="{FF2B5EF4-FFF2-40B4-BE49-F238E27FC236}">
                <a16:creationId xmlns:a16="http://schemas.microsoft.com/office/drawing/2014/main" xmlns="" id="{E601614D-9040-40C9-B7C1-5DBE133D9174}"/>
              </a:ext>
            </a:extLst>
          </p:cNvPr>
          <p:cNvSpPr txBox="1"/>
          <p:nvPr/>
        </p:nvSpPr>
        <p:spPr>
          <a:xfrm>
            <a:off x="-228200" y="4891465"/>
            <a:ext cx="4824536" cy="1569660"/>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en-US" altLang="zh-CN" sz="2400" b="0" i="0" u="none" strike="noStrike" kern="0" cap="none" spc="0" normalizeH="0" baseline="0" noProof="0" dirty="0">
                <a:ln>
                  <a:noFill/>
                </a:ln>
                <a:solidFill>
                  <a:srgbClr val="163794"/>
                </a:solidFill>
                <a:effectLst/>
                <a:uLnTx/>
                <a:uFillTx/>
                <a:latin typeface="Arial"/>
                <a:ea typeface="宋体" charset="-122"/>
              </a:rPr>
              <a:t>William Stallings</a:t>
            </a:r>
            <a:r>
              <a:rPr kumimoji="0" lang="zh-CN" altLang="en-US" sz="2400" b="0" i="0" u="none" strike="noStrike" kern="0" cap="none" spc="0" normalizeH="0" baseline="0" noProof="0" dirty="0">
                <a:ln>
                  <a:noFill/>
                </a:ln>
                <a:solidFill>
                  <a:srgbClr val="163794"/>
                </a:solidFill>
                <a:effectLst/>
                <a:uLnTx/>
                <a:uFillTx/>
                <a:latin typeface="Arial"/>
                <a:ea typeface="宋体" charset="-122"/>
              </a:rPr>
              <a:t>主编</a:t>
            </a:r>
            <a:r>
              <a:rPr kumimoji="0" lang="en-US" altLang="zh-CN" sz="2400" b="0" i="0" u="none" strike="noStrike" kern="0" cap="none" spc="0" normalizeH="0" baseline="0" noProof="0" dirty="0">
                <a:ln>
                  <a:noFill/>
                </a:ln>
                <a:solidFill>
                  <a:srgbClr val="163794"/>
                </a:solidFill>
                <a:effectLst/>
                <a:uLnTx/>
                <a:uFillTx/>
                <a:latin typeface="Arial"/>
                <a:ea typeface="宋体" charset="-122"/>
              </a:rPr>
              <a:t>.  </a:t>
            </a:r>
            <a:r>
              <a:rPr kumimoji="0" lang="zh-CN" altLang="en-US" sz="2400" b="1" u="none" strike="noStrike" kern="0" cap="none" spc="0" normalizeH="0" baseline="0" noProof="0" dirty="0">
                <a:ln>
                  <a:noFill/>
                </a:ln>
                <a:solidFill>
                  <a:srgbClr val="163794"/>
                </a:solidFill>
                <a:effectLst/>
                <a:uLnTx/>
                <a:uFillTx/>
                <a:latin typeface="Arial"/>
                <a:ea typeface="宋体" charset="-122"/>
              </a:rPr>
              <a:t>计算机安全原理与实践</a:t>
            </a:r>
            <a:r>
              <a:rPr kumimoji="0" lang="zh-CN" altLang="en-US" sz="2400" b="0" i="0" u="none" strike="noStrike" kern="0" cap="none" spc="0" normalizeH="0" baseline="0" noProof="0" dirty="0">
                <a:ln>
                  <a:noFill/>
                </a:ln>
                <a:solidFill>
                  <a:srgbClr val="163794"/>
                </a:solidFill>
                <a:effectLst/>
                <a:uLnTx/>
                <a:uFillTx/>
                <a:latin typeface="Arial"/>
                <a:ea typeface="宋体" charset="-122"/>
              </a:rPr>
              <a:t>，贾春福，高敏芬等译</a:t>
            </a:r>
            <a:r>
              <a:rPr kumimoji="0" lang="en-US" altLang="zh-CN" sz="2400" b="0" i="0" u="none" strike="noStrike" kern="0" cap="none" spc="0" normalizeH="0" baseline="0" noProof="0" dirty="0">
                <a:ln>
                  <a:noFill/>
                </a:ln>
                <a:solidFill>
                  <a:srgbClr val="163794"/>
                </a:solidFill>
                <a:effectLst/>
                <a:uLnTx/>
                <a:uFillTx/>
                <a:latin typeface="Arial"/>
                <a:ea typeface="宋体" charset="-122"/>
              </a:rPr>
              <a:t>.  </a:t>
            </a:r>
            <a:r>
              <a:rPr kumimoji="0" lang="zh-CN" altLang="en-US" sz="2400" b="0" i="0" u="none" strike="noStrike" kern="0" cap="none" spc="0" normalizeH="0" baseline="0" noProof="0" dirty="0">
                <a:ln>
                  <a:noFill/>
                </a:ln>
                <a:solidFill>
                  <a:srgbClr val="163794"/>
                </a:solidFill>
                <a:effectLst/>
                <a:uLnTx/>
                <a:uFillTx/>
                <a:latin typeface="Arial"/>
                <a:ea typeface="宋体" charset="-122"/>
              </a:rPr>
              <a:t>北京：机械工业出版社；</a:t>
            </a:r>
            <a:endParaRPr kumimoji="0" lang="en-US" altLang="zh-CN" sz="2400" b="0" i="0" u="none" strike="noStrike" kern="0" cap="none" spc="0" normalizeH="0" baseline="0" noProof="0" dirty="0">
              <a:ln>
                <a:noFill/>
              </a:ln>
              <a:solidFill>
                <a:srgbClr val="163794"/>
              </a:solidFill>
              <a:effectLst/>
              <a:uLnTx/>
              <a:uFillTx/>
              <a:latin typeface="Arial"/>
              <a:ea typeface="宋体" charset="-122"/>
            </a:endParaRPr>
          </a:p>
        </p:txBody>
      </p:sp>
      <p:pic>
        <p:nvPicPr>
          <p:cNvPr id="5" name="图片 4">
            <a:extLst>
              <a:ext uri="{FF2B5EF4-FFF2-40B4-BE49-F238E27FC236}">
                <a16:creationId xmlns:a16="http://schemas.microsoft.com/office/drawing/2014/main" xmlns="" id="{C2BD2830-83C4-42F9-9A20-28663DDC1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119894"/>
            <a:ext cx="2160240" cy="2618211"/>
          </a:xfrm>
          <a:prstGeom prst="rect">
            <a:avLst/>
          </a:prstGeom>
        </p:spPr>
      </p:pic>
      <p:pic>
        <p:nvPicPr>
          <p:cNvPr id="8" name="图片 7">
            <a:extLst>
              <a:ext uri="{FF2B5EF4-FFF2-40B4-BE49-F238E27FC236}">
                <a16:creationId xmlns:a16="http://schemas.microsoft.com/office/drawing/2014/main" xmlns="" id="{831D1AD1-3DC2-4D0D-B511-B6B0E8CB6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209" y="2149962"/>
            <a:ext cx="2588143" cy="2588143"/>
          </a:xfrm>
          <a:prstGeom prst="rect">
            <a:avLst/>
          </a:prstGeom>
        </p:spPr>
      </p:pic>
    </p:spTree>
    <p:extLst>
      <p:ext uri="{BB962C8B-B14F-4D97-AF65-F5344CB8AC3E}">
        <p14:creationId xmlns:p14="http://schemas.microsoft.com/office/powerpoint/2010/main" val="3025611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304800" y="-27384"/>
            <a:ext cx="8458200" cy="563563"/>
          </a:xfrm>
        </p:spPr>
        <p:txBody>
          <a:bodyPr/>
          <a:lstStyle/>
          <a:p>
            <a:r>
              <a:rPr lang="zh-CN" altLang="en-US" dirty="0"/>
              <a:t/>
            </a:r>
            <a:br>
              <a:rPr lang="zh-CN" altLang="en-US" dirty="0"/>
            </a:br>
            <a:r>
              <a:rPr lang="en-US" altLang="zh-CN" dirty="0">
                <a:latin typeface="楷体" pitchFamily="49" charset="-122"/>
                <a:ea typeface="楷体" pitchFamily="49" charset="-122"/>
              </a:rPr>
              <a:t>TCP/IP</a:t>
            </a:r>
            <a:r>
              <a:rPr lang="zh-CN" altLang="zh-CN" dirty="0">
                <a:latin typeface="楷体" pitchFamily="49" charset="-122"/>
                <a:ea typeface="楷体" pitchFamily="49" charset="-122"/>
              </a:rPr>
              <a:t>安全服务模型</a:t>
            </a:r>
            <a:endParaRPr lang="zh-CN" altLang="en-US" dirty="0">
              <a:latin typeface="楷体" pitchFamily="49" charset="-122"/>
              <a:ea typeface="楷体" pitchFamily="49" charset="-122"/>
            </a:endParaRPr>
          </a:p>
        </p:txBody>
      </p:sp>
      <p:sp>
        <p:nvSpPr>
          <p:cNvPr id="15363" name="内容占位符 2"/>
          <p:cNvSpPr>
            <a:spLocks noGrp="1"/>
          </p:cNvSpPr>
          <p:nvPr>
            <p:ph idx="1"/>
          </p:nvPr>
        </p:nvSpPr>
        <p:spPr>
          <a:xfrm>
            <a:off x="395536" y="1296541"/>
            <a:ext cx="8003232" cy="1052339"/>
          </a:xfrm>
        </p:spPr>
        <p:style>
          <a:lnRef idx="1">
            <a:schemeClr val="accent1"/>
          </a:lnRef>
          <a:fillRef idx="2">
            <a:schemeClr val="accent1"/>
          </a:fillRef>
          <a:effectRef idx="1">
            <a:schemeClr val="accent1"/>
          </a:effectRef>
          <a:fontRef idx="minor">
            <a:schemeClr val="dk1"/>
          </a:fontRef>
        </p:style>
        <p:txBody>
          <a:bodyPr/>
          <a:lstStyle/>
          <a:p>
            <a:pPr lvl="1"/>
            <a:r>
              <a:rPr lang="zh-CN" altLang="zh-CN" b="1" dirty="0">
                <a:latin typeface="楷体" panose="02010609060101010101" pitchFamily="49" charset="-122"/>
                <a:ea typeface="楷体" panose="02010609060101010101" pitchFamily="49" charset="-122"/>
              </a:rPr>
              <a:t>对于</a:t>
            </a:r>
            <a:r>
              <a:rPr lang="en-US" altLang="zh-CN" b="1" dirty="0">
                <a:latin typeface="楷体" panose="02010609060101010101" pitchFamily="49" charset="-122"/>
                <a:ea typeface="楷体" panose="02010609060101010101" pitchFamily="49" charset="-122"/>
              </a:rPr>
              <a:t>TCP/IP</a:t>
            </a:r>
            <a:r>
              <a:rPr lang="zh-CN" altLang="zh-CN" b="1" dirty="0">
                <a:latin typeface="楷体" panose="02010609060101010101" pitchFamily="49" charset="-122"/>
                <a:ea typeface="楷体" panose="02010609060101010101" pitchFamily="49" charset="-122"/>
              </a:rPr>
              <a:t>的安全体协结构而言，它是在各个</a:t>
            </a:r>
            <a:r>
              <a:rPr lang="zh-CN" altLang="zh-CN" b="1" dirty="0">
                <a:solidFill>
                  <a:srgbClr val="C00000"/>
                </a:solidFill>
                <a:latin typeface="楷体" panose="02010609060101010101" pitchFamily="49" charset="-122"/>
                <a:ea typeface="楷体" panose="02010609060101010101" pitchFamily="49" charset="-122"/>
              </a:rPr>
              <a:t>层次</a:t>
            </a:r>
            <a:r>
              <a:rPr lang="zh-CN" altLang="zh-CN" b="1" dirty="0">
                <a:latin typeface="楷体" panose="02010609060101010101" pitchFamily="49" charset="-122"/>
                <a:ea typeface="楷体" panose="02010609060101010101" pitchFamily="49" charset="-122"/>
              </a:rPr>
              <a:t>加上相应的</a:t>
            </a:r>
            <a:r>
              <a:rPr lang="zh-CN" altLang="zh-CN" b="1" dirty="0">
                <a:solidFill>
                  <a:srgbClr val="C00000"/>
                </a:solidFill>
                <a:latin typeface="楷体" panose="02010609060101010101" pitchFamily="49" charset="-122"/>
                <a:ea typeface="楷体" panose="02010609060101010101" pitchFamily="49" charset="-122"/>
              </a:rPr>
              <a:t>安全协议</a:t>
            </a:r>
            <a:r>
              <a:rPr lang="zh-CN" altLang="zh-CN" b="1" dirty="0">
                <a:latin typeface="楷体" panose="02010609060101010101" pitchFamily="49" charset="-122"/>
                <a:ea typeface="楷体" panose="02010609060101010101" pitchFamily="49" charset="-122"/>
              </a:rPr>
              <a:t>来进行处理</a:t>
            </a:r>
            <a:endParaRPr lang="en-US" altLang="zh-CN" b="1" dirty="0">
              <a:latin typeface="楷体" panose="02010609060101010101" pitchFamily="49" charset="-122"/>
              <a:ea typeface="楷体" panose="02010609060101010101" pitchFamily="49" charset="-122"/>
            </a:endParaRPr>
          </a:p>
          <a:p>
            <a:pPr lvl="1"/>
            <a:endParaRPr lang="zh-CN" altLang="en-US" dirty="0">
              <a:ea typeface="宋体" charset="-122"/>
            </a:endParaRPr>
          </a:p>
        </p:txBody>
      </p:sp>
      <p:sp>
        <p:nvSpPr>
          <p:cNvPr id="1536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D13A0F89-1BBD-45CB-AA59-5F447E2F0C4F}" type="slidenum">
              <a:rPr lang="en-US" altLang="zh-CN" smtClean="0"/>
              <a:pPr/>
              <a:t>20</a:t>
            </a:fld>
            <a:endParaRPr lang="en-US" altLang="zh-CN"/>
          </a:p>
        </p:txBody>
      </p:sp>
      <p:pic>
        <p:nvPicPr>
          <p:cNvPr id="15365" name="图片 4" descr="http://www.ec21cn.org/education/uploadfiles/freestudy/netsaftandelectron/images/pic001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73177"/>
            <a:ext cx="57594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71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304800" y="-27384"/>
            <a:ext cx="8458200" cy="563563"/>
          </a:xfrm>
        </p:spPr>
        <p:txBody>
          <a:bodyPr/>
          <a:lstStyle/>
          <a:p>
            <a:r>
              <a:rPr lang="zh-CN" altLang="en-US" dirty="0"/>
              <a:t/>
            </a:r>
            <a:br>
              <a:rPr lang="zh-CN" altLang="en-US" dirty="0"/>
            </a:br>
            <a:r>
              <a:rPr lang="zh-CN" altLang="en-US" dirty="0">
                <a:latin typeface="楷体" pitchFamily="49" charset="-122"/>
                <a:ea typeface="楷体" pitchFamily="49" charset="-122"/>
              </a:rPr>
              <a:t>网络攻击</a:t>
            </a:r>
          </a:p>
        </p:txBody>
      </p:sp>
      <p:sp>
        <p:nvSpPr>
          <p:cNvPr id="17411" name="内容占位符 2"/>
          <p:cNvSpPr>
            <a:spLocks noGrp="1"/>
          </p:cNvSpPr>
          <p:nvPr>
            <p:ph idx="1"/>
          </p:nvPr>
        </p:nvSpPr>
        <p:spPr>
          <a:xfrm>
            <a:off x="443858" y="1473956"/>
            <a:ext cx="5338936" cy="2636515"/>
          </a:xfrm>
        </p:spPr>
        <p:style>
          <a:lnRef idx="1">
            <a:schemeClr val="accent1"/>
          </a:lnRef>
          <a:fillRef idx="2">
            <a:schemeClr val="accent1"/>
          </a:fillRef>
          <a:effectRef idx="1">
            <a:schemeClr val="accent1"/>
          </a:effectRef>
          <a:fontRef idx="minor">
            <a:schemeClr val="dk1"/>
          </a:fontRef>
        </p:style>
        <p:txBody>
          <a:bodyPr/>
          <a:lstStyle/>
          <a:p>
            <a:r>
              <a:rPr lang="zh-CN" altLang="en-US" sz="2400" b="1" dirty="0">
                <a:solidFill>
                  <a:srgbClr val="C00000"/>
                </a:solidFill>
                <a:latin typeface="楷体" panose="02010609060101010101" pitchFamily="49" charset="-122"/>
                <a:ea typeface="楷体" panose="02010609060101010101" pitchFamily="49" charset="-122"/>
              </a:rPr>
              <a:t>主动攻击</a:t>
            </a:r>
            <a:r>
              <a:rPr lang="en-US" altLang="zh-CN" sz="2400" b="1" dirty="0">
                <a:latin typeface="楷体" panose="02010609060101010101" pitchFamily="49" charset="-122"/>
                <a:ea typeface="楷体" panose="02010609060101010101" pitchFamily="49" charset="-122"/>
              </a:rPr>
              <a:t>(passive attack): </a:t>
            </a:r>
            <a:r>
              <a:rPr lang="zh-CN" altLang="en-US" sz="2400" b="1" dirty="0">
                <a:latin typeface="楷体" panose="02010609060101010101" pitchFamily="49" charset="-122"/>
                <a:ea typeface="楷体" panose="02010609060101010101" pitchFamily="49" charset="-122"/>
              </a:rPr>
              <a:t>更改数据流，或伪造假的数据流。</a:t>
            </a:r>
            <a:endParaRPr lang="en-US" altLang="zh-CN" sz="2400" b="1" dirty="0">
              <a:latin typeface="楷体" panose="02010609060101010101" pitchFamily="49" charset="-122"/>
              <a:ea typeface="楷体" panose="02010609060101010101" pitchFamily="49" charset="-122"/>
            </a:endParaRPr>
          </a:p>
          <a:p>
            <a:pPr lvl="1"/>
            <a:r>
              <a:rPr lang="zh-CN" altLang="en-US" sz="2400" b="1" dirty="0">
                <a:latin typeface="楷体" panose="02010609060101010101" pitchFamily="49" charset="-122"/>
                <a:ea typeface="楷体" panose="02010609060101010101" pitchFamily="49" charset="-122"/>
              </a:rPr>
              <a:t>伪装（</a:t>
            </a:r>
            <a:r>
              <a:rPr lang="en-US" altLang="zh-CN" sz="2400" b="1" dirty="0">
                <a:latin typeface="楷体" panose="02010609060101010101" pitchFamily="49" charset="-122"/>
                <a:ea typeface="楷体" panose="02010609060101010101" pitchFamily="49" charset="-122"/>
              </a:rPr>
              <a:t>masquerade)</a:t>
            </a:r>
          </a:p>
          <a:p>
            <a:pPr lvl="1"/>
            <a:r>
              <a:rPr lang="zh-CN" altLang="en-US" sz="2400" b="1" dirty="0">
                <a:latin typeface="楷体" panose="02010609060101010101" pitchFamily="49" charset="-122"/>
                <a:ea typeface="楷体" panose="02010609060101010101" pitchFamily="49" charset="-122"/>
              </a:rPr>
              <a:t>重放</a:t>
            </a:r>
            <a:r>
              <a:rPr lang="en-US" altLang="zh-CN" sz="2400" b="1" dirty="0">
                <a:latin typeface="楷体" panose="02010609060101010101" pitchFamily="49" charset="-122"/>
                <a:ea typeface="楷体" panose="02010609060101010101" pitchFamily="49" charset="-122"/>
              </a:rPr>
              <a:t>(replay)</a:t>
            </a:r>
          </a:p>
          <a:p>
            <a:pPr lvl="1"/>
            <a:r>
              <a:rPr lang="zh-CN" altLang="en-US" sz="2400" b="1" dirty="0">
                <a:latin typeface="楷体" panose="02010609060101010101" pitchFamily="49" charset="-122"/>
                <a:ea typeface="楷体" panose="02010609060101010101" pitchFamily="49" charset="-122"/>
              </a:rPr>
              <a:t>篡改</a:t>
            </a:r>
            <a:r>
              <a:rPr lang="en-US" altLang="zh-CN" sz="2400" b="1" dirty="0">
                <a:latin typeface="楷体" panose="02010609060101010101" pitchFamily="49" charset="-122"/>
                <a:ea typeface="楷体" panose="02010609060101010101" pitchFamily="49" charset="-122"/>
              </a:rPr>
              <a:t>(modification)</a:t>
            </a:r>
          </a:p>
          <a:p>
            <a:pPr lvl="1"/>
            <a:r>
              <a:rPr lang="zh-CN" altLang="en-US" sz="2400" b="1" dirty="0">
                <a:latin typeface="楷体" panose="02010609060101010101" pitchFamily="49" charset="-122"/>
                <a:ea typeface="楷体" panose="02010609060101010101" pitchFamily="49" charset="-122"/>
              </a:rPr>
              <a:t>拒绝服务</a:t>
            </a:r>
            <a:r>
              <a:rPr lang="en-US" altLang="zh-CN" sz="2400" b="1" dirty="0">
                <a:latin typeface="楷体" panose="02010609060101010101" pitchFamily="49" charset="-122"/>
                <a:ea typeface="楷体" panose="02010609060101010101" pitchFamily="49" charset="-122"/>
              </a:rPr>
              <a:t>(denial of service)</a:t>
            </a:r>
          </a:p>
        </p:txBody>
      </p:sp>
      <p:sp>
        <p:nvSpPr>
          <p:cNvPr id="174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47AE7150-58AB-4AB1-89A2-CCC89E31F9B8}" type="slidenum">
              <a:rPr lang="en-US" altLang="zh-CN" smtClean="0"/>
              <a:pPr/>
              <a:t>21</a:t>
            </a:fld>
            <a:endParaRPr lang="en-US" altLang="zh-CN"/>
          </a:p>
        </p:txBody>
      </p:sp>
      <p:graphicFrame>
        <p:nvGraphicFramePr>
          <p:cNvPr id="17413" name="Object 8"/>
          <p:cNvGraphicFramePr>
            <a:graphicFrameLocks noChangeAspect="1"/>
          </p:cNvGraphicFramePr>
          <p:nvPr>
            <p:extLst>
              <p:ext uri="{D42A27DB-BD31-4B8C-83A1-F6EECF244321}">
                <p14:modId xmlns:p14="http://schemas.microsoft.com/office/powerpoint/2010/main" val="2048458425"/>
              </p:ext>
            </p:extLst>
          </p:nvPr>
        </p:nvGraphicFramePr>
        <p:xfrm>
          <a:off x="6094412" y="1945333"/>
          <a:ext cx="2441575" cy="1412875"/>
        </p:xfrm>
        <a:graphic>
          <a:graphicData uri="http://schemas.openxmlformats.org/presentationml/2006/ole">
            <mc:AlternateContent xmlns:mc="http://schemas.openxmlformats.org/markup-compatibility/2006">
              <mc:Choice xmlns:v="urn:schemas-microsoft-com:vml" Requires="v">
                <p:oleObj spid="_x0000_s1038" name="Visio" r:id="rId3" imgW="1296098" imgH="749250" progId="Visio.Drawing.11">
                  <p:embed/>
                </p:oleObj>
              </mc:Choice>
              <mc:Fallback>
                <p:oleObj name="Visio" r:id="rId3" imgW="1296098" imgH="7492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2" y="1945333"/>
                        <a:ext cx="2441575"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9"/>
          <p:cNvGraphicFramePr>
            <a:graphicFrameLocks noChangeAspect="1"/>
          </p:cNvGraphicFramePr>
          <p:nvPr>
            <p:extLst>
              <p:ext uri="{D42A27DB-BD31-4B8C-83A1-F6EECF244321}">
                <p14:modId xmlns:p14="http://schemas.microsoft.com/office/powerpoint/2010/main" val="3390723905"/>
              </p:ext>
            </p:extLst>
          </p:nvPr>
        </p:nvGraphicFramePr>
        <p:xfrm>
          <a:off x="6211111" y="4787685"/>
          <a:ext cx="2587625" cy="1295400"/>
        </p:xfrm>
        <a:graphic>
          <a:graphicData uri="http://schemas.openxmlformats.org/presentationml/2006/ole">
            <mc:AlternateContent xmlns:mc="http://schemas.openxmlformats.org/markup-compatibility/2006">
              <mc:Choice xmlns:v="urn:schemas-microsoft-com:vml" Requires="v">
                <p:oleObj spid="_x0000_s1039" name="Visio" r:id="rId5" imgW="1483840" imgH="743580" progId="Visio.Drawing.11">
                  <p:embed/>
                </p:oleObj>
              </mc:Choice>
              <mc:Fallback>
                <p:oleObj name="Visio" r:id="rId5" imgW="1483840" imgH="74358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1111" y="4787685"/>
                        <a:ext cx="25876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文本框 7">
            <a:extLst>
              <a:ext uri="{FF2B5EF4-FFF2-40B4-BE49-F238E27FC236}">
                <a16:creationId xmlns:a16="http://schemas.microsoft.com/office/drawing/2014/main" xmlns="" id="{93FA6947-AE14-4E01-A1A5-9F7A6532B097}"/>
              </a:ext>
            </a:extLst>
          </p:cNvPr>
          <p:cNvSpPr txBox="1"/>
          <p:nvPr/>
        </p:nvSpPr>
        <p:spPr>
          <a:xfrm>
            <a:off x="443858" y="4658163"/>
            <a:ext cx="5374940" cy="171739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342900" marR="0" lvl="0" indent="-342900" algn="l" defTabSz="914400" rtl="0" eaLnBrk="0" fontAlgn="base" latinLnBrk="0" hangingPunct="0">
              <a:lnSpc>
                <a:spcPct val="100000"/>
              </a:lnSpc>
              <a:spcBef>
                <a:spcPct val="20000"/>
              </a:spcBef>
              <a:spcAft>
                <a:spcPct val="0"/>
              </a:spcAft>
              <a:buClr>
                <a:srgbClr val="6699FF"/>
              </a:buClr>
              <a:buSzTx/>
              <a:buFont typeface="Wingdings" pitchFamily="2" charset="2"/>
              <a:buChar char="v"/>
              <a:tabLst/>
              <a:defRPr/>
            </a:pPr>
            <a:r>
              <a:rPr kumimoji="0" lang="zh-CN" altLang="en-US" sz="24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被动攻击</a:t>
            </a:r>
            <a:r>
              <a:rPr kumimoji="0" lang="en-US" altLang="zh-CN"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rPr>
              <a:t>(active attack): </a:t>
            </a:r>
            <a:r>
              <a:rPr kumimoji="0" lang="zh-CN" altLang="en-US"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rPr>
              <a:t>对传输进行偷听与监视，获得传输信息。</a:t>
            </a:r>
          </a:p>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窃听攻击</a:t>
            </a:r>
            <a:r>
              <a:rPr kumimoji="0" lang="en-US" altLang="zh-CN"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(eavesdrop)</a:t>
            </a:r>
          </a:p>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流量分析</a:t>
            </a:r>
            <a:r>
              <a:rPr kumimoji="0" lang="en-US" altLang="zh-CN"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(traffic analysis)</a:t>
            </a:r>
          </a:p>
        </p:txBody>
      </p:sp>
    </p:spTree>
    <p:extLst>
      <p:ext uri="{BB962C8B-B14F-4D97-AF65-F5344CB8AC3E}">
        <p14:creationId xmlns:p14="http://schemas.microsoft.com/office/powerpoint/2010/main" val="133915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0659A458-4F38-432E-A308-7B9ADAE08036}"/>
              </a:ext>
            </a:extLst>
          </p:cNvPr>
          <p:cNvSpPr txBox="1"/>
          <p:nvPr/>
        </p:nvSpPr>
        <p:spPr>
          <a:xfrm>
            <a:off x="524272" y="1746200"/>
            <a:ext cx="4572000" cy="1988237"/>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认证：消息来源确认，身份的验证。</a:t>
            </a:r>
            <a:endParaRPr kumimoji="0" lang="en-US" altLang="zh-CN"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a:p>
            <a:pPr marL="1143000" marR="0" lvl="2" indent="-228600" algn="l" defTabSz="914400" rtl="0" eaLnBrk="0" fontAlgn="base" latinLnBrk="0" hangingPunct="0">
              <a:lnSpc>
                <a:spcPct val="100000"/>
              </a:lnSpc>
              <a:spcBef>
                <a:spcPct val="20000"/>
              </a:spcBef>
              <a:spcAft>
                <a:spcPct val="0"/>
              </a:spcAft>
              <a:buClr>
                <a:srgbClr val="163794"/>
              </a:buClr>
              <a:buSzTx/>
              <a:buFontTx/>
              <a:buChar char="•"/>
              <a:tabLst/>
              <a:defRPr/>
            </a:pPr>
            <a:r>
              <a:rPr kumimoji="0" lang="zh-CN" altLang="en-US"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你是谁？</a:t>
            </a:r>
            <a:endParaRPr kumimoji="0" lang="en-US" altLang="zh-CN"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a:p>
            <a:pPr marL="1143000" marR="0" lvl="2" indent="-228600" algn="l" defTabSz="914400" rtl="0" eaLnBrk="0" fontAlgn="base" latinLnBrk="0" hangingPunct="0">
              <a:lnSpc>
                <a:spcPct val="100000"/>
              </a:lnSpc>
              <a:spcBef>
                <a:spcPct val="20000"/>
              </a:spcBef>
              <a:spcAft>
                <a:spcPct val="0"/>
              </a:spcAft>
              <a:buClr>
                <a:srgbClr val="163794"/>
              </a:buClr>
              <a:buSzTx/>
              <a:buFontTx/>
              <a:buChar char="•"/>
              <a:tabLst/>
              <a:defRPr/>
            </a:pPr>
            <a:r>
              <a:rPr kumimoji="0" lang="zh-CN" altLang="en-US"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我怎么相信就是你？</a:t>
            </a:r>
            <a:endParaRPr kumimoji="0" lang="en-US" altLang="zh-CN"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p:txBody>
      </p:sp>
      <p:sp>
        <p:nvSpPr>
          <p:cNvPr id="29" name="文本框 28">
            <a:extLst>
              <a:ext uri="{FF2B5EF4-FFF2-40B4-BE49-F238E27FC236}">
                <a16:creationId xmlns:a16="http://schemas.microsoft.com/office/drawing/2014/main" xmlns="" id="{7D16B92C-27C0-47A9-BB9A-CE7F6BDBD275}"/>
              </a:ext>
            </a:extLst>
          </p:cNvPr>
          <p:cNvSpPr txBox="1"/>
          <p:nvPr/>
        </p:nvSpPr>
        <p:spPr>
          <a:xfrm>
            <a:off x="424818" y="4290946"/>
            <a:ext cx="5719192" cy="1988237"/>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访问控制：根据实体身份决定其访问权限。</a:t>
            </a:r>
            <a:endParaRPr kumimoji="0" lang="en-US" altLang="zh-CN"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a:p>
            <a:pPr marL="1143000" marR="0" lvl="2" indent="-228600" algn="l" defTabSz="914400" rtl="0" eaLnBrk="0" fontAlgn="base" latinLnBrk="0" hangingPunct="0">
              <a:lnSpc>
                <a:spcPct val="100000"/>
              </a:lnSpc>
              <a:spcBef>
                <a:spcPct val="20000"/>
              </a:spcBef>
              <a:spcAft>
                <a:spcPct val="0"/>
              </a:spcAft>
              <a:buClr>
                <a:srgbClr val="163794"/>
              </a:buClr>
              <a:buSzTx/>
              <a:buFontTx/>
              <a:buChar char="•"/>
              <a:tabLst/>
              <a:defRPr/>
            </a:pPr>
            <a:r>
              <a:rPr kumimoji="0" lang="zh-CN" altLang="en-US"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我能干什么？</a:t>
            </a:r>
            <a:endParaRPr kumimoji="0" lang="en-US" altLang="zh-CN"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a:p>
            <a:pPr marL="1143000" marR="0" lvl="2" indent="-228600" algn="l" defTabSz="914400" rtl="0" eaLnBrk="0" fontAlgn="base" latinLnBrk="0" hangingPunct="0">
              <a:lnSpc>
                <a:spcPct val="100000"/>
              </a:lnSpc>
              <a:spcBef>
                <a:spcPct val="20000"/>
              </a:spcBef>
              <a:spcAft>
                <a:spcPct val="0"/>
              </a:spcAft>
              <a:buClr>
                <a:srgbClr val="163794"/>
              </a:buClr>
              <a:buSzTx/>
              <a:buFontTx/>
              <a:buChar char="•"/>
              <a:tabLst/>
              <a:defRPr/>
            </a:pPr>
            <a:r>
              <a:rPr kumimoji="0" lang="zh-CN" altLang="en-US"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你能干这个，不能干那个。</a:t>
            </a:r>
            <a:endParaRPr kumimoji="0" lang="en-US" altLang="zh-CN"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790" y="1784175"/>
            <a:ext cx="2376264" cy="138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五类安全服务</a:t>
            </a:r>
          </a:p>
        </p:txBody>
      </p:sp>
      <p:sp>
        <p:nvSpPr>
          <p:cNvPr id="3" name="内容占位符 2"/>
          <p:cNvSpPr>
            <a:spLocks noGrp="1"/>
          </p:cNvSpPr>
          <p:nvPr>
            <p:ph idx="1"/>
          </p:nvPr>
        </p:nvSpPr>
        <p:spPr>
          <a:xfrm>
            <a:off x="595626" y="1041754"/>
            <a:ext cx="5548384" cy="553288"/>
          </a:xfrm>
        </p:spPr>
        <p:txBody>
          <a:bodyPr/>
          <a:lstStyle/>
          <a:p>
            <a:r>
              <a:rPr lang="zh-CN" altLang="en-US" sz="2800" b="1" dirty="0">
                <a:latin typeface="楷体" panose="02010609060101010101" pitchFamily="49" charset="-122"/>
                <a:ea typeface="楷体" panose="02010609060101010101" pitchFamily="49" charset="-122"/>
              </a:rPr>
              <a:t>如何保证信息与网络安全</a:t>
            </a:r>
            <a:endParaRPr lang="en-US" altLang="zh-CN" sz="2800" b="1" dirty="0">
              <a:latin typeface="楷体" panose="02010609060101010101" pitchFamily="49" charset="-122"/>
              <a:ea typeface="楷体" panose="02010609060101010101" pitchFamily="49" charset="-122"/>
            </a:endParaRPr>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sp>
        <p:nvSpPr>
          <p:cNvPr id="6" name="灯片编号占位符 3"/>
          <p:cNvSpPr>
            <a:spLocks noGrp="1"/>
          </p:cNvSpPr>
          <p:nvPr>
            <p:ph type="sldNum" sz="quarter" idx="10"/>
          </p:nvPr>
        </p:nvSpPr>
        <p:spPr>
          <a:xfrm>
            <a:off x="5724128" y="6381328"/>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71C36204-744D-430D-A85E-A725570A36D4}" type="slidenum">
              <a:rPr lang="en-US" altLang="zh-CN" smtClean="0"/>
              <a:pPr/>
              <a:t>22</a:t>
            </a:fld>
            <a:endParaRPr lang="en-US" altLang="zh-CN" dirty="0"/>
          </a:p>
        </p:txBody>
      </p:sp>
      <p:sp>
        <p:nvSpPr>
          <p:cNvPr id="34" name="矩形 33"/>
          <p:cNvSpPr/>
          <p:nvPr/>
        </p:nvSpPr>
        <p:spPr>
          <a:xfrm>
            <a:off x="3923928" y="2599671"/>
            <a:ext cx="205775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b="1" dirty="0">
                <a:latin typeface="楷体" pitchFamily="49" charset="-122"/>
                <a:ea typeface="楷体" pitchFamily="49" charset="-122"/>
              </a:rPr>
              <a:t>消息认证服务</a:t>
            </a:r>
          </a:p>
        </p:txBody>
      </p:sp>
      <p:sp>
        <p:nvSpPr>
          <p:cNvPr id="38" name="矩形 37"/>
          <p:cNvSpPr/>
          <p:nvPr/>
        </p:nvSpPr>
        <p:spPr>
          <a:xfrm>
            <a:off x="5590457" y="3565825"/>
            <a:ext cx="205775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b="1" dirty="0">
                <a:latin typeface="楷体" pitchFamily="49" charset="-122"/>
                <a:ea typeface="楷体" pitchFamily="49" charset="-122"/>
              </a:rPr>
              <a:t>身份认证服务</a:t>
            </a:r>
            <a:endParaRPr lang="en-US" altLang="zh-CN" sz="2400" b="1" dirty="0">
              <a:latin typeface="楷体" pitchFamily="49" charset="-122"/>
              <a:ea typeface="楷体" pitchFamily="49" charset="-122"/>
            </a:endParaRPr>
          </a:p>
        </p:txBody>
      </p:sp>
      <p:sp>
        <p:nvSpPr>
          <p:cNvPr id="46" name="矩形 45"/>
          <p:cNvSpPr/>
          <p:nvPr/>
        </p:nvSpPr>
        <p:spPr>
          <a:xfrm>
            <a:off x="4355976" y="4953607"/>
            <a:ext cx="205775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b="1" dirty="0">
                <a:latin typeface="楷体" pitchFamily="49" charset="-122"/>
                <a:ea typeface="楷体" pitchFamily="49" charset="-122"/>
              </a:rPr>
              <a:t>访问控制服务</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33" y="4531979"/>
            <a:ext cx="2031733" cy="16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直接箭头连接符 26">
            <a:extLst>
              <a:ext uri="{FF2B5EF4-FFF2-40B4-BE49-F238E27FC236}">
                <a16:creationId xmlns:a16="http://schemas.microsoft.com/office/drawing/2014/main" xmlns="" id="{B0ADFF9B-6930-423D-84DB-EACE0A55BD46}"/>
              </a:ext>
            </a:extLst>
          </p:cNvPr>
          <p:cNvCxnSpPr>
            <a:cxnSpLocks/>
            <a:endCxn id="34" idx="1"/>
          </p:cNvCxnSpPr>
          <p:nvPr/>
        </p:nvCxnSpPr>
        <p:spPr>
          <a:xfrm flipV="1">
            <a:off x="3159301" y="2828271"/>
            <a:ext cx="764627" cy="168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xmlns="" id="{1BACFD86-EE59-4593-882C-5F9D93C43C45}"/>
              </a:ext>
            </a:extLst>
          </p:cNvPr>
          <p:cNvCxnSpPr>
            <a:cxnSpLocks/>
            <a:endCxn id="38" idx="1"/>
          </p:cNvCxnSpPr>
          <p:nvPr/>
        </p:nvCxnSpPr>
        <p:spPr>
          <a:xfrm>
            <a:off x="4860032" y="3565825"/>
            <a:ext cx="730425" cy="228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xmlns="" id="{728E96AC-C90D-4D40-B4A4-1945588ACAEB}"/>
              </a:ext>
            </a:extLst>
          </p:cNvPr>
          <p:cNvCxnSpPr>
            <a:cxnSpLocks/>
          </p:cNvCxnSpPr>
          <p:nvPr/>
        </p:nvCxnSpPr>
        <p:spPr>
          <a:xfrm flipV="1">
            <a:off x="3779912" y="5229200"/>
            <a:ext cx="504056" cy="181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xmlns="" id="{9740E6DF-BA5F-4566-8BAE-CFF98CC0401A}"/>
              </a:ext>
            </a:extLst>
          </p:cNvPr>
          <p:cNvCxnSpPr>
            <a:cxnSpLocks/>
          </p:cNvCxnSpPr>
          <p:nvPr/>
        </p:nvCxnSpPr>
        <p:spPr>
          <a:xfrm flipV="1">
            <a:off x="5220072" y="5445224"/>
            <a:ext cx="144016" cy="3710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421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五类安全服务</a:t>
            </a:r>
          </a:p>
        </p:txBody>
      </p:sp>
      <p:sp>
        <p:nvSpPr>
          <p:cNvPr id="3" name="内容占位符 2"/>
          <p:cNvSpPr>
            <a:spLocks noGrp="1"/>
          </p:cNvSpPr>
          <p:nvPr>
            <p:ph idx="1"/>
          </p:nvPr>
        </p:nvSpPr>
        <p:spPr>
          <a:xfrm>
            <a:off x="236984" y="1513963"/>
            <a:ext cx="6450492" cy="1040285"/>
          </a:xfrm>
        </p:spPr>
        <p:style>
          <a:lnRef idx="1">
            <a:schemeClr val="accent1"/>
          </a:lnRef>
          <a:fillRef idx="2">
            <a:schemeClr val="accent1"/>
          </a:fillRef>
          <a:effectRef idx="1">
            <a:schemeClr val="accent1"/>
          </a:effectRef>
          <a:fontRef idx="minor">
            <a:schemeClr val="dk1"/>
          </a:fontRef>
        </p:style>
        <p:txBody>
          <a:bodyPr/>
          <a:lstStyle/>
          <a:p>
            <a:r>
              <a:rPr lang="zh-CN" altLang="en-US" sz="2800" b="1" dirty="0">
                <a:solidFill>
                  <a:srgbClr val="C00000"/>
                </a:solidFill>
                <a:latin typeface="楷体" panose="02010609060101010101" pitchFamily="49" charset="-122"/>
                <a:ea typeface="楷体" panose="02010609060101010101" pitchFamily="49" charset="-122"/>
              </a:rPr>
              <a:t>保密</a:t>
            </a:r>
            <a:r>
              <a:rPr lang="zh-CN" altLang="en-US" sz="2800" b="1" dirty="0">
                <a:latin typeface="楷体" panose="02010609060101010101" pitchFamily="49" charset="-122"/>
                <a:ea typeface="楷体" panose="02010609060101010101" pitchFamily="49" charset="-122"/>
              </a:rPr>
              <a:t>：非授权人无法识别信息。</a:t>
            </a:r>
            <a:endParaRPr lang="en-US" altLang="zh-CN" sz="2800" b="1" dirty="0">
              <a:latin typeface="楷体" panose="02010609060101010101" pitchFamily="49" charset="-122"/>
              <a:ea typeface="楷体" panose="02010609060101010101" pitchFamily="49" charset="-122"/>
            </a:endParaRPr>
          </a:p>
          <a:p>
            <a:pPr lvl="1"/>
            <a:r>
              <a:rPr lang="zh-CN" altLang="en-US" b="1" dirty="0">
                <a:latin typeface="楷体" panose="02010609060101010101" pitchFamily="49" charset="-122"/>
                <a:ea typeface="楷体" panose="02010609060101010101" pitchFamily="49" charset="-122"/>
              </a:rPr>
              <a:t>我与你说话时，别人能否偷听到？</a:t>
            </a:r>
            <a:endParaRPr lang="en-US" altLang="zh-CN" b="1" dirty="0">
              <a:latin typeface="楷体" panose="02010609060101010101" pitchFamily="49" charset="-122"/>
              <a:ea typeface="楷体" panose="02010609060101010101" pitchFamily="49" charset="-122"/>
            </a:endParaRPr>
          </a:p>
        </p:txBody>
      </p:sp>
      <p:sp>
        <p:nvSpPr>
          <p:cNvPr id="4" name="页脚占位符 3"/>
          <p:cNvSpPr>
            <a:spLocks noGrp="1"/>
          </p:cNvSpPr>
          <p:nvPr>
            <p:ph type="ftr" sz="quarter" idx="10"/>
          </p:nvPr>
        </p:nvSpPr>
        <p:spPr/>
        <p:txBody>
          <a:bodyPr/>
          <a:lstStyle/>
          <a:p>
            <a:pPr>
              <a:defRPr/>
            </a:pPr>
            <a:r>
              <a:rPr lang="en-US" altLang="zh-CN" dirty="0"/>
              <a:t>21</a:t>
            </a:r>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sp>
        <p:nvSpPr>
          <p:cNvPr id="12" name="文本框 11">
            <a:extLst>
              <a:ext uri="{FF2B5EF4-FFF2-40B4-BE49-F238E27FC236}">
                <a16:creationId xmlns:a16="http://schemas.microsoft.com/office/drawing/2014/main" xmlns="" id="{1CCB652A-0B6F-4906-8796-7AFDF4797742}"/>
              </a:ext>
            </a:extLst>
          </p:cNvPr>
          <p:cNvSpPr txBox="1"/>
          <p:nvPr/>
        </p:nvSpPr>
        <p:spPr>
          <a:xfrm>
            <a:off x="2795135" y="3307064"/>
            <a:ext cx="5619430" cy="104028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342900" marR="0" lvl="0" indent="-342900" algn="l" defTabSz="914400" rtl="0" eaLnBrk="0" fontAlgn="base" latinLnBrk="0" hangingPunct="0">
              <a:lnSpc>
                <a:spcPct val="100000"/>
              </a:lnSpc>
              <a:spcBef>
                <a:spcPct val="20000"/>
              </a:spcBef>
              <a:spcAft>
                <a:spcPct val="0"/>
              </a:spcAft>
              <a:buClr>
                <a:srgbClr val="6699FF"/>
              </a:buClr>
              <a:buSzTx/>
              <a:buFont typeface="Wingdings" pitchFamily="2" charset="2"/>
              <a:buChar char="v"/>
              <a:tabLst/>
              <a:defRPr/>
            </a:pPr>
            <a:r>
              <a:rPr kumimoji="0" lang="zh-CN" altLang="en-US" sz="28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完整性</a:t>
            </a:r>
            <a:r>
              <a:rPr kumimoji="0" lang="zh-CN" altLang="en-US"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rPr>
              <a:t>：防止消息被篡改。</a:t>
            </a:r>
            <a:endParaRPr kumimoji="0" lang="en-US" altLang="zh-CN"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传送过程中别人篡改过没有？</a:t>
            </a:r>
            <a:endParaRPr kumimoji="0" lang="en-US" altLang="zh-CN"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p:txBody>
      </p:sp>
      <p:pic>
        <p:nvPicPr>
          <p:cNvPr id="13" name="图片 12">
            <a:extLst>
              <a:ext uri="{FF2B5EF4-FFF2-40B4-BE49-F238E27FC236}">
                <a16:creationId xmlns:a16="http://schemas.microsoft.com/office/drawing/2014/main" xmlns="" id="{6A9B0CC1-E77B-42C5-AC9C-879FA615A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2" y="1141149"/>
            <a:ext cx="1886744" cy="1889645"/>
          </a:xfrm>
          <a:prstGeom prst="ellipse">
            <a:avLst/>
          </a:prstGeom>
          <a:ln>
            <a:noFill/>
          </a:ln>
          <a:effectLst>
            <a:softEdge rad="112500"/>
          </a:effectLst>
        </p:spPr>
      </p:pic>
      <p:pic>
        <p:nvPicPr>
          <p:cNvPr id="15" name="图片 14">
            <a:extLst>
              <a:ext uri="{FF2B5EF4-FFF2-40B4-BE49-F238E27FC236}">
                <a16:creationId xmlns:a16="http://schemas.microsoft.com/office/drawing/2014/main" xmlns="" id="{039BBAE3-831B-4E49-B268-88D62ED46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2680410"/>
            <a:ext cx="2662464" cy="2050097"/>
          </a:xfrm>
          <a:prstGeom prst="ellipse">
            <a:avLst/>
          </a:prstGeom>
          <a:ln>
            <a:noFill/>
          </a:ln>
          <a:effectLst>
            <a:softEdge rad="112500"/>
          </a:effectLst>
        </p:spPr>
      </p:pic>
      <p:pic>
        <p:nvPicPr>
          <p:cNvPr id="17" name="图片 16">
            <a:extLst>
              <a:ext uri="{FF2B5EF4-FFF2-40B4-BE49-F238E27FC236}">
                <a16:creationId xmlns:a16="http://schemas.microsoft.com/office/drawing/2014/main" xmlns="" id="{369158C1-E88C-4336-A7F7-A890AB325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8997" y="4570329"/>
            <a:ext cx="1889645" cy="1889645"/>
          </a:xfrm>
          <a:prstGeom prst="rect">
            <a:avLst/>
          </a:prstGeom>
          <a:ln>
            <a:noFill/>
          </a:ln>
          <a:effectLst>
            <a:softEdge rad="112500"/>
          </a:effectLst>
        </p:spPr>
      </p:pic>
      <p:sp>
        <p:nvSpPr>
          <p:cNvPr id="10" name="文本框 9">
            <a:extLst>
              <a:ext uri="{FF2B5EF4-FFF2-40B4-BE49-F238E27FC236}">
                <a16:creationId xmlns:a16="http://schemas.microsoft.com/office/drawing/2014/main" xmlns="" id="{6CC56EA0-8F13-4BAC-B9AC-18A903CD1FF4}"/>
              </a:ext>
            </a:extLst>
          </p:cNvPr>
          <p:cNvSpPr txBox="1"/>
          <p:nvPr/>
        </p:nvSpPr>
        <p:spPr>
          <a:xfrm>
            <a:off x="107504" y="5050357"/>
            <a:ext cx="7060914" cy="140961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342900" marR="0" lvl="0" indent="-342900" algn="l" defTabSz="914400" rtl="0" eaLnBrk="0" fontAlgn="base" latinLnBrk="0" hangingPunct="0">
              <a:lnSpc>
                <a:spcPct val="100000"/>
              </a:lnSpc>
              <a:spcBef>
                <a:spcPct val="20000"/>
              </a:spcBef>
              <a:spcAft>
                <a:spcPct val="0"/>
              </a:spcAft>
              <a:buClr>
                <a:srgbClr val="6699FF"/>
              </a:buClr>
              <a:buSzTx/>
              <a:buFont typeface="Wingdings" pitchFamily="2" charset="2"/>
              <a:buChar char="v"/>
              <a:tabLst/>
              <a:defRPr/>
            </a:pPr>
            <a:r>
              <a:rPr kumimoji="0" lang="zh-CN" altLang="en-US" sz="28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不可否认</a:t>
            </a:r>
            <a:r>
              <a:rPr kumimoji="0" lang="zh-CN" altLang="en-US"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rPr>
              <a:t>：不能对所作为进行抵赖。</a:t>
            </a:r>
            <a:endParaRPr kumimoji="0" lang="en-US" altLang="zh-CN" sz="28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我收到货后，不想付款，想抵赖，怎样？</a:t>
            </a:r>
            <a:endParaRPr kumimoji="0" lang="en-US" altLang="zh-CN"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4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我将钱寄给你后，不给发货，想抵赖，如何？</a:t>
            </a:r>
          </a:p>
        </p:txBody>
      </p:sp>
      <p:sp>
        <p:nvSpPr>
          <p:cNvPr id="18" name="文本框 17">
            <a:extLst>
              <a:ext uri="{FF2B5EF4-FFF2-40B4-BE49-F238E27FC236}">
                <a16:creationId xmlns:a16="http://schemas.microsoft.com/office/drawing/2014/main" xmlns="" id="{ADDC5514-D106-42BC-8674-473EBF160851}"/>
              </a:ext>
            </a:extLst>
          </p:cNvPr>
          <p:cNvSpPr txBox="1"/>
          <p:nvPr/>
        </p:nvSpPr>
        <p:spPr>
          <a:xfrm>
            <a:off x="5580112" y="1339224"/>
            <a:ext cx="1728192"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保密性服务</a:t>
            </a:r>
          </a:p>
        </p:txBody>
      </p:sp>
      <p:sp>
        <p:nvSpPr>
          <p:cNvPr id="20" name="文本框 19">
            <a:extLst>
              <a:ext uri="{FF2B5EF4-FFF2-40B4-BE49-F238E27FC236}">
                <a16:creationId xmlns:a16="http://schemas.microsoft.com/office/drawing/2014/main" xmlns="" id="{E18AA8B9-7BF6-49A8-8291-A9D4CBA49F89}"/>
              </a:ext>
            </a:extLst>
          </p:cNvPr>
          <p:cNvSpPr txBox="1"/>
          <p:nvPr/>
        </p:nvSpPr>
        <p:spPr>
          <a:xfrm>
            <a:off x="7270748" y="3037012"/>
            <a:ext cx="1746283"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完整性服务</a:t>
            </a:r>
          </a:p>
        </p:txBody>
      </p:sp>
      <p:sp>
        <p:nvSpPr>
          <p:cNvPr id="21" name="文本框 20">
            <a:extLst>
              <a:ext uri="{FF2B5EF4-FFF2-40B4-BE49-F238E27FC236}">
                <a16:creationId xmlns:a16="http://schemas.microsoft.com/office/drawing/2014/main" xmlns="" id="{EBF30CEA-1159-436C-A40F-9BD4D9F9CCC7}"/>
              </a:ext>
            </a:extLst>
          </p:cNvPr>
          <p:cNvSpPr txBox="1"/>
          <p:nvPr/>
        </p:nvSpPr>
        <p:spPr>
          <a:xfrm>
            <a:off x="5156324" y="4644135"/>
            <a:ext cx="2012094"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抗否认性服务</a:t>
            </a:r>
          </a:p>
        </p:txBody>
      </p:sp>
    </p:spTree>
    <p:extLst>
      <p:ext uri="{BB962C8B-B14F-4D97-AF65-F5344CB8AC3E}">
        <p14:creationId xmlns:p14="http://schemas.microsoft.com/office/powerpoint/2010/main" val="3831814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五类安全服务</a:t>
            </a:r>
          </a:p>
        </p:txBody>
      </p:sp>
      <p:sp>
        <p:nvSpPr>
          <p:cNvPr id="4" name="页脚占位符 3"/>
          <p:cNvSpPr>
            <a:spLocks noGrp="1"/>
          </p:cNvSpPr>
          <p:nvPr>
            <p:ph type="ftr" sz="quarter" idx="10"/>
          </p:nvPr>
        </p:nvSpPr>
        <p:spPr/>
        <p:txBody>
          <a:bodyPr/>
          <a:lstStyle/>
          <a:p>
            <a:pPr>
              <a:defRPr/>
            </a:pPr>
            <a:r>
              <a:rPr lang="en-US" altLang="zh-CN" dirty="0"/>
              <a:t>22</a:t>
            </a:r>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grpSp>
        <p:nvGrpSpPr>
          <p:cNvPr id="37" name="组合 36">
            <a:extLst>
              <a:ext uri="{FF2B5EF4-FFF2-40B4-BE49-F238E27FC236}">
                <a16:creationId xmlns:a16="http://schemas.microsoft.com/office/drawing/2014/main" xmlns="" id="{5C7116ED-6DB1-409C-ADF3-7C4C6E83A6B1}"/>
              </a:ext>
            </a:extLst>
          </p:cNvPr>
          <p:cNvGrpSpPr/>
          <p:nvPr/>
        </p:nvGrpSpPr>
        <p:grpSpPr>
          <a:xfrm>
            <a:off x="1237680" y="1484784"/>
            <a:ext cx="6592440" cy="4865644"/>
            <a:chOff x="971600" y="1653189"/>
            <a:chExt cx="6592440" cy="4865644"/>
          </a:xfrm>
        </p:grpSpPr>
        <p:grpSp>
          <p:nvGrpSpPr>
            <p:cNvPr id="6" name="Group 27"/>
            <p:cNvGrpSpPr>
              <a:grpSpLocks/>
            </p:cNvGrpSpPr>
            <p:nvPr/>
          </p:nvGrpSpPr>
          <p:grpSpPr bwMode="auto">
            <a:xfrm>
              <a:off x="971600" y="2415050"/>
              <a:ext cx="6553200" cy="3398838"/>
              <a:chOff x="969" y="1348"/>
              <a:chExt cx="4128" cy="2141"/>
            </a:xfrm>
          </p:grpSpPr>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l="15190" t="32338" r="17540" b="23790"/>
              <a:stretch>
                <a:fillRect/>
              </a:stretch>
            </p:blipFill>
            <p:spPr bwMode="auto">
              <a:xfrm>
                <a:off x="969" y="1444"/>
                <a:ext cx="4128"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13"/>
              <p:cNvSpPr>
                <a:spLocks noChangeShapeType="1"/>
              </p:cNvSpPr>
              <p:nvPr/>
            </p:nvSpPr>
            <p:spPr bwMode="auto">
              <a:xfrm flipV="1">
                <a:off x="1353" y="3022"/>
                <a:ext cx="0" cy="227"/>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flipV="1">
                <a:off x="2217" y="3022"/>
                <a:ext cx="0" cy="227"/>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flipV="1">
                <a:off x="3972" y="3201"/>
                <a:ext cx="0" cy="288"/>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AutoShape 16"/>
              <p:cNvSpPr>
                <a:spLocks/>
              </p:cNvSpPr>
              <p:nvPr/>
            </p:nvSpPr>
            <p:spPr bwMode="auto">
              <a:xfrm rot="16200000">
                <a:off x="3897" y="2344"/>
                <a:ext cx="144" cy="1584"/>
              </a:xfrm>
              <a:prstGeom prst="leftBrace">
                <a:avLst>
                  <a:gd name="adj1" fmla="val 91667"/>
                  <a:gd name="adj2" fmla="val 50000"/>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1305" y="1348"/>
                <a:ext cx="0" cy="288"/>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3"/>
              <p:cNvSpPr>
                <a:spLocks noChangeShapeType="1"/>
              </p:cNvSpPr>
              <p:nvPr/>
            </p:nvSpPr>
            <p:spPr bwMode="auto">
              <a:xfrm>
                <a:off x="2169" y="1348"/>
                <a:ext cx="0" cy="288"/>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4"/>
              <p:cNvSpPr>
                <a:spLocks noChangeShapeType="1"/>
              </p:cNvSpPr>
              <p:nvPr/>
            </p:nvSpPr>
            <p:spPr bwMode="auto">
              <a:xfrm>
                <a:off x="3081" y="1348"/>
                <a:ext cx="0" cy="288"/>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5"/>
              <p:cNvSpPr>
                <a:spLocks noChangeShapeType="1"/>
              </p:cNvSpPr>
              <p:nvPr/>
            </p:nvSpPr>
            <p:spPr bwMode="auto">
              <a:xfrm>
                <a:off x="4041" y="1348"/>
                <a:ext cx="0" cy="288"/>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6"/>
              <p:cNvSpPr>
                <a:spLocks noChangeShapeType="1"/>
              </p:cNvSpPr>
              <p:nvPr/>
            </p:nvSpPr>
            <p:spPr bwMode="auto">
              <a:xfrm>
                <a:off x="4809" y="1348"/>
                <a:ext cx="0" cy="288"/>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 name="文本框 25">
              <a:extLst>
                <a:ext uri="{FF2B5EF4-FFF2-40B4-BE49-F238E27FC236}">
                  <a16:creationId xmlns:a16="http://schemas.microsoft.com/office/drawing/2014/main" xmlns="" id="{7CDA923D-2199-4DE7-BB74-32E36CD07BB8}"/>
                </a:ext>
              </a:extLst>
            </p:cNvPr>
            <p:cNvSpPr txBox="1"/>
            <p:nvPr/>
          </p:nvSpPr>
          <p:spPr>
            <a:xfrm>
              <a:off x="986830" y="1653189"/>
              <a:ext cx="992881" cy="70788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楷体" panose="02010609060101010101" pitchFamily="49" charset="-122"/>
                  <a:ea typeface="楷体" panose="02010609060101010101" pitchFamily="49" charset="-122"/>
                </a:rPr>
                <a:t>访问控制服务</a:t>
              </a:r>
            </a:p>
          </p:txBody>
        </p:sp>
        <p:sp>
          <p:nvSpPr>
            <p:cNvPr id="27" name="文本框 26">
              <a:extLst>
                <a:ext uri="{FF2B5EF4-FFF2-40B4-BE49-F238E27FC236}">
                  <a16:creationId xmlns:a16="http://schemas.microsoft.com/office/drawing/2014/main" xmlns="" id="{EEA5F7CA-F10F-4DBA-8EE6-F3F422E3C3EF}"/>
                </a:ext>
              </a:extLst>
            </p:cNvPr>
            <p:cNvSpPr txBox="1"/>
            <p:nvPr/>
          </p:nvSpPr>
          <p:spPr>
            <a:xfrm>
              <a:off x="2397669" y="1653189"/>
              <a:ext cx="992881" cy="70788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楷体" panose="02010609060101010101" pitchFamily="49" charset="-122"/>
                  <a:ea typeface="楷体" panose="02010609060101010101" pitchFamily="49" charset="-122"/>
                </a:rPr>
                <a:t>对象认证服务</a:t>
              </a:r>
            </a:p>
          </p:txBody>
        </p:sp>
        <p:sp>
          <p:nvSpPr>
            <p:cNvPr id="30" name="文本框 29">
              <a:extLst>
                <a:ext uri="{FF2B5EF4-FFF2-40B4-BE49-F238E27FC236}">
                  <a16:creationId xmlns:a16="http://schemas.microsoft.com/office/drawing/2014/main" xmlns="" id="{CED811AA-720D-4157-BC27-D38171F75B99}"/>
                </a:ext>
              </a:extLst>
            </p:cNvPr>
            <p:cNvSpPr txBox="1"/>
            <p:nvPr/>
          </p:nvSpPr>
          <p:spPr>
            <a:xfrm>
              <a:off x="6571159" y="1661126"/>
              <a:ext cx="992881" cy="70788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楷体" panose="02010609060101010101" pitchFamily="49" charset="-122"/>
                  <a:ea typeface="楷体" panose="02010609060101010101" pitchFamily="49" charset="-122"/>
                </a:rPr>
                <a:t>防抵赖服务</a:t>
              </a:r>
            </a:p>
          </p:txBody>
        </p:sp>
        <p:sp>
          <p:nvSpPr>
            <p:cNvPr id="31" name="文本框 30">
              <a:extLst>
                <a:ext uri="{FF2B5EF4-FFF2-40B4-BE49-F238E27FC236}">
                  <a16:creationId xmlns:a16="http://schemas.microsoft.com/office/drawing/2014/main" xmlns="" id="{D9BA7861-91E9-4ABD-924A-AD15DCD6B19B}"/>
                </a:ext>
              </a:extLst>
            </p:cNvPr>
            <p:cNvSpPr txBox="1"/>
            <p:nvPr/>
          </p:nvSpPr>
          <p:spPr>
            <a:xfrm>
              <a:off x="5351959" y="1658754"/>
              <a:ext cx="992881" cy="70788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楷体" panose="02010609060101010101" pitchFamily="49" charset="-122"/>
                  <a:ea typeface="楷体" panose="02010609060101010101" pitchFamily="49" charset="-122"/>
                </a:rPr>
                <a:t>完整性服务</a:t>
              </a:r>
            </a:p>
          </p:txBody>
        </p:sp>
        <p:sp>
          <p:nvSpPr>
            <p:cNvPr id="32" name="文本框 31">
              <a:extLst>
                <a:ext uri="{FF2B5EF4-FFF2-40B4-BE49-F238E27FC236}">
                  <a16:creationId xmlns:a16="http://schemas.microsoft.com/office/drawing/2014/main" xmlns="" id="{235DC146-39B6-467E-800A-AE1A5FABE7D6}"/>
                </a:ext>
              </a:extLst>
            </p:cNvPr>
            <p:cNvSpPr txBox="1"/>
            <p:nvPr/>
          </p:nvSpPr>
          <p:spPr>
            <a:xfrm>
              <a:off x="3848141" y="1661232"/>
              <a:ext cx="992881" cy="70788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楷体" panose="02010609060101010101" pitchFamily="49" charset="-122"/>
                  <a:ea typeface="楷体" panose="02010609060101010101" pitchFamily="49" charset="-122"/>
                </a:rPr>
                <a:t>保密性服务</a:t>
              </a:r>
            </a:p>
          </p:txBody>
        </p:sp>
        <p:sp>
          <p:nvSpPr>
            <p:cNvPr id="33" name="文本框 32">
              <a:extLst>
                <a:ext uri="{FF2B5EF4-FFF2-40B4-BE49-F238E27FC236}">
                  <a16:creationId xmlns:a16="http://schemas.microsoft.com/office/drawing/2014/main" xmlns="" id="{57A15DC8-861C-4839-9F68-2604D304D1BB}"/>
                </a:ext>
              </a:extLst>
            </p:cNvPr>
            <p:cNvSpPr txBox="1"/>
            <p:nvPr/>
          </p:nvSpPr>
          <p:spPr>
            <a:xfrm>
              <a:off x="1084759" y="5432782"/>
              <a:ext cx="992881"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000" b="1" dirty="0">
                  <a:latin typeface="楷体" panose="02010609060101010101" pitchFamily="49" charset="-122"/>
                  <a:ea typeface="楷体" panose="02010609060101010101" pitchFamily="49" charset="-122"/>
                </a:rPr>
                <a:t>访问控制技术</a:t>
              </a:r>
            </a:p>
          </p:txBody>
        </p:sp>
        <p:sp>
          <p:nvSpPr>
            <p:cNvPr id="34" name="文本框 33">
              <a:extLst>
                <a:ext uri="{FF2B5EF4-FFF2-40B4-BE49-F238E27FC236}">
                  <a16:creationId xmlns:a16="http://schemas.microsoft.com/office/drawing/2014/main" xmlns="" id="{059BBDAF-BB5E-4457-9366-15B3BFAEB170}"/>
                </a:ext>
              </a:extLst>
            </p:cNvPr>
            <p:cNvSpPr txBox="1"/>
            <p:nvPr/>
          </p:nvSpPr>
          <p:spPr>
            <a:xfrm>
              <a:off x="5867400" y="5810947"/>
              <a:ext cx="992881"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000" b="1" dirty="0">
                  <a:latin typeface="楷体" panose="02010609060101010101" pitchFamily="49" charset="-122"/>
                  <a:ea typeface="楷体" panose="02010609060101010101" pitchFamily="49" charset="-122"/>
                </a:rPr>
                <a:t>信息鉴别技术</a:t>
              </a:r>
            </a:p>
          </p:txBody>
        </p:sp>
        <p:sp>
          <p:nvSpPr>
            <p:cNvPr id="35" name="文本框 34">
              <a:extLst>
                <a:ext uri="{FF2B5EF4-FFF2-40B4-BE49-F238E27FC236}">
                  <a16:creationId xmlns:a16="http://schemas.microsoft.com/office/drawing/2014/main" xmlns="" id="{D7AEF5B9-0E1E-4226-988F-47C50CD59227}"/>
                </a:ext>
              </a:extLst>
            </p:cNvPr>
            <p:cNvSpPr txBox="1"/>
            <p:nvPr/>
          </p:nvSpPr>
          <p:spPr>
            <a:xfrm>
              <a:off x="4611391" y="5810947"/>
              <a:ext cx="992881"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000" b="1" dirty="0">
                  <a:latin typeface="楷体" panose="02010609060101010101" pitchFamily="49" charset="-122"/>
                  <a:ea typeface="楷体" panose="02010609060101010101" pitchFamily="49" charset="-122"/>
                </a:rPr>
                <a:t>加密技术</a:t>
              </a:r>
            </a:p>
          </p:txBody>
        </p:sp>
        <p:sp>
          <p:nvSpPr>
            <p:cNvPr id="36" name="文本框 35">
              <a:extLst>
                <a:ext uri="{FF2B5EF4-FFF2-40B4-BE49-F238E27FC236}">
                  <a16:creationId xmlns:a16="http://schemas.microsoft.com/office/drawing/2014/main" xmlns="" id="{16F1334E-C6AA-4133-BAB5-46D930D57A3C}"/>
                </a:ext>
              </a:extLst>
            </p:cNvPr>
            <p:cNvSpPr txBox="1"/>
            <p:nvPr/>
          </p:nvSpPr>
          <p:spPr>
            <a:xfrm>
              <a:off x="2465827" y="5457004"/>
              <a:ext cx="992881"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000" b="1" dirty="0">
                  <a:latin typeface="楷体" panose="02010609060101010101" pitchFamily="49" charset="-122"/>
                  <a:ea typeface="楷体" panose="02010609060101010101" pitchFamily="49" charset="-122"/>
                </a:rPr>
                <a:t>身份鉴别技术</a:t>
              </a:r>
            </a:p>
          </p:txBody>
        </p:sp>
      </p:grpSp>
    </p:spTree>
    <p:extLst>
      <p:ext uri="{BB962C8B-B14F-4D97-AF65-F5344CB8AC3E}">
        <p14:creationId xmlns:p14="http://schemas.microsoft.com/office/powerpoint/2010/main" val="751049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五类安全服务</a:t>
            </a:r>
          </a:p>
        </p:txBody>
      </p:sp>
      <p:sp>
        <p:nvSpPr>
          <p:cNvPr id="4" name="页脚占位符 3"/>
          <p:cNvSpPr>
            <a:spLocks noGrp="1"/>
          </p:cNvSpPr>
          <p:nvPr>
            <p:ph type="ftr" sz="quarter" idx="10"/>
          </p:nvPr>
        </p:nvSpPr>
        <p:spPr/>
        <p:txBody>
          <a:bodyPr/>
          <a:lstStyle/>
          <a:p>
            <a:pPr>
              <a:defRPr/>
            </a:pPr>
            <a:r>
              <a:rPr lang="en-US" altLang="zh-CN" dirty="0"/>
              <a:t>23</a:t>
            </a:r>
          </a:p>
        </p:txBody>
      </p:sp>
      <p:sp>
        <p:nvSpPr>
          <p:cNvPr id="5" name="日期占位符 4"/>
          <p:cNvSpPr>
            <a:spLocks noGrp="1"/>
          </p:cNvSpPr>
          <p:nvPr>
            <p:ph type="dt" sz="half" idx="12"/>
          </p:nvPr>
        </p:nvSpPr>
        <p:spPr/>
        <p:txBody>
          <a:bodyPr/>
          <a:lstStyle/>
          <a:p>
            <a:pPr>
              <a:defRPr/>
            </a:pPr>
            <a:r>
              <a:rPr lang="zh-CN" altLang="en-US" dirty="0"/>
              <a:t>信息与网络安全</a:t>
            </a:r>
            <a:endParaRPr lang="en-US" altLang="zh-CN" dirty="0"/>
          </a:p>
        </p:txBody>
      </p:sp>
      <p:sp>
        <p:nvSpPr>
          <p:cNvPr id="8" name="矩形 7" descr="层次结构级别 1">
            <a:extLst>
              <a:ext uri="{FF2B5EF4-FFF2-40B4-BE49-F238E27FC236}">
                <a16:creationId xmlns:a16="http://schemas.microsoft.com/office/drawing/2014/main" xmlns="" id="{F60EEB00-086F-4F0E-A93B-B80871043D5A}"/>
              </a:ext>
            </a:extLst>
          </p:cNvPr>
          <p:cNvSpPr/>
          <p:nvPr/>
        </p:nvSpPr>
        <p:spPr>
          <a:xfrm>
            <a:off x="1979712" y="1584027"/>
            <a:ext cx="5124986" cy="425431"/>
          </a:xfrm>
          <a:prstGeom prst="rect">
            <a:avLst/>
          </a:prstGeom>
          <a:solidFill>
            <a:sysClr val="window" lastClr="FFFFFF">
              <a:lumMod val="95000"/>
            </a:sysClr>
          </a:solidFill>
          <a:ln>
            <a:noFill/>
          </a:ln>
          <a:effectLst/>
          <a:scene3d>
            <a:camera prst="orthographicFront"/>
            <a:lightRig rig="flat" dir="t"/>
          </a:scene3d>
          <a:sp3d prstMaterial="dkEdge"/>
        </p:spPr>
        <p:txBody>
          <a:bodyPr spcFirstLastPara="0" vert="horz" wrap="square" lIns="8255" tIns="8255" rIns="8255" bIns="8255" numCol="1" spcCol="1270" rtlCol="0" anchor="ctr"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楷体" pitchFamily="49" charset="-122"/>
                <a:ea typeface="楷体" pitchFamily="49" charset="-122"/>
              </a:rPr>
              <a:t>五类安全服务</a:t>
            </a:r>
          </a:p>
        </p:txBody>
      </p:sp>
      <p:sp>
        <p:nvSpPr>
          <p:cNvPr id="10" name="矩形 9" descr="层次结构级别 2 项目 1">
            <a:extLst>
              <a:ext uri="{FF2B5EF4-FFF2-40B4-BE49-F238E27FC236}">
                <a16:creationId xmlns:a16="http://schemas.microsoft.com/office/drawing/2014/main" xmlns="" id="{F46E17B9-CDD7-40F5-858B-58B6529395DB}"/>
              </a:ext>
            </a:extLst>
          </p:cNvPr>
          <p:cNvSpPr/>
          <p:nvPr/>
        </p:nvSpPr>
        <p:spPr>
          <a:xfrm>
            <a:off x="721325" y="3103656"/>
            <a:ext cx="1188000" cy="900000"/>
          </a:xfrm>
          <a:prstGeom prst="rect">
            <a:avLst/>
          </a:prstGeom>
          <a:solidFill>
            <a:srgbClr val="99CB38"/>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b="1" i="0" u="none" strike="noStrike" kern="0" cap="none" spc="0" normalizeH="0" baseline="0" noProof="0" dirty="0">
                <a:ln>
                  <a:noFill/>
                </a:ln>
                <a:solidFill>
                  <a:prstClr val="black"/>
                </a:solidFill>
                <a:effectLst/>
                <a:uLnTx/>
                <a:uFillTx/>
                <a:latin typeface="楷体" pitchFamily="49" charset="-122"/>
                <a:ea typeface="楷体" pitchFamily="49" charset="-122"/>
              </a:rPr>
              <a:t>认证（鉴别）服务</a:t>
            </a:r>
            <a:endParaRPr kumimoji="0" lang="zh-CN" altLang="en-US" b="0" i="0" u="none" strike="noStrike" kern="0" cap="none" spc="0" normalizeH="0" baseline="0" noProof="0" dirty="0">
              <a:ln>
                <a:noFill/>
              </a:ln>
              <a:solidFill>
                <a:prstClr val="black"/>
              </a:solidFill>
              <a:effectLst/>
              <a:uLnTx/>
              <a:uFillTx/>
              <a:latin typeface="楷体" pitchFamily="49" charset="-122"/>
              <a:ea typeface="楷体" pitchFamily="49" charset="-122"/>
            </a:endParaRPr>
          </a:p>
        </p:txBody>
      </p:sp>
      <p:sp>
        <p:nvSpPr>
          <p:cNvPr id="11" name="矩形 10" descr="层次结构级别 3 项目 1">
            <a:extLst>
              <a:ext uri="{FF2B5EF4-FFF2-40B4-BE49-F238E27FC236}">
                <a16:creationId xmlns:a16="http://schemas.microsoft.com/office/drawing/2014/main" xmlns="" id="{3660AA63-8701-4B2A-89CB-8D111D27EA59}"/>
              </a:ext>
            </a:extLst>
          </p:cNvPr>
          <p:cNvSpPr/>
          <p:nvPr/>
        </p:nvSpPr>
        <p:spPr>
          <a:xfrm>
            <a:off x="721325" y="4123320"/>
            <a:ext cx="1187985" cy="1820577"/>
          </a:xfrm>
          <a:prstGeom prst="rect">
            <a:avLst/>
          </a:prstGeom>
          <a:solidFill>
            <a:sysClr val="window" lastClr="FFFFFF">
              <a:lumMod val="95000"/>
            </a:sysClr>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楷体" pitchFamily="49" charset="-122"/>
                <a:ea typeface="楷体" pitchFamily="49" charset="-122"/>
              </a:rPr>
              <a:t>在网络交互的过程中，对收发双方的身份及数据来源进行验证</a:t>
            </a:r>
            <a:endParaRPr kumimoji="0" lang="zh-CN" altLang="en-US" sz="1600" b="0" i="0" u="none" strike="noStrike" kern="0" cap="none" spc="0" normalizeH="0" baseline="0" noProof="0" dirty="0">
              <a:ln>
                <a:noFill/>
              </a:ln>
              <a:solidFill>
                <a:prstClr val="black"/>
              </a:solidFill>
              <a:effectLst/>
              <a:uLnTx/>
              <a:uFillTx/>
              <a:latin typeface="楷体" pitchFamily="49" charset="-122"/>
              <a:ea typeface="楷体" pitchFamily="49" charset="-122"/>
            </a:endParaRPr>
          </a:p>
        </p:txBody>
      </p:sp>
      <p:sp>
        <p:nvSpPr>
          <p:cNvPr id="12" name="矩形 11" descr="层次结构级别 2 项目 2">
            <a:extLst>
              <a:ext uri="{FF2B5EF4-FFF2-40B4-BE49-F238E27FC236}">
                <a16:creationId xmlns:a16="http://schemas.microsoft.com/office/drawing/2014/main" xmlns="" id="{9195D775-6087-41E8-843B-BCAEFB263273}"/>
              </a:ext>
            </a:extLst>
          </p:cNvPr>
          <p:cNvSpPr/>
          <p:nvPr/>
        </p:nvSpPr>
        <p:spPr>
          <a:xfrm>
            <a:off x="2268785" y="2906349"/>
            <a:ext cx="1188000" cy="900000"/>
          </a:xfrm>
          <a:prstGeom prst="rect">
            <a:avLst/>
          </a:prstGeom>
          <a:solidFill>
            <a:srgbClr val="99CB38"/>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b="1" i="0" u="none" strike="noStrike" kern="0" cap="none" spc="0" normalizeH="0" baseline="0" noProof="0" dirty="0">
                <a:ln>
                  <a:noFill/>
                </a:ln>
                <a:solidFill>
                  <a:prstClr val="black"/>
                </a:solidFill>
                <a:effectLst/>
                <a:uLnTx/>
                <a:uFillTx/>
                <a:latin typeface="楷体" pitchFamily="49" charset="-122"/>
                <a:ea typeface="楷体" pitchFamily="49" charset="-122"/>
              </a:rPr>
              <a:t>访问控制服务</a:t>
            </a:r>
            <a:endParaRPr kumimoji="0" lang="zh-CN" altLang="en-US" b="0" i="0" u="none" strike="noStrike" kern="0" cap="none" spc="0" normalizeH="0" baseline="0" noProof="0" dirty="0">
              <a:ln>
                <a:noFill/>
              </a:ln>
              <a:solidFill>
                <a:prstClr val="black"/>
              </a:solidFill>
              <a:effectLst/>
              <a:uLnTx/>
              <a:uFillTx/>
              <a:latin typeface="楷体" pitchFamily="49" charset="-122"/>
              <a:ea typeface="楷体" pitchFamily="49" charset="-122"/>
            </a:endParaRPr>
          </a:p>
        </p:txBody>
      </p:sp>
      <p:sp>
        <p:nvSpPr>
          <p:cNvPr id="13" name="矩形 12" descr="层次结构级别 3 项目 2">
            <a:extLst>
              <a:ext uri="{FF2B5EF4-FFF2-40B4-BE49-F238E27FC236}">
                <a16:creationId xmlns:a16="http://schemas.microsoft.com/office/drawing/2014/main" xmlns="" id="{82179D93-044C-4718-AAD3-936CC72E65AF}"/>
              </a:ext>
            </a:extLst>
          </p:cNvPr>
          <p:cNvSpPr/>
          <p:nvPr/>
        </p:nvSpPr>
        <p:spPr>
          <a:xfrm>
            <a:off x="2268785" y="3926013"/>
            <a:ext cx="1188000" cy="2017883"/>
          </a:xfrm>
          <a:prstGeom prst="rect">
            <a:avLst/>
          </a:prstGeom>
          <a:solidFill>
            <a:sysClr val="window" lastClr="FFFFFF">
              <a:lumMod val="95000"/>
            </a:sysClr>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楷体" pitchFamily="49" charset="-122"/>
                <a:ea typeface="楷体" pitchFamily="49" charset="-122"/>
              </a:rPr>
              <a:t>防止未授权用户非法访问资源，包括用户身份认证和用户权限认证</a:t>
            </a:r>
            <a:endParaRPr kumimoji="0" lang="zh-CN" altLang="en-US" sz="1600" b="0" i="0" u="none" strike="noStrike" kern="0" cap="none" spc="0" normalizeH="0" baseline="0" noProof="0" dirty="0">
              <a:ln>
                <a:noFill/>
              </a:ln>
              <a:solidFill>
                <a:prstClr val="black"/>
              </a:solidFill>
              <a:effectLst/>
              <a:uLnTx/>
              <a:uFillTx/>
              <a:latin typeface="楷体" pitchFamily="49" charset="-122"/>
              <a:ea typeface="楷体" pitchFamily="49" charset="-122"/>
            </a:endParaRPr>
          </a:p>
        </p:txBody>
      </p:sp>
      <p:sp>
        <p:nvSpPr>
          <p:cNvPr id="17" name="矩形 16" descr="层次结构级别 2 项目 4">
            <a:extLst>
              <a:ext uri="{FF2B5EF4-FFF2-40B4-BE49-F238E27FC236}">
                <a16:creationId xmlns:a16="http://schemas.microsoft.com/office/drawing/2014/main" xmlns="" id="{69176C5E-AB08-4535-9D4B-FCFEB9CEBBF9}"/>
              </a:ext>
            </a:extLst>
          </p:cNvPr>
          <p:cNvSpPr/>
          <p:nvPr/>
        </p:nvSpPr>
        <p:spPr>
          <a:xfrm>
            <a:off x="3947068" y="2886446"/>
            <a:ext cx="1188000" cy="900000"/>
          </a:xfrm>
          <a:prstGeom prst="rect">
            <a:avLst/>
          </a:prstGeom>
          <a:solidFill>
            <a:srgbClr val="E6D024"/>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b="1" i="0" u="none" strike="noStrike" kern="0" cap="none" spc="0" normalizeH="0" baseline="0" noProof="0" dirty="0">
                <a:ln>
                  <a:noFill/>
                </a:ln>
                <a:solidFill>
                  <a:prstClr val="black"/>
                </a:solidFill>
                <a:effectLst/>
                <a:uLnTx/>
                <a:uFillTx/>
                <a:latin typeface="楷体" pitchFamily="49" charset="-122"/>
                <a:ea typeface="楷体" pitchFamily="49" charset="-122"/>
              </a:rPr>
              <a:t>数据保密性服务</a:t>
            </a:r>
            <a:endParaRPr kumimoji="0" lang="zh-CN" altLang="en-US" b="0" i="0" u="none" strike="noStrike" kern="0" cap="none" spc="-50" normalizeH="0" baseline="0" noProof="0" dirty="0">
              <a:ln>
                <a:noFill/>
              </a:ln>
              <a:solidFill>
                <a:prstClr val="black"/>
              </a:solidFill>
              <a:effectLst/>
              <a:uLnTx/>
              <a:uFillTx/>
              <a:latin typeface="楷体" pitchFamily="49" charset="-122"/>
              <a:ea typeface="楷体" pitchFamily="49" charset="-122"/>
            </a:endParaRPr>
          </a:p>
        </p:txBody>
      </p:sp>
      <p:sp>
        <p:nvSpPr>
          <p:cNvPr id="18" name="矩形 17" descr="层次结构级别 3 项目 4">
            <a:extLst>
              <a:ext uri="{FF2B5EF4-FFF2-40B4-BE49-F238E27FC236}">
                <a16:creationId xmlns:a16="http://schemas.microsoft.com/office/drawing/2014/main" xmlns="" id="{DB022B31-ED0B-4C5A-BAC2-A0B5A670842D}"/>
              </a:ext>
            </a:extLst>
          </p:cNvPr>
          <p:cNvSpPr/>
          <p:nvPr/>
        </p:nvSpPr>
        <p:spPr>
          <a:xfrm>
            <a:off x="3947068" y="3906110"/>
            <a:ext cx="1188000" cy="2037785"/>
          </a:xfrm>
          <a:prstGeom prst="rect">
            <a:avLst/>
          </a:prstGeom>
          <a:solidFill>
            <a:sysClr val="window" lastClr="FFFFFF">
              <a:lumMod val="95000"/>
            </a:sysClr>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楷体" pitchFamily="49" charset="-122"/>
                <a:ea typeface="楷体" pitchFamily="49" charset="-122"/>
              </a:rPr>
              <a:t>防止数据在传输的过程中被破解或泄露</a:t>
            </a:r>
          </a:p>
        </p:txBody>
      </p:sp>
      <p:sp>
        <p:nvSpPr>
          <p:cNvPr id="20" name="矩形 19" descr="层次结构级别 2 项目 5">
            <a:extLst>
              <a:ext uri="{FF2B5EF4-FFF2-40B4-BE49-F238E27FC236}">
                <a16:creationId xmlns:a16="http://schemas.microsoft.com/office/drawing/2014/main" xmlns="" id="{6E01A875-B83E-4755-9CB8-8269A79A8A58}"/>
              </a:ext>
            </a:extLst>
          </p:cNvPr>
          <p:cNvSpPr/>
          <p:nvPr/>
        </p:nvSpPr>
        <p:spPr>
          <a:xfrm>
            <a:off x="5458984" y="2906349"/>
            <a:ext cx="1188000" cy="900000"/>
          </a:xfrm>
          <a:prstGeom prst="rect">
            <a:avLst/>
          </a:prstGeom>
          <a:solidFill>
            <a:srgbClr val="E6D024"/>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b="1" i="0" u="none" strike="noStrike" kern="0" cap="none" spc="0" normalizeH="0" baseline="0" noProof="0" dirty="0">
                <a:ln>
                  <a:noFill/>
                </a:ln>
                <a:solidFill>
                  <a:prstClr val="black"/>
                </a:solidFill>
                <a:effectLst/>
                <a:uLnTx/>
                <a:uFillTx/>
                <a:latin typeface="楷体" pitchFamily="49" charset="-122"/>
                <a:ea typeface="楷体" pitchFamily="49" charset="-122"/>
              </a:rPr>
              <a:t>数据完整性服务</a:t>
            </a:r>
            <a:endParaRPr kumimoji="0" lang="zh-CN" altLang="en-US" b="0" i="0" u="none" strike="noStrike" kern="0" cap="none" spc="0" normalizeH="0" baseline="0" noProof="0" dirty="0">
              <a:ln>
                <a:noFill/>
              </a:ln>
              <a:solidFill>
                <a:prstClr val="black"/>
              </a:solidFill>
              <a:effectLst/>
              <a:uLnTx/>
              <a:uFillTx/>
              <a:latin typeface="楷体" pitchFamily="49" charset="-122"/>
              <a:ea typeface="楷体" pitchFamily="49" charset="-122"/>
            </a:endParaRPr>
          </a:p>
        </p:txBody>
      </p:sp>
      <p:sp>
        <p:nvSpPr>
          <p:cNvPr id="21" name="矩形 20" descr="层次结构级别 3 项目 5">
            <a:extLst>
              <a:ext uri="{FF2B5EF4-FFF2-40B4-BE49-F238E27FC236}">
                <a16:creationId xmlns:a16="http://schemas.microsoft.com/office/drawing/2014/main" xmlns="" id="{CFD21AB4-ABCE-4CED-A8A1-FBC938902D96}"/>
              </a:ext>
            </a:extLst>
          </p:cNvPr>
          <p:cNvSpPr/>
          <p:nvPr/>
        </p:nvSpPr>
        <p:spPr>
          <a:xfrm>
            <a:off x="5458984" y="3926013"/>
            <a:ext cx="1188000" cy="2017881"/>
          </a:xfrm>
          <a:prstGeom prst="rect">
            <a:avLst/>
          </a:prstGeom>
          <a:solidFill>
            <a:sysClr val="window" lastClr="FFFFFF">
              <a:lumMod val="95000"/>
            </a:sysClr>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楷体" pitchFamily="49" charset="-122"/>
                <a:ea typeface="楷体" pitchFamily="49" charset="-122"/>
              </a:rPr>
              <a:t>防止数据在传输的过程中被篡改</a:t>
            </a:r>
          </a:p>
        </p:txBody>
      </p:sp>
      <p:sp>
        <p:nvSpPr>
          <p:cNvPr id="22" name="矩形 21" descr="层次结构级别 2 项目 6">
            <a:extLst>
              <a:ext uri="{FF2B5EF4-FFF2-40B4-BE49-F238E27FC236}">
                <a16:creationId xmlns:a16="http://schemas.microsoft.com/office/drawing/2014/main" xmlns="" id="{215C140C-4615-4816-B3D6-CBA097990F4A}"/>
              </a:ext>
            </a:extLst>
          </p:cNvPr>
          <p:cNvSpPr/>
          <p:nvPr/>
        </p:nvSpPr>
        <p:spPr>
          <a:xfrm>
            <a:off x="7127558" y="3103656"/>
            <a:ext cx="1188000" cy="900000"/>
          </a:xfrm>
          <a:prstGeom prst="rect">
            <a:avLst/>
          </a:prstGeom>
          <a:solidFill>
            <a:srgbClr val="4EB3CF"/>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b="1" i="0" u="none" strike="noStrike" kern="0" cap="none" spc="0" normalizeH="0" baseline="0" noProof="0" dirty="0">
                <a:ln>
                  <a:noFill/>
                </a:ln>
                <a:solidFill>
                  <a:prstClr val="black"/>
                </a:solidFill>
                <a:effectLst/>
                <a:uLnTx/>
                <a:uFillTx/>
                <a:latin typeface="楷体" pitchFamily="49" charset="-122"/>
                <a:ea typeface="楷体" pitchFamily="49" charset="-122"/>
              </a:rPr>
              <a:t>抗否认性服务</a:t>
            </a:r>
            <a:endParaRPr kumimoji="0" lang="zh-CN" altLang="en-US" b="0" i="0" u="none" strike="noStrike" kern="0" cap="none" spc="0" normalizeH="0" baseline="0" noProof="0" dirty="0">
              <a:ln>
                <a:noFill/>
              </a:ln>
              <a:solidFill>
                <a:prstClr val="black"/>
              </a:solidFill>
              <a:effectLst/>
              <a:uLnTx/>
              <a:uFillTx/>
              <a:latin typeface="楷体" pitchFamily="49" charset="-122"/>
              <a:ea typeface="楷体" pitchFamily="49" charset="-122"/>
            </a:endParaRPr>
          </a:p>
        </p:txBody>
      </p:sp>
      <p:sp>
        <p:nvSpPr>
          <p:cNvPr id="23" name="矩形 22" descr="层次结构级别 3 项目 6">
            <a:extLst>
              <a:ext uri="{FF2B5EF4-FFF2-40B4-BE49-F238E27FC236}">
                <a16:creationId xmlns:a16="http://schemas.microsoft.com/office/drawing/2014/main" xmlns="" id="{F6C38ECB-F21B-4CC9-B5FE-A12B11454104}"/>
              </a:ext>
            </a:extLst>
          </p:cNvPr>
          <p:cNvSpPr/>
          <p:nvPr/>
        </p:nvSpPr>
        <p:spPr>
          <a:xfrm>
            <a:off x="7127558" y="4123320"/>
            <a:ext cx="1188000" cy="1820573"/>
          </a:xfrm>
          <a:prstGeom prst="rect">
            <a:avLst/>
          </a:prstGeom>
          <a:solidFill>
            <a:sysClr val="window" lastClr="FFFFFF">
              <a:lumMod val="95000"/>
            </a:sysClr>
          </a:solidFill>
          <a:ln>
            <a:noFill/>
          </a:ln>
          <a:effectLst/>
          <a:scene3d>
            <a:camera prst="orthographicFront"/>
            <a:lightRig rig="flat" dir="t"/>
          </a:scene3d>
          <a:sp3d prstMaterial="dkEdge"/>
        </p:spPr>
        <p:txBody>
          <a:bodyPr spcFirstLastPara="0" vert="horz" wrap="square" lIns="72000" tIns="108000" rIns="72000" bIns="0" numCol="1" spcCol="1270" rtlCol="0" anchor="t" anchorCtr="0">
            <a:noAutofit/>
          </a:bodyPr>
          <a:lstStyle/>
          <a:p>
            <a:pPr marL="0" marR="0" lvl="0" indent="0" algn="ctr" defTabSz="577850" eaLnBrk="1" fontAlgn="auto" latinLnBrk="0" hangingPunct="1">
              <a:lnSpc>
                <a:spcPct val="100000"/>
              </a:lnSpc>
              <a:spcBef>
                <a:spcPts val="0"/>
              </a:spcBef>
              <a:spcAft>
                <a:spcPct val="3500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楷体" pitchFamily="49" charset="-122"/>
                <a:ea typeface="楷体" pitchFamily="49" charset="-122"/>
              </a:rPr>
              <a:t>防止发送方与接收方在执行完各自的操作后，否认各自所做的操作</a:t>
            </a:r>
            <a:endParaRPr kumimoji="0" lang="zh-CN" altLang="en-US" sz="1600" b="0" i="0" u="none" strike="noStrike" kern="0" cap="none" spc="0" normalizeH="0" baseline="0" noProof="0" dirty="0">
              <a:ln>
                <a:noFill/>
              </a:ln>
              <a:solidFill>
                <a:prstClr val="black"/>
              </a:solidFill>
              <a:effectLst/>
              <a:uLnTx/>
              <a:uFillTx/>
              <a:latin typeface="楷体" pitchFamily="49" charset="-122"/>
              <a:ea typeface="楷体" pitchFamily="49" charset="-122"/>
            </a:endParaRPr>
          </a:p>
        </p:txBody>
      </p:sp>
      <p:cxnSp>
        <p:nvCxnSpPr>
          <p:cNvPr id="24" name="连接符：肘形 35" descr="连接线">
            <a:extLst>
              <a:ext uri="{FF2B5EF4-FFF2-40B4-BE49-F238E27FC236}">
                <a16:creationId xmlns:a16="http://schemas.microsoft.com/office/drawing/2014/main" xmlns="" id="{70912E75-7418-4855-8822-D0CA0774B196}"/>
              </a:ext>
            </a:extLst>
          </p:cNvPr>
          <p:cNvCxnSpPr>
            <a:cxnSpLocks/>
            <a:stCxn id="8" idx="2"/>
            <a:endCxn id="10" idx="0"/>
          </p:cNvCxnSpPr>
          <p:nvPr/>
        </p:nvCxnSpPr>
        <p:spPr>
          <a:xfrm rot="5400000">
            <a:off x="2381666" y="943117"/>
            <a:ext cx="1094198" cy="3226880"/>
          </a:xfrm>
          <a:prstGeom prst="bentConnector3">
            <a:avLst>
              <a:gd name="adj1" fmla="val 50000"/>
            </a:avLst>
          </a:prstGeom>
          <a:noFill/>
          <a:ln w="3175" cap="flat" cmpd="sng" algn="ctr">
            <a:solidFill>
              <a:sysClr val="window" lastClr="FFFFFF">
                <a:lumMod val="85000"/>
              </a:sysClr>
            </a:solidFill>
            <a:prstDash val="solid"/>
          </a:ln>
          <a:effectLst/>
        </p:spPr>
      </p:cxnSp>
      <p:cxnSp>
        <p:nvCxnSpPr>
          <p:cNvPr id="25" name="连接符：肘形 48" descr="连接线">
            <a:extLst>
              <a:ext uri="{FF2B5EF4-FFF2-40B4-BE49-F238E27FC236}">
                <a16:creationId xmlns:a16="http://schemas.microsoft.com/office/drawing/2014/main" xmlns="" id="{2F7F2158-05A7-45C4-B2C7-CB86B3351479}"/>
              </a:ext>
            </a:extLst>
          </p:cNvPr>
          <p:cNvCxnSpPr>
            <a:cxnSpLocks/>
            <a:stCxn id="8" idx="2"/>
            <a:endCxn id="22" idx="0"/>
          </p:cNvCxnSpPr>
          <p:nvPr/>
        </p:nvCxnSpPr>
        <p:spPr>
          <a:xfrm rot="16200000" flipH="1">
            <a:off x="5584782" y="966880"/>
            <a:ext cx="1094198" cy="3179353"/>
          </a:xfrm>
          <a:prstGeom prst="bentConnector3">
            <a:avLst>
              <a:gd name="adj1" fmla="val 50000"/>
            </a:avLst>
          </a:prstGeom>
          <a:noFill/>
          <a:ln w="3175" cap="flat" cmpd="sng" algn="ctr">
            <a:solidFill>
              <a:sysClr val="window" lastClr="FFFFFF">
                <a:lumMod val="85000"/>
              </a:sysClr>
            </a:solidFill>
            <a:prstDash val="solid"/>
          </a:ln>
          <a:effectLst/>
        </p:spPr>
      </p:cxnSp>
      <p:cxnSp>
        <p:nvCxnSpPr>
          <p:cNvPr id="26" name="直接连接符 25" descr="连接线">
            <a:extLst>
              <a:ext uri="{FF2B5EF4-FFF2-40B4-BE49-F238E27FC236}">
                <a16:creationId xmlns:a16="http://schemas.microsoft.com/office/drawing/2014/main" xmlns="" id="{BE269805-8BBA-4963-8D52-978348253BAE}"/>
              </a:ext>
            </a:extLst>
          </p:cNvPr>
          <p:cNvCxnSpPr>
            <a:cxnSpLocks/>
          </p:cNvCxnSpPr>
          <p:nvPr/>
        </p:nvCxnSpPr>
        <p:spPr>
          <a:xfrm>
            <a:off x="6052984" y="2585183"/>
            <a:ext cx="0" cy="321166"/>
          </a:xfrm>
          <a:prstGeom prst="line">
            <a:avLst/>
          </a:prstGeom>
          <a:noFill/>
          <a:ln w="3175" cap="flat" cmpd="sng" algn="ctr">
            <a:solidFill>
              <a:sysClr val="window" lastClr="FFFFFF">
                <a:lumMod val="85000"/>
              </a:sysClr>
            </a:solidFill>
            <a:prstDash val="solid"/>
          </a:ln>
          <a:effectLst/>
        </p:spPr>
      </p:cxnSp>
      <p:cxnSp>
        <p:nvCxnSpPr>
          <p:cNvPr id="27" name="直接连接符 26" descr="连接线">
            <a:extLst>
              <a:ext uri="{FF2B5EF4-FFF2-40B4-BE49-F238E27FC236}">
                <a16:creationId xmlns:a16="http://schemas.microsoft.com/office/drawing/2014/main" xmlns="" id="{EF8F071D-BBBD-49FB-991C-DC26C2137321}"/>
              </a:ext>
            </a:extLst>
          </p:cNvPr>
          <p:cNvCxnSpPr>
            <a:cxnSpLocks/>
          </p:cNvCxnSpPr>
          <p:nvPr/>
        </p:nvCxnSpPr>
        <p:spPr>
          <a:xfrm>
            <a:off x="4541068" y="2565280"/>
            <a:ext cx="0" cy="321166"/>
          </a:xfrm>
          <a:prstGeom prst="line">
            <a:avLst/>
          </a:prstGeom>
          <a:noFill/>
          <a:ln w="3175" cap="flat" cmpd="sng" algn="ctr">
            <a:solidFill>
              <a:sysClr val="window" lastClr="FFFFFF">
                <a:lumMod val="85000"/>
              </a:sysClr>
            </a:solidFill>
            <a:prstDash val="solid"/>
          </a:ln>
          <a:effectLst/>
        </p:spPr>
      </p:cxnSp>
      <p:cxnSp>
        <p:nvCxnSpPr>
          <p:cNvPr id="29" name="直接连接符​​ 94" descr="连接线">
            <a:extLst>
              <a:ext uri="{FF2B5EF4-FFF2-40B4-BE49-F238E27FC236}">
                <a16:creationId xmlns:a16="http://schemas.microsoft.com/office/drawing/2014/main" xmlns="" id="{BE53FFB7-600D-4ADB-931F-F1C3A417381E}"/>
              </a:ext>
            </a:extLst>
          </p:cNvPr>
          <p:cNvCxnSpPr>
            <a:cxnSpLocks/>
          </p:cNvCxnSpPr>
          <p:nvPr/>
        </p:nvCxnSpPr>
        <p:spPr>
          <a:xfrm>
            <a:off x="2862785" y="2585183"/>
            <a:ext cx="0" cy="321166"/>
          </a:xfrm>
          <a:prstGeom prst="line">
            <a:avLst/>
          </a:prstGeom>
          <a:noFill/>
          <a:ln w="3175" cap="flat" cmpd="sng" algn="ctr">
            <a:solidFill>
              <a:sysClr val="window" lastClr="FFFFFF">
                <a:lumMod val="85000"/>
              </a:sysClr>
            </a:solidFill>
            <a:prstDash val="solid"/>
          </a:ln>
          <a:effectLst/>
        </p:spPr>
      </p:cxnSp>
      <p:cxnSp>
        <p:nvCxnSpPr>
          <p:cNvPr id="31" name="直接连接符 30" descr="连接线">
            <a:extLst>
              <a:ext uri="{FF2B5EF4-FFF2-40B4-BE49-F238E27FC236}">
                <a16:creationId xmlns:a16="http://schemas.microsoft.com/office/drawing/2014/main" xmlns="" id="{3F2C4DBD-C5B6-43C3-896C-0170D29AD7A2}"/>
              </a:ext>
            </a:extLst>
          </p:cNvPr>
          <p:cNvCxnSpPr>
            <a:cxnSpLocks/>
          </p:cNvCxnSpPr>
          <p:nvPr/>
        </p:nvCxnSpPr>
        <p:spPr>
          <a:xfrm>
            <a:off x="1315325" y="4003657"/>
            <a:ext cx="0" cy="119664"/>
          </a:xfrm>
          <a:prstGeom prst="line">
            <a:avLst/>
          </a:prstGeom>
          <a:noFill/>
          <a:ln w="3175" cap="flat" cmpd="sng" algn="ctr">
            <a:solidFill>
              <a:sysClr val="window" lastClr="FFFFFF">
                <a:lumMod val="85000"/>
              </a:sysClr>
            </a:solidFill>
            <a:prstDash val="solid"/>
          </a:ln>
          <a:effectLst/>
        </p:spPr>
      </p:cxnSp>
      <p:cxnSp>
        <p:nvCxnSpPr>
          <p:cNvPr id="32" name="直接连接符 31" descr="连接线">
            <a:extLst>
              <a:ext uri="{FF2B5EF4-FFF2-40B4-BE49-F238E27FC236}">
                <a16:creationId xmlns:a16="http://schemas.microsoft.com/office/drawing/2014/main" xmlns="" id="{C778219D-34A9-49A6-ADD4-139E0503E01A}"/>
              </a:ext>
            </a:extLst>
          </p:cNvPr>
          <p:cNvCxnSpPr>
            <a:cxnSpLocks/>
          </p:cNvCxnSpPr>
          <p:nvPr/>
        </p:nvCxnSpPr>
        <p:spPr>
          <a:xfrm>
            <a:off x="2862785" y="3806350"/>
            <a:ext cx="0" cy="119664"/>
          </a:xfrm>
          <a:prstGeom prst="line">
            <a:avLst/>
          </a:prstGeom>
          <a:noFill/>
          <a:ln w="3175" cap="flat" cmpd="sng" algn="ctr">
            <a:solidFill>
              <a:sysClr val="window" lastClr="FFFFFF">
                <a:lumMod val="85000"/>
              </a:sysClr>
            </a:solidFill>
            <a:prstDash val="solid"/>
          </a:ln>
          <a:effectLst/>
        </p:spPr>
      </p:cxnSp>
      <p:cxnSp>
        <p:nvCxnSpPr>
          <p:cNvPr id="34" name="直接连接符​​ 103" descr="连接线">
            <a:extLst>
              <a:ext uri="{FF2B5EF4-FFF2-40B4-BE49-F238E27FC236}">
                <a16:creationId xmlns:a16="http://schemas.microsoft.com/office/drawing/2014/main" xmlns="" id="{89FD0FB9-7958-420F-97E1-1E13B0850791}"/>
              </a:ext>
            </a:extLst>
          </p:cNvPr>
          <p:cNvCxnSpPr>
            <a:cxnSpLocks/>
          </p:cNvCxnSpPr>
          <p:nvPr/>
        </p:nvCxnSpPr>
        <p:spPr>
          <a:xfrm>
            <a:off x="4541068" y="3786447"/>
            <a:ext cx="0" cy="119664"/>
          </a:xfrm>
          <a:prstGeom prst="line">
            <a:avLst/>
          </a:prstGeom>
          <a:noFill/>
          <a:ln w="3175" cap="flat" cmpd="sng" algn="ctr">
            <a:solidFill>
              <a:sysClr val="window" lastClr="FFFFFF">
                <a:lumMod val="85000"/>
              </a:sysClr>
            </a:solidFill>
            <a:prstDash val="solid"/>
          </a:ln>
          <a:effectLst/>
        </p:spPr>
      </p:cxnSp>
      <p:cxnSp>
        <p:nvCxnSpPr>
          <p:cNvPr id="35" name="直接连接符 34" descr="连接线">
            <a:extLst>
              <a:ext uri="{FF2B5EF4-FFF2-40B4-BE49-F238E27FC236}">
                <a16:creationId xmlns:a16="http://schemas.microsoft.com/office/drawing/2014/main" xmlns="" id="{7B068299-9226-489D-95A6-133F524A513A}"/>
              </a:ext>
            </a:extLst>
          </p:cNvPr>
          <p:cNvCxnSpPr>
            <a:cxnSpLocks/>
          </p:cNvCxnSpPr>
          <p:nvPr/>
        </p:nvCxnSpPr>
        <p:spPr>
          <a:xfrm>
            <a:off x="6052984" y="3806350"/>
            <a:ext cx="0" cy="119664"/>
          </a:xfrm>
          <a:prstGeom prst="line">
            <a:avLst/>
          </a:prstGeom>
          <a:noFill/>
          <a:ln w="3175" cap="flat" cmpd="sng" algn="ctr">
            <a:solidFill>
              <a:sysClr val="window" lastClr="FFFFFF">
                <a:lumMod val="85000"/>
              </a:sysClr>
            </a:solidFill>
            <a:prstDash val="solid"/>
          </a:ln>
          <a:effectLst/>
        </p:spPr>
      </p:cxnSp>
      <p:cxnSp>
        <p:nvCxnSpPr>
          <p:cNvPr id="36" name="直接连接符​​ 105" descr="连接线">
            <a:extLst>
              <a:ext uri="{FF2B5EF4-FFF2-40B4-BE49-F238E27FC236}">
                <a16:creationId xmlns:a16="http://schemas.microsoft.com/office/drawing/2014/main" xmlns="" id="{37256A23-60D6-4272-82E0-2A6D96F4C822}"/>
              </a:ext>
            </a:extLst>
          </p:cNvPr>
          <p:cNvCxnSpPr>
            <a:cxnSpLocks/>
          </p:cNvCxnSpPr>
          <p:nvPr/>
        </p:nvCxnSpPr>
        <p:spPr>
          <a:xfrm>
            <a:off x="7721558" y="4003657"/>
            <a:ext cx="0" cy="119664"/>
          </a:xfrm>
          <a:prstGeom prst="line">
            <a:avLst/>
          </a:prstGeom>
          <a:noFill/>
          <a:ln w="3175" cap="flat" cmpd="sng" algn="ctr">
            <a:solidFill>
              <a:sysClr val="window" lastClr="FFFFFF">
                <a:lumMod val="85000"/>
              </a:sysClr>
            </a:solidFill>
            <a:prstDash val="solid"/>
          </a:ln>
          <a:effectLst/>
        </p:spPr>
      </p:cxnSp>
    </p:spTree>
    <p:extLst>
      <p:ext uri="{BB962C8B-B14F-4D97-AF65-F5344CB8AC3E}">
        <p14:creationId xmlns:p14="http://schemas.microsoft.com/office/powerpoint/2010/main" val="297098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八类安全机制</a:t>
            </a:r>
          </a:p>
        </p:txBody>
      </p:sp>
      <p:sp>
        <p:nvSpPr>
          <p:cNvPr id="4" name="页脚占位符 3"/>
          <p:cNvSpPr>
            <a:spLocks noGrp="1"/>
          </p:cNvSpPr>
          <p:nvPr>
            <p:ph type="ftr" sz="quarter" idx="10"/>
          </p:nvPr>
        </p:nvSpPr>
        <p:spPr/>
        <p:txBody>
          <a:bodyPr/>
          <a:lstStyle/>
          <a:p>
            <a:pPr>
              <a:defRPr/>
            </a:pPr>
            <a:r>
              <a:rPr lang="en-US" altLang="zh-CN" dirty="0"/>
              <a:t>24</a:t>
            </a:r>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sp>
        <p:nvSpPr>
          <p:cNvPr id="6" name="文本框 5">
            <a:extLst>
              <a:ext uri="{FF2B5EF4-FFF2-40B4-BE49-F238E27FC236}">
                <a16:creationId xmlns:a16="http://schemas.microsoft.com/office/drawing/2014/main" xmlns="" id="{0BCC3AD5-E751-4F41-89A9-2B0C9BBCD367}"/>
              </a:ext>
            </a:extLst>
          </p:cNvPr>
          <p:cNvSpPr txBox="1"/>
          <p:nvPr/>
        </p:nvSpPr>
        <p:spPr>
          <a:xfrm>
            <a:off x="-17734" y="1218603"/>
            <a:ext cx="3168352"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八类安全机制</a:t>
            </a:r>
          </a:p>
        </p:txBody>
      </p:sp>
      <p:sp>
        <p:nvSpPr>
          <p:cNvPr id="8" name="矩形 7" descr="层次结构图形级别 3">
            <a:extLst>
              <a:ext uri="{FF2B5EF4-FFF2-40B4-BE49-F238E27FC236}">
                <a16:creationId xmlns:a16="http://schemas.microsoft.com/office/drawing/2014/main" xmlns="" id="{D2C1F71D-5771-4D40-91FB-CE9D573E2AAB}"/>
              </a:ext>
            </a:extLst>
          </p:cNvPr>
          <p:cNvSpPr/>
          <p:nvPr/>
        </p:nvSpPr>
        <p:spPr>
          <a:xfrm>
            <a:off x="5386988" y="2037654"/>
            <a:ext cx="1633658" cy="576051"/>
          </a:xfrm>
          <a:prstGeom prst="rect">
            <a:avLst/>
          </a:prstGeom>
          <a:solidFill>
            <a:sysClr val="windowText" lastClr="000000">
              <a:lumMod val="75000"/>
              <a:lumOff val="25000"/>
            </a:sysClr>
          </a:solidFill>
          <a:ln>
            <a:noFill/>
          </a:ln>
          <a:effectLst/>
        </p:spPr>
        <p:txBody>
          <a:bodyPr spcFirstLastPara="0" vert="horz" wrap="square" lIns="72000" tIns="72000" rIns="72000" bIns="72000"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保密性服务</a:t>
            </a:r>
          </a:p>
        </p:txBody>
      </p:sp>
      <p:sp>
        <p:nvSpPr>
          <p:cNvPr id="9" name="矩形 8" descr="层次结构图形级别 3">
            <a:extLst>
              <a:ext uri="{FF2B5EF4-FFF2-40B4-BE49-F238E27FC236}">
                <a16:creationId xmlns:a16="http://schemas.microsoft.com/office/drawing/2014/main" xmlns="" id="{48F05C64-2FBF-4704-B954-05AA77A95069}"/>
              </a:ext>
            </a:extLst>
          </p:cNvPr>
          <p:cNvSpPr/>
          <p:nvPr/>
        </p:nvSpPr>
        <p:spPr>
          <a:xfrm>
            <a:off x="5386988" y="2708842"/>
            <a:ext cx="2468864" cy="576051"/>
          </a:xfrm>
          <a:prstGeom prst="rect">
            <a:avLst/>
          </a:prstGeom>
          <a:solidFill>
            <a:sysClr val="windowText" lastClr="000000">
              <a:lumMod val="75000"/>
              <a:lumOff val="25000"/>
            </a:sysClr>
          </a:solidFill>
          <a:ln>
            <a:noFill/>
          </a:ln>
          <a:effectLst/>
        </p:spPr>
        <p:txBody>
          <a:bodyPr spcFirstLastPara="0" vert="horz" wrap="square" lIns="72000" tIns="72000" rIns="72000" bIns="72000"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认证鉴别服务</a:t>
            </a:r>
          </a:p>
        </p:txBody>
      </p:sp>
      <p:sp>
        <p:nvSpPr>
          <p:cNvPr id="10" name="矩形 9" descr="层次结构图形级别 3">
            <a:extLst>
              <a:ext uri="{FF2B5EF4-FFF2-40B4-BE49-F238E27FC236}">
                <a16:creationId xmlns:a16="http://schemas.microsoft.com/office/drawing/2014/main" xmlns="" id="{F2ADAA8F-11F4-46B8-948F-D4D5D9D60B42}"/>
              </a:ext>
            </a:extLst>
          </p:cNvPr>
          <p:cNvSpPr/>
          <p:nvPr/>
        </p:nvSpPr>
        <p:spPr>
          <a:xfrm>
            <a:off x="5386988" y="3380030"/>
            <a:ext cx="2972920" cy="576051"/>
          </a:xfrm>
          <a:prstGeom prst="rect">
            <a:avLst/>
          </a:prstGeom>
          <a:solidFill>
            <a:sysClr val="windowText" lastClr="000000">
              <a:lumMod val="75000"/>
              <a:lumOff val="25000"/>
            </a:sysClr>
          </a:solidFill>
          <a:ln>
            <a:noFill/>
          </a:ln>
          <a:effectLst/>
        </p:spPr>
        <p:txBody>
          <a:bodyPr spcFirstLastPara="0" vert="horz" wrap="square" lIns="72000" tIns="72000" rIns="72000" bIns="72000"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访问控制服务</a:t>
            </a:r>
          </a:p>
        </p:txBody>
      </p:sp>
      <p:sp>
        <p:nvSpPr>
          <p:cNvPr id="11" name="矩形 10" descr="层次结构图形级别 3">
            <a:extLst>
              <a:ext uri="{FF2B5EF4-FFF2-40B4-BE49-F238E27FC236}">
                <a16:creationId xmlns:a16="http://schemas.microsoft.com/office/drawing/2014/main" xmlns="" id="{E0A6F35F-E1F0-4DBC-8527-2DE3E360918E}"/>
              </a:ext>
            </a:extLst>
          </p:cNvPr>
          <p:cNvSpPr/>
          <p:nvPr/>
        </p:nvSpPr>
        <p:spPr>
          <a:xfrm>
            <a:off x="6199668" y="4051218"/>
            <a:ext cx="2160240" cy="576051"/>
          </a:xfrm>
          <a:prstGeom prst="rect">
            <a:avLst/>
          </a:prstGeom>
          <a:solidFill>
            <a:sysClr val="windowText" lastClr="000000">
              <a:lumMod val="75000"/>
              <a:lumOff val="25000"/>
            </a:sysClr>
          </a:solidFill>
          <a:ln>
            <a:noFill/>
          </a:ln>
          <a:effectLst/>
        </p:spPr>
        <p:txBody>
          <a:bodyPr spcFirstLastPara="0" vert="horz" wrap="square" lIns="72000" tIns="72000" rIns="72000" bIns="72000"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完整性服务</a:t>
            </a:r>
          </a:p>
        </p:txBody>
      </p:sp>
      <p:sp>
        <p:nvSpPr>
          <p:cNvPr id="12" name="矩形 11" descr="层次结构图形级别 3">
            <a:extLst>
              <a:ext uri="{FF2B5EF4-FFF2-40B4-BE49-F238E27FC236}">
                <a16:creationId xmlns:a16="http://schemas.microsoft.com/office/drawing/2014/main" xmlns="" id="{73FC5810-3953-4D6A-A51F-E1C3912A26E6}"/>
              </a:ext>
            </a:extLst>
          </p:cNvPr>
          <p:cNvSpPr/>
          <p:nvPr/>
        </p:nvSpPr>
        <p:spPr>
          <a:xfrm>
            <a:off x="5386988" y="4722407"/>
            <a:ext cx="1820792" cy="576051"/>
          </a:xfrm>
          <a:prstGeom prst="rect">
            <a:avLst/>
          </a:prstGeom>
          <a:solidFill>
            <a:sysClr val="windowText" lastClr="000000">
              <a:lumMod val="75000"/>
              <a:lumOff val="25000"/>
            </a:sysClr>
          </a:solidFill>
          <a:ln>
            <a:noFill/>
          </a:ln>
          <a:effectLst/>
        </p:spPr>
        <p:txBody>
          <a:bodyPr spcFirstLastPara="0" vert="horz" wrap="square" lIns="72000" tIns="72000" rIns="72000" bIns="72000"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认证鉴别服务</a:t>
            </a:r>
          </a:p>
        </p:txBody>
      </p:sp>
      <p:sp>
        <p:nvSpPr>
          <p:cNvPr id="13" name="矩形 12" descr="层次结构图形级别 3">
            <a:extLst>
              <a:ext uri="{FF2B5EF4-FFF2-40B4-BE49-F238E27FC236}">
                <a16:creationId xmlns:a16="http://schemas.microsoft.com/office/drawing/2014/main" xmlns="" id="{4FD33C1D-A6D7-46FF-B8EA-49BAE0ADEFBD}"/>
              </a:ext>
            </a:extLst>
          </p:cNvPr>
          <p:cNvSpPr/>
          <p:nvPr/>
        </p:nvSpPr>
        <p:spPr>
          <a:xfrm>
            <a:off x="6259974" y="5393595"/>
            <a:ext cx="1711232" cy="576051"/>
          </a:xfrm>
          <a:prstGeom prst="rect">
            <a:avLst/>
          </a:prstGeom>
          <a:solidFill>
            <a:sysClr val="windowText" lastClr="000000">
              <a:lumMod val="75000"/>
              <a:lumOff val="25000"/>
            </a:sysClr>
          </a:solidFill>
          <a:ln>
            <a:noFill/>
          </a:ln>
          <a:effectLst/>
        </p:spPr>
        <p:txBody>
          <a:bodyPr spcFirstLastPara="0" vert="horz" wrap="square" lIns="72000" tIns="72000" rIns="72000" bIns="72000"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保密性服务</a:t>
            </a:r>
          </a:p>
        </p:txBody>
      </p:sp>
      <p:grpSp>
        <p:nvGrpSpPr>
          <p:cNvPr id="20" name="组 92" descr="层次结构图形级别 2&#10;">
            <a:extLst>
              <a:ext uri="{FF2B5EF4-FFF2-40B4-BE49-F238E27FC236}">
                <a16:creationId xmlns:a16="http://schemas.microsoft.com/office/drawing/2014/main" xmlns="" id="{830BA54D-415F-4EE7-9B0C-339AFFA801A9}"/>
              </a:ext>
            </a:extLst>
          </p:cNvPr>
          <p:cNvGrpSpPr/>
          <p:nvPr/>
        </p:nvGrpSpPr>
        <p:grpSpPr>
          <a:xfrm>
            <a:off x="3689700" y="2037654"/>
            <a:ext cx="1699888" cy="576051"/>
            <a:chOff x="6429134" y="2407556"/>
            <a:chExt cx="1699888" cy="576051"/>
          </a:xfrm>
        </p:grpSpPr>
        <p:sp>
          <p:nvSpPr>
            <p:cNvPr id="21" name="任意多边形：形状 41">
              <a:extLst>
                <a:ext uri="{FF2B5EF4-FFF2-40B4-BE49-F238E27FC236}">
                  <a16:creationId xmlns:a16="http://schemas.microsoft.com/office/drawing/2014/main" xmlns="" id="{08300E4E-5ABC-4C89-BD6C-CBDBFD0A04E6}"/>
                </a:ext>
              </a:extLst>
            </p:cNvPr>
            <p:cNvSpPr/>
            <p:nvPr/>
          </p:nvSpPr>
          <p:spPr>
            <a:xfrm>
              <a:off x="7877400" y="2407556"/>
              <a:ext cx="251622" cy="576051"/>
            </a:xfrm>
            <a:custGeom>
              <a:avLst/>
              <a:gdLst>
                <a:gd name="connsiteX0" fmla="*/ 0 w 1560902"/>
                <a:gd name="connsiteY0" fmla="*/ 0 h 476075"/>
                <a:gd name="connsiteX1" fmla="*/ 1560902 w 1560902"/>
                <a:gd name="connsiteY1" fmla="*/ 0 h 476075"/>
                <a:gd name="connsiteX2" fmla="*/ 1560902 w 1560902"/>
                <a:gd name="connsiteY2" fmla="*/ 476075 h 476075"/>
                <a:gd name="connsiteX3" fmla="*/ 0 w 1560902"/>
                <a:gd name="connsiteY3" fmla="*/ 476075 h 476075"/>
                <a:gd name="connsiteX4" fmla="*/ 0 w 1560902"/>
                <a:gd name="connsiteY4" fmla="*/ 0 h 47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902" h="476075">
                  <a:moveTo>
                    <a:pt x="0" y="0"/>
                  </a:moveTo>
                  <a:lnTo>
                    <a:pt x="1560902" y="0"/>
                  </a:lnTo>
                  <a:lnTo>
                    <a:pt x="1560902" y="476075"/>
                  </a:lnTo>
                  <a:lnTo>
                    <a:pt x="0" y="476075"/>
                  </a:lnTo>
                  <a:lnTo>
                    <a:pt x="0" y="0"/>
                  </a:lnTo>
                  <a:close/>
                </a:path>
              </a:pathLst>
            </a:custGeom>
            <a:solidFill>
              <a:sysClr val="windowText" lastClr="000000">
                <a:lumMod val="75000"/>
                <a:lumOff val="25000"/>
              </a:sysClr>
            </a:solidFill>
            <a:ln>
              <a:noFill/>
            </a:ln>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2" name="平行四边形 21">
              <a:extLst>
                <a:ext uri="{FF2B5EF4-FFF2-40B4-BE49-F238E27FC236}">
                  <a16:creationId xmlns:a16="http://schemas.microsoft.com/office/drawing/2014/main" xmlns="" id="{26CA33EA-7FC9-4C87-A224-1AC681B1C5DB}"/>
                </a:ext>
              </a:extLst>
            </p:cNvPr>
            <p:cNvSpPr/>
            <p:nvPr/>
          </p:nvSpPr>
          <p:spPr>
            <a:xfrm>
              <a:off x="6429134" y="2407556"/>
              <a:ext cx="1633658" cy="576051"/>
            </a:xfrm>
            <a:prstGeom prst="parallelogram">
              <a:avLst>
                <a:gd name="adj" fmla="val 14996"/>
              </a:avLst>
            </a:prstGeom>
            <a:gradFill flip="none" rotWithShape="1">
              <a:gsLst>
                <a:gs pos="0">
                  <a:srgbClr val="236869">
                    <a:lumMod val="67000"/>
                  </a:srgbClr>
                </a:gs>
                <a:gs pos="48000">
                  <a:srgbClr val="236869">
                    <a:lumMod val="97000"/>
                    <a:lumOff val="3000"/>
                  </a:srgbClr>
                </a:gs>
                <a:gs pos="100000">
                  <a:srgbClr val="236869">
                    <a:lumMod val="60000"/>
                    <a:lumOff val="40000"/>
                  </a:srgbClr>
                </a:gs>
              </a:gsLst>
              <a:lin ang="17400000" scaled="0"/>
              <a:tileRect/>
            </a:gradFill>
            <a:ln>
              <a:noFill/>
            </a:ln>
            <a:effectLst>
              <a:outerShdw blurRad="57150" dist="25400" dir="5400000" algn="ctr" rotWithShape="0">
                <a:srgbClr val="000000">
                  <a:alpha val="20000"/>
                </a:srgbClr>
              </a:outerShdw>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 name="平行四边形 22">
              <a:extLst>
                <a:ext uri="{FF2B5EF4-FFF2-40B4-BE49-F238E27FC236}">
                  <a16:creationId xmlns:a16="http://schemas.microsoft.com/office/drawing/2014/main" xmlns="" id="{315BCC38-A454-4067-9953-44F06D5BA2BE}"/>
                </a:ext>
              </a:extLst>
            </p:cNvPr>
            <p:cNvSpPr/>
            <p:nvPr/>
          </p:nvSpPr>
          <p:spPr>
            <a:xfrm>
              <a:off x="6465512" y="2407556"/>
              <a:ext cx="1560902" cy="576051"/>
            </a:xfrm>
            <a:prstGeom prst="parallelogram">
              <a:avLst/>
            </a:prstGeom>
            <a:gradFill flip="none" rotWithShape="0">
              <a:gsLst>
                <a:gs pos="99000">
                  <a:sysClr val="window" lastClr="FFFFFF"/>
                </a:gs>
                <a:gs pos="0">
                  <a:sysClr val="window" lastClr="FFFFFF">
                    <a:lumMod val="85000"/>
                  </a:sys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72000" tIns="72000" rIns="72000"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加密机制</a:t>
              </a:r>
            </a:p>
          </p:txBody>
        </p:sp>
        <p:sp>
          <p:nvSpPr>
            <p:cNvPr id="24" name="椭圆形 60">
              <a:extLst>
                <a:ext uri="{FF2B5EF4-FFF2-40B4-BE49-F238E27FC236}">
                  <a16:creationId xmlns:a16="http://schemas.microsoft.com/office/drawing/2014/main" xmlns="" id="{016577D0-63DB-4D52-A833-B3EAAAB83784}"/>
                </a:ext>
              </a:extLst>
            </p:cNvPr>
            <p:cNvSpPr/>
            <p:nvPr/>
          </p:nvSpPr>
          <p:spPr>
            <a:xfrm>
              <a:off x="6437950" y="2668020"/>
              <a:ext cx="55123" cy="55123"/>
            </a:xfrm>
            <a:prstGeom prst="ellipse">
              <a:avLst/>
            </a:prstGeom>
            <a:solidFill>
              <a:sysClr val="windowText" lastClr="000000">
                <a:lumMod val="75000"/>
                <a:lumOff val="25000"/>
              </a:sysClr>
            </a:solidFill>
            <a:ln w="63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25" name="组 93" descr="层次结构图形级别 2&#10;">
            <a:extLst>
              <a:ext uri="{FF2B5EF4-FFF2-40B4-BE49-F238E27FC236}">
                <a16:creationId xmlns:a16="http://schemas.microsoft.com/office/drawing/2014/main" xmlns="" id="{74A539E2-9DC3-4FFB-9187-64C0836644EB}"/>
              </a:ext>
            </a:extLst>
          </p:cNvPr>
          <p:cNvGrpSpPr/>
          <p:nvPr/>
        </p:nvGrpSpPr>
        <p:grpSpPr>
          <a:xfrm>
            <a:off x="3689700" y="2708842"/>
            <a:ext cx="2437960" cy="576051"/>
            <a:chOff x="6429134" y="3078744"/>
            <a:chExt cx="1699888" cy="576051"/>
          </a:xfrm>
        </p:grpSpPr>
        <p:sp>
          <p:nvSpPr>
            <p:cNvPr id="26" name="任意多边形：形状 42">
              <a:extLst>
                <a:ext uri="{FF2B5EF4-FFF2-40B4-BE49-F238E27FC236}">
                  <a16:creationId xmlns:a16="http://schemas.microsoft.com/office/drawing/2014/main" xmlns="" id="{00E40AC2-8D10-4C1C-AE1D-50D103B79486}"/>
                </a:ext>
              </a:extLst>
            </p:cNvPr>
            <p:cNvSpPr/>
            <p:nvPr/>
          </p:nvSpPr>
          <p:spPr>
            <a:xfrm>
              <a:off x="7877400" y="3078744"/>
              <a:ext cx="251622" cy="576051"/>
            </a:xfrm>
            <a:custGeom>
              <a:avLst/>
              <a:gdLst>
                <a:gd name="connsiteX0" fmla="*/ 0 w 1560902"/>
                <a:gd name="connsiteY0" fmla="*/ 0 h 476075"/>
                <a:gd name="connsiteX1" fmla="*/ 1560902 w 1560902"/>
                <a:gd name="connsiteY1" fmla="*/ 0 h 476075"/>
                <a:gd name="connsiteX2" fmla="*/ 1560902 w 1560902"/>
                <a:gd name="connsiteY2" fmla="*/ 476075 h 476075"/>
                <a:gd name="connsiteX3" fmla="*/ 0 w 1560902"/>
                <a:gd name="connsiteY3" fmla="*/ 476075 h 476075"/>
                <a:gd name="connsiteX4" fmla="*/ 0 w 1560902"/>
                <a:gd name="connsiteY4" fmla="*/ 0 h 47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902" h="476075">
                  <a:moveTo>
                    <a:pt x="0" y="0"/>
                  </a:moveTo>
                  <a:lnTo>
                    <a:pt x="1560902" y="0"/>
                  </a:lnTo>
                  <a:lnTo>
                    <a:pt x="1560902" y="476075"/>
                  </a:lnTo>
                  <a:lnTo>
                    <a:pt x="0" y="476075"/>
                  </a:lnTo>
                  <a:lnTo>
                    <a:pt x="0" y="0"/>
                  </a:lnTo>
                  <a:close/>
                </a:path>
              </a:pathLst>
            </a:custGeom>
            <a:solidFill>
              <a:sysClr val="windowText" lastClr="000000">
                <a:lumMod val="75000"/>
                <a:lumOff val="25000"/>
              </a:sysClr>
            </a:solidFill>
            <a:ln>
              <a:noFill/>
            </a:ln>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 name="平行四边形 26">
              <a:extLst>
                <a:ext uri="{FF2B5EF4-FFF2-40B4-BE49-F238E27FC236}">
                  <a16:creationId xmlns:a16="http://schemas.microsoft.com/office/drawing/2014/main" xmlns="" id="{95E1E830-3B8B-4937-B0E8-40EB8E8EC5EA}"/>
                </a:ext>
              </a:extLst>
            </p:cNvPr>
            <p:cNvSpPr/>
            <p:nvPr/>
          </p:nvSpPr>
          <p:spPr>
            <a:xfrm>
              <a:off x="6429134" y="3078744"/>
              <a:ext cx="1633658" cy="576051"/>
            </a:xfrm>
            <a:prstGeom prst="parallelogram">
              <a:avLst>
                <a:gd name="adj" fmla="val 14996"/>
              </a:avLst>
            </a:prstGeom>
            <a:gradFill flip="none" rotWithShape="1">
              <a:gsLst>
                <a:gs pos="0">
                  <a:srgbClr val="856835">
                    <a:lumMod val="67000"/>
                  </a:srgbClr>
                </a:gs>
                <a:gs pos="48000">
                  <a:srgbClr val="856835">
                    <a:lumMod val="97000"/>
                    <a:lumOff val="3000"/>
                  </a:srgbClr>
                </a:gs>
                <a:gs pos="100000">
                  <a:srgbClr val="856835">
                    <a:lumMod val="60000"/>
                    <a:lumOff val="40000"/>
                  </a:srgbClr>
                </a:gs>
              </a:gsLst>
              <a:lin ang="16200000" scaled="1"/>
              <a:tileRect/>
            </a:gradFill>
            <a:ln>
              <a:noFill/>
            </a:ln>
            <a:effectLst>
              <a:outerShdw blurRad="57150" dist="25400" dir="5400000" algn="ctr" rotWithShape="0">
                <a:srgbClr val="000000">
                  <a:alpha val="20000"/>
                </a:srgbClr>
              </a:outerShdw>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8" name="平行四边形 27">
              <a:extLst>
                <a:ext uri="{FF2B5EF4-FFF2-40B4-BE49-F238E27FC236}">
                  <a16:creationId xmlns:a16="http://schemas.microsoft.com/office/drawing/2014/main" xmlns="" id="{7D200FC2-3F7E-41F1-8A45-24FEB31D73F3}"/>
                </a:ext>
              </a:extLst>
            </p:cNvPr>
            <p:cNvSpPr/>
            <p:nvPr/>
          </p:nvSpPr>
          <p:spPr>
            <a:xfrm>
              <a:off x="6465512" y="3078744"/>
              <a:ext cx="1560902" cy="576051"/>
            </a:xfrm>
            <a:prstGeom prst="parallelogram">
              <a:avLst/>
            </a:prstGeom>
            <a:gradFill flip="none" rotWithShape="0">
              <a:gsLst>
                <a:gs pos="99000">
                  <a:sysClr val="window" lastClr="FFFFFF"/>
                </a:gs>
                <a:gs pos="0">
                  <a:sysClr val="window" lastClr="FFFFFF">
                    <a:lumMod val="85000"/>
                  </a:sys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72000" tIns="72000" rIns="72000"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数字签名机制</a:t>
              </a:r>
            </a:p>
          </p:txBody>
        </p:sp>
        <p:sp>
          <p:nvSpPr>
            <p:cNvPr id="29" name="椭圆形 61">
              <a:extLst>
                <a:ext uri="{FF2B5EF4-FFF2-40B4-BE49-F238E27FC236}">
                  <a16:creationId xmlns:a16="http://schemas.microsoft.com/office/drawing/2014/main" xmlns="" id="{DA7C12CC-1328-4788-80E3-574B42FE47B5}"/>
                </a:ext>
              </a:extLst>
            </p:cNvPr>
            <p:cNvSpPr/>
            <p:nvPr/>
          </p:nvSpPr>
          <p:spPr>
            <a:xfrm>
              <a:off x="6437950" y="3339208"/>
              <a:ext cx="55123" cy="55123"/>
            </a:xfrm>
            <a:prstGeom prst="ellipse">
              <a:avLst/>
            </a:prstGeom>
            <a:solidFill>
              <a:sysClr val="windowText" lastClr="000000">
                <a:lumMod val="75000"/>
                <a:lumOff val="25000"/>
              </a:sysClr>
            </a:solidFill>
            <a:ln w="63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30" name="组 94" descr="层次结构图形级别 2&#10;">
            <a:extLst>
              <a:ext uri="{FF2B5EF4-FFF2-40B4-BE49-F238E27FC236}">
                <a16:creationId xmlns:a16="http://schemas.microsoft.com/office/drawing/2014/main" xmlns="" id="{92E40081-F7D8-4689-A7F9-66C5245FEFB6}"/>
              </a:ext>
            </a:extLst>
          </p:cNvPr>
          <p:cNvGrpSpPr/>
          <p:nvPr/>
        </p:nvGrpSpPr>
        <p:grpSpPr>
          <a:xfrm>
            <a:off x="3689700" y="3380029"/>
            <a:ext cx="2342974" cy="576052"/>
            <a:chOff x="6429134" y="3749931"/>
            <a:chExt cx="1699888" cy="576052"/>
          </a:xfrm>
        </p:grpSpPr>
        <p:sp>
          <p:nvSpPr>
            <p:cNvPr id="31" name="任意多边形：形状 43">
              <a:extLst>
                <a:ext uri="{FF2B5EF4-FFF2-40B4-BE49-F238E27FC236}">
                  <a16:creationId xmlns:a16="http://schemas.microsoft.com/office/drawing/2014/main" xmlns="" id="{5346B25C-6C12-4F81-A602-0EC277AB1D66}"/>
                </a:ext>
              </a:extLst>
            </p:cNvPr>
            <p:cNvSpPr/>
            <p:nvPr/>
          </p:nvSpPr>
          <p:spPr>
            <a:xfrm>
              <a:off x="7877400" y="3749932"/>
              <a:ext cx="251622" cy="576051"/>
            </a:xfrm>
            <a:custGeom>
              <a:avLst/>
              <a:gdLst>
                <a:gd name="connsiteX0" fmla="*/ 0 w 1560902"/>
                <a:gd name="connsiteY0" fmla="*/ 0 h 476075"/>
                <a:gd name="connsiteX1" fmla="*/ 1560902 w 1560902"/>
                <a:gd name="connsiteY1" fmla="*/ 0 h 476075"/>
                <a:gd name="connsiteX2" fmla="*/ 1560902 w 1560902"/>
                <a:gd name="connsiteY2" fmla="*/ 476075 h 476075"/>
                <a:gd name="connsiteX3" fmla="*/ 0 w 1560902"/>
                <a:gd name="connsiteY3" fmla="*/ 476075 h 476075"/>
                <a:gd name="connsiteX4" fmla="*/ 0 w 1560902"/>
                <a:gd name="connsiteY4" fmla="*/ 0 h 47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902" h="476075">
                  <a:moveTo>
                    <a:pt x="0" y="0"/>
                  </a:moveTo>
                  <a:lnTo>
                    <a:pt x="1560902" y="0"/>
                  </a:lnTo>
                  <a:lnTo>
                    <a:pt x="1560902" y="476075"/>
                  </a:lnTo>
                  <a:lnTo>
                    <a:pt x="0" y="476075"/>
                  </a:lnTo>
                  <a:lnTo>
                    <a:pt x="0" y="0"/>
                  </a:lnTo>
                  <a:close/>
                </a:path>
              </a:pathLst>
            </a:custGeom>
            <a:solidFill>
              <a:sysClr val="windowText" lastClr="000000">
                <a:lumMod val="75000"/>
                <a:lumOff val="25000"/>
              </a:sysClr>
            </a:solidFill>
            <a:ln>
              <a:noFill/>
            </a:ln>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32" name="平行四边形 31">
              <a:extLst>
                <a:ext uri="{FF2B5EF4-FFF2-40B4-BE49-F238E27FC236}">
                  <a16:creationId xmlns:a16="http://schemas.microsoft.com/office/drawing/2014/main" xmlns="" id="{7D437F4B-FDB9-4BC9-94CC-E1A3A14EEFFF}"/>
                </a:ext>
              </a:extLst>
            </p:cNvPr>
            <p:cNvSpPr/>
            <p:nvPr/>
          </p:nvSpPr>
          <p:spPr>
            <a:xfrm>
              <a:off x="6429134" y="3749931"/>
              <a:ext cx="1633658" cy="576051"/>
            </a:xfrm>
            <a:prstGeom prst="parallelogram">
              <a:avLst>
                <a:gd name="adj" fmla="val 14996"/>
              </a:avLst>
            </a:prstGeom>
            <a:gradFill flip="none" rotWithShape="1">
              <a:gsLst>
                <a:gs pos="0">
                  <a:srgbClr val="AD6675">
                    <a:lumMod val="67000"/>
                  </a:srgbClr>
                </a:gs>
                <a:gs pos="48000">
                  <a:srgbClr val="AD6675">
                    <a:lumMod val="97000"/>
                    <a:lumOff val="3000"/>
                  </a:srgbClr>
                </a:gs>
                <a:gs pos="100000">
                  <a:srgbClr val="AD6675">
                    <a:lumMod val="60000"/>
                    <a:lumOff val="40000"/>
                  </a:srgbClr>
                </a:gs>
              </a:gsLst>
              <a:lin ang="16200000" scaled="1"/>
              <a:tileRect/>
            </a:gradFill>
            <a:ln>
              <a:noFill/>
            </a:ln>
            <a:effectLst>
              <a:outerShdw blurRad="57150" dist="25400" dir="5400000" algn="ctr" rotWithShape="0">
                <a:srgbClr val="000000">
                  <a:alpha val="20000"/>
                </a:srgbClr>
              </a:outerShdw>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33" name="平行四边形 32">
              <a:extLst>
                <a:ext uri="{FF2B5EF4-FFF2-40B4-BE49-F238E27FC236}">
                  <a16:creationId xmlns:a16="http://schemas.microsoft.com/office/drawing/2014/main" xmlns="" id="{1758C2B1-5ED9-4083-9717-FEEDEA6499CB}"/>
                </a:ext>
              </a:extLst>
            </p:cNvPr>
            <p:cNvSpPr/>
            <p:nvPr/>
          </p:nvSpPr>
          <p:spPr>
            <a:xfrm>
              <a:off x="6465512" y="3749932"/>
              <a:ext cx="1560902" cy="576051"/>
            </a:xfrm>
            <a:prstGeom prst="parallelogram">
              <a:avLst/>
            </a:prstGeom>
            <a:gradFill flip="none" rotWithShape="0">
              <a:gsLst>
                <a:gs pos="99000">
                  <a:sysClr val="window" lastClr="FFFFFF"/>
                </a:gs>
                <a:gs pos="0">
                  <a:sysClr val="window" lastClr="FFFFFF">
                    <a:lumMod val="85000"/>
                  </a:sys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72000" tIns="72000" rIns="72000"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访问控制机制</a:t>
              </a:r>
            </a:p>
          </p:txBody>
        </p:sp>
        <p:sp>
          <p:nvSpPr>
            <p:cNvPr id="34" name="椭圆形 62">
              <a:extLst>
                <a:ext uri="{FF2B5EF4-FFF2-40B4-BE49-F238E27FC236}">
                  <a16:creationId xmlns:a16="http://schemas.microsoft.com/office/drawing/2014/main" xmlns="" id="{E80A7201-46DF-4173-B81A-8BF60B8D733D}"/>
                </a:ext>
              </a:extLst>
            </p:cNvPr>
            <p:cNvSpPr/>
            <p:nvPr/>
          </p:nvSpPr>
          <p:spPr>
            <a:xfrm>
              <a:off x="6437950" y="4010396"/>
              <a:ext cx="55123" cy="55123"/>
            </a:xfrm>
            <a:prstGeom prst="ellipse">
              <a:avLst/>
            </a:prstGeom>
            <a:solidFill>
              <a:sysClr val="windowText" lastClr="000000">
                <a:lumMod val="75000"/>
                <a:lumOff val="25000"/>
              </a:sysClr>
            </a:solidFill>
            <a:ln w="63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35" name="组 95" descr="层次结构图形级别 2&#10;">
            <a:extLst>
              <a:ext uri="{FF2B5EF4-FFF2-40B4-BE49-F238E27FC236}">
                <a16:creationId xmlns:a16="http://schemas.microsoft.com/office/drawing/2014/main" xmlns="" id="{E9F5C710-3DFC-4E4F-809E-7B3CD0D76B6C}"/>
              </a:ext>
            </a:extLst>
          </p:cNvPr>
          <p:cNvGrpSpPr/>
          <p:nvPr/>
        </p:nvGrpSpPr>
        <p:grpSpPr>
          <a:xfrm>
            <a:off x="3689700" y="4051216"/>
            <a:ext cx="2798000" cy="576053"/>
            <a:chOff x="6429134" y="4421118"/>
            <a:chExt cx="1699888" cy="576053"/>
          </a:xfrm>
        </p:grpSpPr>
        <p:sp>
          <p:nvSpPr>
            <p:cNvPr id="36" name="任意多边形：形状 44">
              <a:extLst>
                <a:ext uri="{FF2B5EF4-FFF2-40B4-BE49-F238E27FC236}">
                  <a16:creationId xmlns:a16="http://schemas.microsoft.com/office/drawing/2014/main" xmlns="" id="{8A9345D3-AEB5-4EE6-9ED1-B35582D69EF4}"/>
                </a:ext>
              </a:extLst>
            </p:cNvPr>
            <p:cNvSpPr/>
            <p:nvPr/>
          </p:nvSpPr>
          <p:spPr>
            <a:xfrm>
              <a:off x="7877400" y="4421120"/>
              <a:ext cx="251622" cy="576051"/>
            </a:xfrm>
            <a:custGeom>
              <a:avLst/>
              <a:gdLst>
                <a:gd name="connsiteX0" fmla="*/ 0 w 1560902"/>
                <a:gd name="connsiteY0" fmla="*/ 0 h 476075"/>
                <a:gd name="connsiteX1" fmla="*/ 1560902 w 1560902"/>
                <a:gd name="connsiteY1" fmla="*/ 0 h 476075"/>
                <a:gd name="connsiteX2" fmla="*/ 1560902 w 1560902"/>
                <a:gd name="connsiteY2" fmla="*/ 476075 h 476075"/>
                <a:gd name="connsiteX3" fmla="*/ 0 w 1560902"/>
                <a:gd name="connsiteY3" fmla="*/ 476075 h 476075"/>
                <a:gd name="connsiteX4" fmla="*/ 0 w 1560902"/>
                <a:gd name="connsiteY4" fmla="*/ 0 h 47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902" h="476075">
                  <a:moveTo>
                    <a:pt x="0" y="0"/>
                  </a:moveTo>
                  <a:lnTo>
                    <a:pt x="1560902" y="0"/>
                  </a:lnTo>
                  <a:lnTo>
                    <a:pt x="1560902" y="476075"/>
                  </a:lnTo>
                  <a:lnTo>
                    <a:pt x="0" y="476075"/>
                  </a:lnTo>
                  <a:lnTo>
                    <a:pt x="0" y="0"/>
                  </a:lnTo>
                  <a:close/>
                </a:path>
              </a:pathLst>
            </a:custGeom>
            <a:solidFill>
              <a:sysClr val="windowText" lastClr="000000">
                <a:lumMod val="75000"/>
                <a:lumOff val="25000"/>
              </a:sysClr>
            </a:solidFill>
            <a:ln>
              <a:noFill/>
            </a:ln>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37" name="平行四边形 36">
              <a:extLst>
                <a:ext uri="{FF2B5EF4-FFF2-40B4-BE49-F238E27FC236}">
                  <a16:creationId xmlns:a16="http://schemas.microsoft.com/office/drawing/2014/main" xmlns="" id="{0C1A4C38-8516-4D63-88EE-9A197174169E}"/>
                </a:ext>
              </a:extLst>
            </p:cNvPr>
            <p:cNvSpPr/>
            <p:nvPr/>
          </p:nvSpPr>
          <p:spPr>
            <a:xfrm>
              <a:off x="6429134" y="4421118"/>
              <a:ext cx="1633658" cy="576051"/>
            </a:xfrm>
            <a:prstGeom prst="parallelogram">
              <a:avLst>
                <a:gd name="adj" fmla="val 14996"/>
              </a:avLst>
            </a:prstGeom>
            <a:gradFill flip="none" rotWithShape="1">
              <a:gsLst>
                <a:gs pos="0">
                  <a:srgbClr val="795272">
                    <a:lumMod val="67000"/>
                  </a:srgbClr>
                </a:gs>
                <a:gs pos="48000">
                  <a:srgbClr val="795272">
                    <a:lumMod val="97000"/>
                    <a:lumOff val="3000"/>
                  </a:srgbClr>
                </a:gs>
                <a:gs pos="100000">
                  <a:srgbClr val="795272">
                    <a:lumMod val="60000"/>
                    <a:lumOff val="40000"/>
                  </a:srgbClr>
                </a:gs>
              </a:gsLst>
              <a:lin ang="16200000" scaled="1"/>
              <a:tileRect/>
            </a:gradFill>
            <a:ln>
              <a:noFill/>
            </a:ln>
            <a:effectLst>
              <a:outerShdw blurRad="57150" dist="25400" dir="5400000" algn="ctr" rotWithShape="0">
                <a:srgbClr val="000000">
                  <a:alpha val="20000"/>
                </a:srgbClr>
              </a:outerShdw>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38" name="平行四边形 37">
              <a:extLst>
                <a:ext uri="{FF2B5EF4-FFF2-40B4-BE49-F238E27FC236}">
                  <a16:creationId xmlns:a16="http://schemas.microsoft.com/office/drawing/2014/main" xmlns="" id="{3ECD928F-0BAD-476C-AF3A-1F8029157D01}"/>
                </a:ext>
              </a:extLst>
            </p:cNvPr>
            <p:cNvSpPr/>
            <p:nvPr/>
          </p:nvSpPr>
          <p:spPr>
            <a:xfrm>
              <a:off x="6465512" y="4421120"/>
              <a:ext cx="1560902" cy="576051"/>
            </a:xfrm>
            <a:prstGeom prst="parallelogram">
              <a:avLst/>
            </a:prstGeom>
            <a:gradFill flip="none" rotWithShape="0">
              <a:gsLst>
                <a:gs pos="99000">
                  <a:sysClr val="window" lastClr="FFFFFF"/>
                </a:gs>
                <a:gs pos="0">
                  <a:sysClr val="window" lastClr="FFFFFF">
                    <a:lumMod val="85000"/>
                  </a:sys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72000" tIns="72000" rIns="72000"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数据完整性机制</a:t>
              </a:r>
            </a:p>
          </p:txBody>
        </p:sp>
        <p:sp>
          <p:nvSpPr>
            <p:cNvPr id="39" name="椭圆形 63">
              <a:extLst>
                <a:ext uri="{FF2B5EF4-FFF2-40B4-BE49-F238E27FC236}">
                  <a16:creationId xmlns:a16="http://schemas.microsoft.com/office/drawing/2014/main" xmlns="" id="{A602812A-46C6-4A0C-9B6A-5AFF157CA2A2}"/>
                </a:ext>
              </a:extLst>
            </p:cNvPr>
            <p:cNvSpPr/>
            <p:nvPr/>
          </p:nvSpPr>
          <p:spPr>
            <a:xfrm>
              <a:off x="6437950" y="4681584"/>
              <a:ext cx="55123" cy="55123"/>
            </a:xfrm>
            <a:prstGeom prst="ellipse">
              <a:avLst/>
            </a:prstGeom>
            <a:solidFill>
              <a:sysClr val="windowText" lastClr="000000">
                <a:lumMod val="75000"/>
                <a:lumOff val="25000"/>
              </a:sysClr>
            </a:solidFill>
            <a:ln w="63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40" name="组 96" descr="层次结构图形级别 2&#10;">
            <a:extLst>
              <a:ext uri="{FF2B5EF4-FFF2-40B4-BE49-F238E27FC236}">
                <a16:creationId xmlns:a16="http://schemas.microsoft.com/office/drawing/2014/main" xmlns="" id="{B22EAD29-BCF2-422B-AA55-AFA720E0D67E}"/>
              </a:ext>
            </a:extLst>
          </p:cNvPr>
          <p:cNvGrpSpPr/>
          <p:nvPr/>
        </p:nvGrpSpPr>
        <p:grpSpPr>
          <a:xfrm>
            <a:off x="3689700" y="4722403"/>
            <a:ext cx="1699888" cy="576055"/>
            <a:chOff x="6429134" y="5092305"/>
            <a:chExt cx="1699888" cy="576055"/>
          </a:xfrm>
        </p:grpSpPr>
        <p:sp>
          <p:nvSpPr>
            <p:cNvPr id="41" name="任意多边形：形状 45">
              <a:extLst>
                <a:ext uri="{FF2B5EF4-FFF2-40B4-BE49-F238E27FC236}">
                  <a16:creationId xmlns:a16="http://schemas.microsoft.com/office/drawing/2014/main" xmlns="" id="{8767A09C-183E-4740-A499-FB3E4CBB68C2}"/>
                </a:ext>
              </a:extLst>
            </p:cNvPr>
            <p:cNvSpPr/>
            <p:nvPr/>
          </p:nvSpPr>
          <p:spPr>
            <a:xfrm>
              <a:off x="7877400" y="5092309"/>
              <a:ext cx="251622" cy="576051"/>
            </a:xfrm>
            <a:custGeom>
              <a:avLst/>
              <a:gdLst>
                <a:gd name="connsiteX0" fmla="*/ 0 w 1560902"/>
                <a:gd name="connsiteY0" fmla="*/ 0 h 476075"/>
                <a:gd name="connsiteX1" fmla="*/ 1560902 w 1560902"/>
                <a:gd name="connsiteY1" fmla="*/ 0 h 476075"/>
                <a:gd name="connsiteX2" fmla="*/ 1560902 w 1560902"/>
                <a:gd name="connsiteY2" fmla="*/ 476075 h 476075"/>
                <a:gd name="connsiteX3" fmla="*/ 0 w 1560902"/>
                <a:gd name="connsiteY3" fmla="*/ 476075 h 476075"/>
                <a:gd name="connsiteX4" fmla="*/ 0 w 1560902"/>
                <a:gd name="connsiteY4" fmla="*/ 0 h 47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902" h="476075">
                  <a:moveTo>
                    <a:pt x="0" y="0"/>
                  </a:moveTo>
                  <a:lnTo>
                    <a:pt x="1560902" y="0"/>
                  </a:lnTo>
                  <a:lnTo>
                    <a:pt x="1560902" y="476075"/>
                  </a:lnTo>
                  <a:lnTo>
                    <a:pt x="0" y="476075"/>
                  </a:lnTo>
                  <a:lnTo>
                    <a:pt x="0" y="0"/>
                  </a:lnTo>
                  <a:close/>
                </a:path>
              </a:pathLst>
            </a:custGeom>
            <a:solidFill>
              <a:sysClr val="windowText" lastClr="000000">
                <a:lumMod val="75000"/>
                <a:lumOff val="25000"/>
              </a:sysClr>
            </a:solidFill>
            <a:ln>
              <a:noFill/>
            </a:ln>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42" name="平行四边形 41">
              <a:extLst>
                <a:ext uri="{FF2B5EF4-FFF2-40B4-BE49-F238E27FC236}">
                  <a16:creationId xmlns:a16="http://schemas.microsoft.com/office/drawing/2014/main" xmlns="" id="{7B75B018-896F-44C8-A453-D30BEE477D11}"/>
                </a:ext>
              </a:extLst>
            </p:cNvPr>
            <p:cNvSpPr/>
            <p:nvPr/>
          </p:nvSpPr>
          <p:spPr>
            <a:xfrm>
              <a:off x="6429134" y="5092305"/>
              <a:ext cx="1633658" cy="576051"/>
            </a:xfrm>
            <a:prstGeom prst="parallelogram">
              <a:avLst>
                <a:gd name="adj" fmla="val 14996"/>
              </a:avLst>
            </a:prstGeom>
            <a:gradFill flip="none" rotWithShape="1">
              <a:gsLst>
                <a:gs pos="0">
                  <a:srgbClr val="387D9D">
                    <a:lumMod val="67000"/>
                  </a:srgbClr>
                </a:gs>
                <a:gs pos="48000">
                  <a:srgbClr val="387D9D">
                    <a:lumMod val="97000"/>
                    <a:lumOff val="3000"/>
                  </a:srgbClr>
                </a:gs>
                <a:gs pos="100000">
                  <a:srgbClr val="387D9D">
                    <a:lumMod val="60000"/>
                    <a:lumOff val="40000"/>
                  </a:srgbClr>
                </a:gs>
              </a:gsLst>
              <a:lin ang="16200000" scaled="1"/>
              <a:tileRect/>
            </a:gradFill>
            <a:ln>
              <a:noFill/>
            </a:ln>
            <a:effectLst>
              <a:outerShdw blurRad="57150" dist="25400" dir="5400000" algn="ctr" rotWithShape="0">
                <a:srgbClr val="000000">
                  <a:alpha val="20000"/>
                </a:srgbClr>
              </a:outerShdw>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43" name="平行四边形 42">
              <a:extLst>
                <a:ext uri="{FF2B5EF4-FFF2-40B4-BE49-F238E27FC236}">
                  <a16:creationId xmlns:a16="http://schemas.microsoft.com/office/drawing/2014/main" xmlns="" id="{77413798-B75A-4C31-A2E0-CA1FB4256FF5}"/>
                </a:ext>
              </a:extLst>
            </p:cNvPr>
            <p:cNvSpPr/>
            <p:nvPr/>
          </p:nvSpPr>
          <p:spPr>
            <a:xfrm>
              <a:off x="6465512" y="5092309"/>
              <a:ext cx="1560902" cy="576051"/>
            </a:xfrm>
            <a:prstGeom prst="parallelogram">
              <a:avLst/>
            </a:prstGeom>
            <a:gradFill flip="none" rotWithShape="0">
              <a:gsLst>
                <a:gs pos="99000">
                  <a:sysClr val="window" lastClr="FFFFFF"/>
                </a:gs>
                <a:gs pos="0">
                  <a:sysClr val="window" lastClr="FFFFFF">
                    <a:lumMod val="85000"/>
                  </a:sys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72000" tIns="72000" rIns="72000"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认证机制</a:t>
              </a:r>
            </a:p>
          </p:txBody>
        </p:sp>
        <p:sp>
          <p:nvSpPr>
            <p:cNvPr id="44" name="椭圆形 64">
              <a:extLst>
                <a:ext uri="{FF2B5EF4-FFF2-40B4-BE49-F238E27FC236}">
                  <a16:creationId xmlns:a16="http://schemas.microsoft.com/office/drawing/2014/main" xmlns="" id="{93751269-C591-47C3-B5D9-275AEB6E38CF}"/>
                </a:ext>
              </a:extLst>
            </p:cNvPr>
            <p:cNvSpPr/>
            <p:nvPr/>
          </p:nvSpPr>
          <p:spPr>
            <a:xfrm>
              <a:off x="6437950" y="5352773"/>
              <a:ext cx="55123" cy="55123"/>
            </a:xfrm>
            <a:prstGeom prst="ellipse">
              <a:avLst/>
            </a:prstGeom>
            <a:solidFill>
              <a:sysClr val="windowText" lastClr="000000">
                <a:lumMod val="75000"/>
                <a:lumOff val="25000"/>
              </a:sysClr>
            </a:solidFill>
            <a:ln w="63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45" name="组 97" descr="层次结构图形级别 2&#10;">
            <a:extLst>
              <a:ext uri="{FF2B5EF4-FFF2-40B4-BE49-F238E27FC236}">
                <a16:creationId xmlns:a16="http://schemas.microsoft.com/office/drawing/2014/main" xmlns="" id="{EA06CF9F-8468-4C5D-93FF-36D5519090CB}"/>
              </a:ext>
            </a:extLst>
          </p:cNvPr>
          <p:cNvGrpSpPr/>
          <p:nvPr/>
        </p:nvGrpSpPr>
        <p:grpSpPr>
          <a:xfrm>
            <a:off x="3689700" y="5393590"/>
            <a:ext cx="2688986" cy="576056"/>
            <a:chOff x="6429134" y="5763492"/>
            <a:chExt cx="1699888" cy="576056"/>
          </a:xfrm>
        </p:grpSpPr>
        <p:sp>
          <p:nvSpPr>
            <p:cNvPr id="46" name="任意多边形：形状 46">
              <a:extLst>
                <a:ext uri="{FF2B5EF4-FFF2-40B4-BE49-F238E27FC236}">
                  <a16:creationId xmlns:a16="http://schemas.microsoft.com/office/drawing/2014/main" xmlns="" id="{58522C60-A520-41B5-9F71-EDA6855D8BF8}"/>
                </a:ext>
              </a:extLst>
            </p:cNvPr>
            <p:cNvSpPr/>
            <p:nvPr/>
          </p:nvSpPr>
          <p:spPr>
            <a:xfrm>
              <a:off x="7877400" y="5763497"/>
              <a:ext cx="251622" cy="576051"/>
            </a:xfrm>
            <a:custGeom>
              <a:avLst/>
              <a:gdLst>
                <a:gd name="connsiteX0" fmla="*/ 0 w 1560902"/>
                <a:gd name="connsiteY0" fmla="*/ 0 h 476075"/>
                <a:gd name="connsiteX1" fmla="*/ 1560902 w 1560902"/>
                <a:gd name="connsiteY1" fmla="*/ 0 h 476075"/>
                <a:gd name="connsiteX2" fmla="*/ 1560902 w 1560902"/>
                <a:gd name="connsiteY2" fmla="*/ 476075 h 476075"/>
                <a:gd name="connsiteX3" fmla="*/ 0 w 1560902"/>
                <a:gd name="connsiteY3" fmla="*/ 476075 h 476075"/>
                <a:gd name="connsiteX4" fmla="*/ 0 w 1560902"/>
                <a:gd name="connsiteY4" fmla="*/ 0 h 47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902" h="476075">
                  <a:moveTo>
                    <a:pt x="0" y="0"/>
                  </a:moveTo>
                  <a:lnTo>
                    <a:pt x="1560902" y="0"/>
                  </a:lnTo>
                  <a:lnTo>
                    <a:pt x="1560902" y="476075"/>
                  </a:lnTo>
                  <a:lnTo>
                    <a:pt x="0" y="476075"/>
                  </a:lnTo>
                  <a:lnTo>
                    <a:pt x="0" y="0"/>
                  </a:lnTo>
                  <a:close/>
                </a:path>
              </a:pathLst>
            </a:custGeom>
            <a:solidFill>
              <a:sysClr val="windowText" lastClr="000000">
                <a:lumMod val="75000"/>
                <a:lumOff val="25000"/>
              </a:sysClr>
            </a:solidFill>
            <a:ln>
              <a:noFill/>
            </a:ln>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47" name="平行四边形 46">
              <a:extLst>
                <a:ext uri="{FF2B5EF4-FFF2-40B4-BE49-F238E27FC236}">
                  <a16:creationId xmlns:a16="http://schemas.microsoft.com/office/drawing/2014/main" xmlns="" id="{4DB9F369-DD45-43DF-AD0B-F82E44711EA9}"/>
                </a:ext>
              </a:extLst>
            </p:cNvPr>
            <p:cNvSpPr/>
            <p:nvPr/>
          </p:nvSpPr>
          <p:spPr>
            <a:xfrm>
              <a:off x="6429134" y="5763492"/>
              <a:ext cx="1633658" cy="576051"/>
            </a:xfrm>
            <a:prstGeom prst="parallelogram">
              <a:avLst>
                <a:gd name="adj" fmla="val 14996"/>
              </a:avLst>
            </a:prstGeom>
            <a:gradFill flip="none" rotWithShape="1">
              <a:gsLst>
                <a:gs pos="0">
                  <a:srgbClr val="454F52">
                    <a:lumMod val="67000"/>
                  </a:srgbClr>
                </a:gs>
                <a:gs pos="48000">
                  <a:srgbClr val="454F52">
                    <a:lumMod val="97000"/>
                    <a:lumOff val="3000"/>
                  </a:srgbClr>
                </a:gs>
                <a:gs pos="100000">
                  <a:srgbClr val="454F52">
                    <a:lumMod val="60000"/>
                    <a:lumOff val="40000"/>
                  </a:srgbClr>
                </a:gs>
              </a:gsLst>
              <a:lin ang="16200000" scaled="1"/>
              <a:tileRect/>
            </a:gradFill>
            <a:ln>
              <a:noFill/>
            </a:ln>
            <a:effectLst>
              <a:outerShdw blurRad="57150" dist="25400" dir="5400000" algn="ctr" rotWithShape="0">
                <a:srgbClr val="000000">
                  <a:alpha val="20000"/>
                </a:srgbClr>
              </a:outerShdw>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48" name="平行四边形 47">
              <a:extLst>
                <a:ext uri="{FF2B5EF4-FFF2-40B4-BE49-F238E27FC236}">
                  <a16:creationId xmlns:a16="http://schemas.microsoft.com/office/drawing/2014/main" xmlns="" id="{C2D5029E-08C1-4490-8C8C-B5B271429990}"/>
                </a:ext>
              </a:extLst>
            </p:cNvPr>
            <p:cNvSpPr/>
            <p:nvPr/>
          </p:nvSpPr>
          <p:spPr>
            <a:xfrm>
              <a:off x="6465512" y="5763497"/>
              <a:ext cx="1560902" cy="576051"/>
            </a:xfrm>
            <a:prstGeom prst="parallelogram">
              <a:avLst/>
            </a:prstGeom>
            <a:gradFill flip="none" rotWithShape="0">
              <a:gsLst>
                <a:gs pos="99000">
                  <a:sysClr val="window" lastClr="FFFFFF"/>
                </a:gs>
                <a:gs pos="0">
                  <a:sysClr val="window" lastClr="FFFFFF">
                    <a:lumMod val="85000"/>
                  </a:sys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72000" tIns="72000" rIns="72000"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业务流填充机制</a:t>
              </a:r>
            </a:p>
          </p:txBody>
        </p:sp>
        <p:sp>
          <p:nvSpPr>
            <p:cNvPr id="49" name="椭圆形 65">
              <a:extLst>
                <a:ext uri="{FF2B5EF4-FFF2-40B4-BE49-F238E27FC236}">
                  <a16:creationId xmlns:a16="http://schemas.microsoft.com/office/drawing/2014/main" xmlns="" id="{6F781F51-69F2-4773-A87D-1F3E9C8D394B}"/>
                </a:ext>
              </a:extLst>
            </p:cNvPr>
            <p:cNvSpPr/>
            <p:nvPr/>
          </p:nvSpPr>
          <p:spPr>
            <a:xfrm>
              <a:off x="6437950" y="6023961"/>
              <a:ext cx="55123" cy="55123"/>
            </a:xfrm>
            <a:prstGeom prst="ellipse">
              <a:avLst/>
            </a:prstGeom>
            <a:solidFill>
              <a:sysClr val="windowText" lastClr="000000">
                <a:lumMod val="75000"/>
                <a:lumOff val="25000"/>
              </a:sysClr>
            </a:solidFill>
            <a:ln w="63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cxnSp>
        <p:nvCxnSpPr>
          <p:cNvPr id="50" name="连接符：肘形 67" descr="连接线">
            <a:extLst>
              <a:ext uri="{FF2B5EF4-FFF2-40B4-BE49-F238E27FC236}">
                <a16:creationId xmlns:a16="http://schemas.microsoft.com/office/drawing/2014/main" xmlns="" id="{C1C8C45E-37B3-4A9D-A5A0-214264ECBC2A}"/>
              </a:ext>
            </a:extLst>
          </p:cNvPr>
          <p:cNvCxnSpPr>
            <a:cxnSpLocks/>
            <a:stCxn id="62" idx="6"/>
            <a:endCxn id="98" idx="2"/>
          </p:cNvCxnSpPr>
          <p:nvPr/>
        </p:nvCxnSpPr>
        <p:spPr>
          <a:xfrm flipV="1">
            <a:off x="2438994" y="1660643"/>
            <a:ext cx="1298045" cy="2228993"/>
          </a:xfrm>
          <a:prstGeom prst="bentConnector3">
            <a:avLst>
              <a:gd name="adj1" fmla="val 50000"/>
            </a:avLst>
          </a:prstGeom>
          <a:noFill/>
          <a:ln w="9525" cap="flat" cmpd="sng" algn="ctr">
            <a:solidFill>
              <a:sysClr val="window" lastClr="FFFFFF">
                <a:lumMod val="85000"/>
              </a:sysClr>
            </a:solidFill>
            <a:prstDash val="solid"/>
          </a:ln>
          <a:effectLst/>
        </p:spPr>
      </p:cxnSp>
      <p:cxnSp>
        <p:nvCxnSpPr>
          <p:cNvPr id="51" name="连接符：肘形 68" descr="连接线">
            <a:extLst>
              <a:ext uri="{FF2B5EF4-FFF2-40B4-BE49-F238E27FC236}">
                <a16:creationId xmlns:a16="http://schemas.microsoft.com/office/drawing/2014/main" xmlns="" id="{90AA631A-165D-47B1-B845-5F9098EA2C7C}"/>
              </a:ext>
            </a:extLst>
          </p:cNvPr>
          <p:cNvCxnSpPr>
            <a:cxnSpLocks/>
            <a:stCxn id="62" idx="6"/>
            <a:endCxn id="77" idx="2"/>
          </p:cNvCxnSpPr>
          <p:nvPr/>
        </p:nvCxnSpPr>
        <p:spPr>
          <a:xfrm>
            <a:off x="2438994" y="3889636"/>
            <a:ext cx="1263350" cy="2540560"/>
          </a:xfrm>
          <a:prstGeom prst="bentConnector3">
            <a:avLst>
              <a:gd name="adj1" fmla="val 51206"/>
            </a:avLst>
          </a:prstGeom>
          <a:noFill/>
          <a:ln w="9525" cap="flat" cmpd="sng" algn="ctr">
            <a:solidFill>
              <a:sysClr val="window" lastClr="FFFFFF">
                <a:lumMod val="85000"/>
              </a:sysClr>
            </a:solidFill>
            <a:prstDash val="solid"/>
          </a:ln>
          <a:effectLst/>
        </p:spPr>
      </p:cxnSp>
      <p:cxnSp>
        <p:nvCxnSpPr>
          <p:cNvPr id="52" name="直接连接符​ 76" descr="连接线">
            <a:extLst>
              <a:ext uri="{FF2B5EF4-FFF2-40B4-BE49-F238E27FC236}">
                <a16:creationId xmlns:a16="http://schemas.microsoft.com/office/drawing/2014/main" xmlns="" id="{271E1A63-41E6-46F3-99C0-85C0C5B7A6E1}"/>
              </a:ext>
            </a:extLst>
          </p:cNvPr>
          <p:cNvCxnSpPr>
            <a:cxnSpLocks/>
            <a:endCxn id="29" idx="2"/>
          </p:cNvCxnSpPr>
          <p:nvPr/>
        </p:nvCxnSpPr>
        <p:spPr>
          <a:xfrm>
            <a:off x="3261316" y="2996867"/>
            <a:ext cx="441028" cy="1"/>
          </a:xfrm>
          <a:prstGeom prst="line">
            <a:avLst/>
          </a:prstGeom>
          <a:noFill/>
          <a:ln w="9525" cap="flat" cmpd="sng" algn="ctr">
            <a:solidFill>
              <a:sysClr val="window" lastClr="FFFFFF">
                <a:lumMod val="85000"/>
              </a:sysClr>
            </a:solidFill>
            <a:prstDash val="solid"/>
          </a:ln>
          <a:effectLst/>
        </p:spPr>
      </p:cxnSp>
      <p:cxnSp>
        <p:nvCxnSpPr>
          <p:cNvPr id="53" name="直接连接符​​ 78" descr="连接线">
            <a:extLst>
              <a:ext uri="{FF2B5EF4-FFF2-40B4-BE49-F238E27FC236}">
                <a16:creationId xmlns:a16="http://schemas.microsoft.com/office/drawing/2014/main" xmlns="" id="{45FCCD00-A923-4799-A06F-0DE6FBE602D5}"/>
              </a:ext>
            </a:extLst>
          </p:cNvPr>
          <p:cNvCxnSpPr>
            <a:cxnSpLocks/>
          </p:cNvCxnSpPr>
          <p:nvPr/>
        </p:nvCxnSpPr>
        <p:spPr>
          <a:xfrm>
            <a:off x="3261316" y="3668053"/>
            <a:ext cx="437200" cy="1"/>
          </a:xfrm>
          <a:prstGeom prst="line">
            <a:avLst/>
          </a:prstGeom>
          <a:noFill/>
          <a:ln w="9525" cap="flat" cmpd="sng" algn="ctr">
            <a:solidFill>
              <a:sysClr val="window" lastClr="FFFFFF">
                <a:lumMod val="85000"/>
              </a:sysClr>
            </a:solidFill>
            <a:prstDash val="solid"/>
          </a:ln>
          <a:effectLst/>
        </p:spPr>
      </p:cxnSp>
      <p:cxnSp>
        <p:nvCxnSpPr>
          <p:cNvPr id="54" name="直接连接符​​ 79" descr="连接线">
            <a:extLst>
              <a:ext uri="{FF2B5EF4-FFF2-40B4-BE49-F238E27FC236}">
                <a16:creationId xmlns:a16="http://schemas.microsoft.com/office/drawing/2014/main" xmlns="" id="{3CBFB693-03E2-4A3E-B655-F6CE83987C85}"/>
              </a:ext>
            </a:extLst>
          </p:cNvPr>
          <p:cNvCxnSpPr>
            <a:cxnSpLocks/>
          </p:cNvCxnSpPr>
          <p:nvPr/>
        </p:nvCxnSpPr>
        <p:spPr>
          <a:xfrm>
            <a:off x="3261316" y="4339238"/>
            <a:ext cx="437200" cy="1"/>
          </a:xfrm>
          <a:prstGeom prst="line">
            <a:avLst/>
          </a:prstGeom>
          <a:noFill/>
          <a:ln w="9525" cap="flat" cmpd="sng" algn="ctr">
            <a:solidFill>
              <a:sysClr val="window" lastClr="FFFFFF">
                <a:lumMod val="85000"/>
              </a:sysClr>
            </a:solidFill>
            <a:prstDash val="solid"/>
          </a:ln>
          <a:effectLst/>
        </p:spPr>
      </p:cxnSp>
      <p:cxnSp>
        <p:nvCxnSpPr>
          <p:cNvPr id="55" name="直接连接符​​ 80" descr="连接线">
            <a:extLst>
              <a:ext uri="{FF2B5EF4-FFF2-40B4-BE49-F238E27FC236}">
                <a16:creationId xmlns:a16="http://schemas.microsoft.com/office/drawing/2014/main" xmlns="" id="{66944F21-4AB2-4835-ACD8-CDB337CA0993}"/>
              </a:ext>
            </a:extLst>
          </p:cNvPr>
          <p:cNvCxnSpPr>
            <a:cxnSpLocks/>
          </p:cNvCxnSpPr>
          <p:nvPr/>
        </p:nvCxnSpPr>
        <p:spPr>
          <a:xfrm>
            <a:off x="3261316" y="5010423"/>
            <a:ext cx="437200" cy="1"/>
          </a:xfrm>
          <a:prstGeom prst="line">
            <a:avLst/>
          </a:prstGeom>
          <a:noFill/>
          <a:ln w="9525" cap="flat" cmpd="sng" algn="ctr">
            <a:solidFill>
              <a:sysClr val="window" lastClr="FFFFFF">
                <a:lumMod val="85000"/>
              </a:sysClr>
            </a:solidFill>
            <a:prstDash val="solid"/>
          </a:ln>
          <a:effectLst/>
        </p:spPr>
      </p:cxnSp>
      <p:grpSp>
        <p:nvGrpSpPr>
          <p:cNvPr id="59" name="组 98" descr="层次结构图形级别 1">
            <a:extLst>
              <a:ext uri="{FF2B5EF4-FFF2-40B4-BE49-F238E27FC236}">
                <a16:creationId xmlns:a16="http://schemas.microsoft.com/office/drawing/2014/main" xmlns="" id="{D4CA2313-228E-47B9-BEE2-4F59300B9D9F}"/>
              </a:ext>
            </a:extLst>
          </p:cNvPr>
          <p:cNvGrpSpPr/>
          <p:nvPr/>
        </p:nvGrpSpPr>
        <p:grpSpPr>
          <a:xfrm>
            <a:off x="467544" y="3596847"/>
            <a:ext cx="1994061" cy="576052"/>
            <a:chOff x="3116193" y="4085525"/>
            <a:chExt cx="1624281" cy="576052"/>
          </a:xfrm>
        </p:grpSpPr>
        <p:sp>
          <p:nvSpPr>
            <p:cNvPr id="60" name="平行四边形 59">
              <a:extLst>
                <a:ext uri="{FF2B5EF4-FFF2-40B4-BE49-F238E27FC236}">
                  <a16:creationId xmlns:a16="http://schemas.microsoft.com/office/drawing/2014/main" xmlns="" id="{63D7D7F3-695D-427C-AC90-3C75CC41B385}"/>
                </a:ext>
              </a:extLst>
            </p:cNvPr>
            <p:cNvSpPr/>
            <p:nvPr/>
          </p:nvSpPr>
          <p:spPr>
            <a:xfrm>
              <a:off x="3116193" y="4085526"/>
              <a:ext cx="1624281" cy="576051"/>
            </a:xfrm>
            <a:prstGeom prst="parallelogram">
              <a:avLst>
                <a:gd name="adj" fmla="val 14996"/>
              </a:avLst>
            </a:prstGeom>
            <a:gradFill flip="none" rotWithShape="0">
              <a:gsLst>
                <a:gs pos="0">
                  <a:srgbClr val="856835">
                    <a:lumMod val="75000"/>
                  </a:srgbClr>
                </a:gs>
                <a:gs pos="26000">
                  <a:sysClr val="windowText" lastClr="000000"/>
                </a:gs>
                <a:gs pos="100000">
                  <a:srgbClr val="856835">
                    <a:lumMod val="75000"/>
                  </a:srgb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186651" tIns="61783" rIns="186651"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61" name="平行四边形 60">
              <a:extLst>
                <a:ext uri="{FF2B5EF4-FFF2-40B4-BE49-F238E27FC236}">
                  <a16:creationId xmlns:a16="http://schemas.microsoft.com/office/drawing/2014/main" xmlns="" id="{D4B02A17-9945-405D-97E0-CB8EA0E7303E}"/>
                </a:ext>
              </a:extLst>
            </p:cNvPr>
            <p:cNvSpPr/>
            <p:nvPr/>
          </p:nvSpPr>
          <p:spPr>
            <a:xfrm>
              <a:off x="3147882" y="4085525"/>
              <a:ext cx="1560902" cy="576051"/>
            </a:xfrm>
            <a:prstGeom prst="parallelogram">
              <a:avLst/>
            </a:prstGeom>
            <a:gradFill flip="none" rotWithShape="0">
              <a:gsLst>
                <a:gs pos="99000">
                  <a:sysClr val="window" lastClr="FFFFFF"/>
                </a:gs>
                <a:gs pos="0">
                  <a:sysClr val="window" lastClr="FFFFFF">
                    <a:lumMod val="85000"/>
                  </a:sys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186651" tIns="61783" rIns="186651"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lang="zh-CN" altLang="en-US" sz="2000" kern="0" dirty="0">
                  <a:solidFill>
                    <a:prstClr val="black"/>
                  </a:solidFill>
                  <a:latin typeface="Microsoft YaHei UI" panose="020B0503020204020204" pitchFamily="34" charset="-122"/>
                  <a:ea typeface="Microsoft YaHei UI" panose="020B0503020204020204" pitchFamily="34" charset="-122"/>
                </a:rPr>
                <a:t>网络安全</a:t>
              </a:r>
              <a:endParaRPr kumimoji="0" lang="zh-CN" altLang="en-US" sz="2000" b="0" i="0" u="none" strike="noStrike" kern="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62" name="椭圆形 58">
              <a:extLst>
                <a:ext uri="{FF2B5EF4-FFF2-40B4-BE49-F238E27FC236}">
                  <a16:creationId xmlns:a16="http://schemas.microsoft.com/office/drawing/2014/main" xmlns="" id="{A5E10269-BCDC-48BF-B927-4D508026CC51}"/>
                </a:ext>
              </a:extLst>
            </p:cNvPr>
            <p:cNvSpPr/>
            <p:nvPr/>
          </p:nvSpPr>
          <p:spPr>
            <a:xfrm>
              <a:off x="4666933" y="4350752"/>
              <a:ext cx="55123" cy="55123"/>
            </a:xfrm>
            <a:prstGeom prst="ellipse">
              <a:avLst/>
            </a:prstGeom>
            <a:solidFill>
              <a:sysClr val="windowText" lastClr="000000">
                <a:lumMod val="75000"/>
                <a:lumOff val="25000"/>
              </a:sysClr>
            </a:solidFill>
            <a:ln w="63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72" name="矩形 71" descr="层次结构图形级别 3">
            <a:extLst>
              <a:ext uri="{FF2B5EF4-FFF2-40B4-BE49-F238E27FC236}">
                <a16:creationId xmlns:a16="http://schemas.microsoft.com/office/drawing/2014/main" xmlns="" id="{B52F89BF-0800-461F-BF60-B2EC431B9318}"/>
              </a:ext>
            </a:extLst>
          </p:cNvPr>
          <p:cNvSpPr/>
          <p:nvPr/>
        </p:nvSpPr>
        <p:spPr>
          <a:xfrm>
            <a:off x="5839628" y="6142170"/>
            <a:ext cx="2131578" cy="576051"/>
          </a:xfrm>
          <a:prstGeom prst="rect">
            <a:avLst/>
          </a:prstGeom>
          <a:solidFill>
            <a:sysClr val="windowText" lastClr="000000">
              <a:lumMod val="75000"/>
              <a:lumOff val="25000"/>
            </a:sysClr>
          </a:solidFill>
          <a:ln>
            <a:noFill/>
          </a:ln>
          <a:effectLst/>
        </p:spPr>
        <p:txBody>
          <a:bodyPr spcFirstLastPara="0" vert="horz" wrap="square" lIns="72000" tIns="72000" rIns="72000" bIns="72000"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访问控制服务</a:t>
            </a:r>
          </a:p>
        </p:txBody>
      </p:sp>
      <p:grpSp>
        <p:nvGrpSpPr>
          <p:cNvPr id="73" name="组 97" descr="层次结构图形级别 2&#10;">
            <a:extLst>
              <a:ext uri="{FF2B5EF4-FFF2-40B4-BE49-F238E27FC236}">
                <a16:creationId xmlns:a16="http://schemas.microsoft.com/office/drawing/2014/main" xmlns="" id="{111C1076-EA7A-4497-A235-E8B2A96E9F1B}"/>
              </a:ext>
            </a:extLst>
          </p:cNvPr>
          <p:cNvGrpSpPr/>
          <p:nvPr/>
        </p:nvGrpSpPr>
        <p:grpSpPr>
          <a:xfrm>
            <a:off x="3689700" y="6142165"/>
            <a:ext cx="2437960" cy="576056"/>
            <a:chOff x="6429134" y="5763492"/>
            <a:chExt cx="1699888" cy="576056"/>
          </a:xfrm>
        </p:grpSpPr>
        <p:sp>
          <p:nvSpPr>
            <p:cNvPr id="74" name="任意多边形：形状 46">
              <a:extLst>
                <a:ext uri="{FF2B5EF4-FFF2-40B4-BE49-F238E27FC236}">
                  <a16:creationId xmlns:a16="http://schemas.microsoft.com/office/drawing/2014/main" xmlns="" id="{F4767D17-7B9C-4E3C-A9D8-9447174B3579}"/>
                </a:ext>
              </a:extLst>
            </p:cNvPr>
            <p:cNvSpPr/>
            <p:nvPr/>
          </p:nvSpPr>
          <p:spPr>
            <a:xfrm>
              <a:off x="7877400" y="5763497"/>
              <a:ext cx="251622" cy="576051"/>
            </a:xfrm>
            <a:custGeom>
              <a:avLst/>
              <a:gdLst>
                <a:gd name="connsiteX0" fmla="*/ 0 w 1560902"/>
                <a:gd name="connsiteY0" fmla="*/ 0 h 476075"/>
                <a:gd name="connsiteX1" fmla="*/ 1560902 w 1560902"/>
                <a:gd name="connsiteY1" fmla="*/ 0 h 476075"/>
                <a:gd name="connsiteX2" fmla="*/ 1560902 w 1560902"/>
                <a:gd name="connsiteY2" fmla="*/ 476075 h 476075"/>
                <a:gd name="connsiteX3" fmla="*/ 0 w 1560902"/>
                <a:gd name="connsiteY3" fmla="*/ 476075 h 476075"/>
                <a:gd name="connsiteX4" fmla="*/ 0 w 1560902"/>
                <a:gd name="connsiteY4" fmla="*/ 0 h 47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902" h="476075">
                  <a:moveTo>
                    <a:pt x="0" y="0"/>
                  </a:moveTo>
                  <a:lnTo>
                    <a:pt x="1560902" y="0"/>
                  </a:lnTo>
                  <a:lnTo>
                    <a:pt x="1560902" y="476075"/>
                  </a:lnTo>
                  <a:lnTo>
                    <a:pt x="0" y="476075"/>
                  </a:lnTo>
                  <a:lnTo>
                    <a:pt x="0" y="0"/>
                  </a:lnTo>
                  <a:close/>
                </a:path>
              </a:pathLst>
            </a:custGeom>
            <a:solidFill>
              <a:sysClr val="windowText" lastClr="000000">
                <a:lumMod val="75000"/>
                <a:lumOff val="25000"/>
              </a:sysClr>
            </a:solidFill>
            <a:ln>
              <a:noFill/>
            </a:ln>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75" name="平行四边形 74">
              <a:extLst>
                <a:ext uri="{FF2B5EF4-FFF2-40B4-BE49-F238E27FC236}">
                  <a16:creationId xmlns:a16="http://schemas.microsoft.com/office/drawing/2014/main" xmlns="" id="{3982CE96-974B-426E-A2F0-CA02AD47CE74}"/>
                </a:ext>
              </a:extLst>
            </p:cNvPr>
            <p:cNvSpPr/>
            <p:nvPr/>
          </p:nvSpPr>
          <p:spPr>
            <a:xfrm>
              <a:off x="6429134" y="5763492"/>
              <a:ext cx="1633658" cy="576051"/>
            </a:xfrm>
            <a:prstGeom prst="parallelogram">
              <a:avLst>
                <a:gd name="adj" fmla="val 14996"/>
              </a:avLst>
            </a:prstGeom>
            <a:gradFill flip="none" rotWithShape="1">
              <a:gsLst>
                <a:gs pos="0">
                  <a:srgbClr val="454F52">
                    <a:lumMod val="67000"/>
                  </a:srgbClr>
                </a:gs>
                <a:gs pos="48000">
                  <a:srgbClr val="454F52">
                    <a:lumMod val="97000"/>
                    <a:lumOff val="3000"/>
                  </a:srgbClr>
                </a:gs>
                <a:gs pos="100000">
                  <a:srgbClr val="454F52">
                    <a:lumMod val="60000"/>
                    <a:lumOff val="40000"/>
                  </a:srgbClr>
                </a:gs>
              </a:gsLst>
              <a:lin ang="16200000" scaled="1"/>
              <a:tileRect/>
            </a:gradFill>
            <a:ln>
              <a:noFill/>
            </a:ln>
            <a:effectLst>
              <a:outerShdw blurRad="57150" dist="25400" dir="5400000" algn="ctr" rotWithShape="0">
                <a:srgbClr val="000000">
                  <a:alpha val="20000"/>
                </a:srgbClr>
              </a:outerShdw>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76" name="平行四边形 75">
              <a:extLst>
                <a:ext uri="{FF2B5EF4-FFF2-40B4-BE49-F238E27FC236}">
                  <a16:creationId xmlns:a16="http://schemas.microsoft.com/office/drawing/2014/main" xmlns="" id="{551AECAB-8F15-456B-BE92-31B00CF0D1E6}"/>
                </a:ext>
              </a:extLst>
            </p:cNvPr>
            <p:cNvSpPr/>
            <p:nvPr/>
          </p:nvSpPr>
          <p:spPr>
            <a:xfrm>
              <a:off x="6465512" y="5763497"/>
              <a:ext cx="1560902" cy="576051"/>
            </a:xfrm>
            <a:prstGeom prst="parallelogram">
              <a:avLst/>
            </a:prstGeom>
            <a:gradFill flip="none" rotWithShape="0">
              <a:gsLst>
                <a:gs pos="99000">
                  <a:sysClr val="window" lastClr="FFFFFF"/>
                </a:gs>
                <a:gs pos="0">
                  <a:sysClr val="window" lastClr="FFFFFF">
                    <a:lumMod val="85000"/>
                  </a:sys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72000" tIns="72000" rIns="72000"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路由控制机制</a:t>
              </a:r>
            </a:p>
          </p:txBody>
        </p:sp>
        <p:sp>
          <p:nvSpPr>
            <p:cNvPr id="77" name="椭圆形 65">
              <a:extLst>
                <a:ext uri="{FF2B5EF4-FFF2-40B4-BE49-F238E27FC236}">
                  <a16:creationId xmlns:a16="http://schemas.microsoft.com/office/drawing/2014/main" xmlns="" id="{F46A85C9-A426-4223-A50D-10F02FD87DAC}"/>
                </a:ext>
              </a:extLst>
            </p:cNvPr>
            <p:cNvSpPr/>
            <p:nvPr/>
          </p:nvSpPr>
          <p:spPr>
            <a:xfrm>
              <a:off x="6437950" y="6023961"/>
              <a:ext cx="55123" cy="55123"/>
            </a:xfrm>
            <a:prstGeom prst="ellipse">
              <a:avLst/>
            </a:prstGeom>
            <a:solidFill>
              <a:sysClr val="windowText" lastClr="000000">
                <a:lumMod val="75000"/>
                <a:lumOff val="25000"/>
              </a:sysClr>
            </a:solidFill>
            <a:ln w="63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cxnSp>
        <p:nvCxnSpPr>
          <p:cNvPr id="86" name="直接连接符​​ 80" descr="连接线">
            <a:extLst>
              <a:ext uri="{FF2B5EF4-FFF2-40B4-BE49-F238E27FC236}">
                <a16:creationId xmlns:a16="http://schemas.microsoft.com/office/drawing/2014/main" xmlns="" id="{547F4DF6-C253-4924-9519-851A7755E3BE}"/>
              </a:ext>
            </a:extLst>
          </p:cNvPr>
          <p:cNvCxnSpPr>
            <a:cxnSpLocks/>
            <a:endCxn id="49" idx="2"/>
          </p:cNvCxnSpPr>
          <p:nvPr/>
        </p:nvCxnSpPr>
        <p:spPr>
          <a:xfrm>
            <a:off x="3261316" y="5681608"/>
            <a:ext cx="442330" cy="13"/>
          </a:xfrm>
          <a:prstGeom prst="line">
            <a:avLst/>
          </a:prstGeom>
          <a:noFill/>
          <a:ln w="9525" cap="flat" cmpd="sng" algn="ctr">
            <a:solidFill>
              <a:sysClr val="window" lastClr="FFFFFF">
                <a:lumMod val="85000"/>
              </a:sysClr>
            </a:solidFill>
            <a:prstDash val="solid"/>
          </a:ln>
          <a:effectLst/>
        </p:spPr>
      </p:cxnSp>
      <p:sp>
        <p:nvSpPr>
          <p:cNvPr id="93" name="矩形 92" descr="层次结构图形级别 3">
            <a:extLst>
              <a:ext uri="{FF2B5EF4-FFF2-40B4-BE49-F238E27FC236}">
                <a16:creationId xmlns:a16="http://schemas.microsoft.com/office/drawing/2014/main" xmlns="" id="{7EA39679-1991-4689-A724-F858733B1BA5}"/>
              </a:ext>
            </a:extLst>
          </p:cNvPr>
          <p:cNvSpPr/>
          <p:nvPr/>
        </p:nvSpPr>
        <p:spPr>
          <a:xfrm>
            <a:off x="5423366" y="1372617"/>
            <a:ext cx="2504494" cy="576051"/>
          </a:xfrm>
          <a:prstGeom prst="rect">
            <a:avLst/>
          </a:prstGeom>
          <a:solidFill>
            <a:sysClr val="windowText" lastClr="000000">
              <a:lumMod val="75000"/>
              <a:lumOff val="25000"/>
            </a:sysClr>
          </a:solidFill>
          <a:ln>
            <a:noFill/>
          </a:ln>
          <a:effectLst/>
        </p:spPr>
        <p:txBody>
          <a:bodyPr spcFirstLastPara="0" vert="horz" wrap="square" lIns="72000" tIns="72000" rIns="72000" bIns="72000"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抗否认性服务</a:t>
            </a:r>
          </a:p>
        </p:txBody>
      </p:sp>
      <p:grpSp>
        <p:nvGrpSpPr>
          <p:cNvPr id="94" name="组 97" descr="层次结构图形级别 2&#10;">
            <a:extLst>
              <a:ext uri="{FF2B5EF4-FFF2-40B4-BE49-F238E27FC236}">
                <a16:creationId xmlns:a16="http://schemas.microsoft.com/office/drawing/2014/main" xmlns="" id="{9EEA36B1-A1F0-4583-82BB-1BEEC365D18E}"/>
              </a:ext>
            </a:extLst>
          </p:cNvPr>
          <p:cNvGrpSpPr/>
          <p:nvPr/>
        </p:nvGrpSpPr>
        <p:grpSpPr>
          <a:xfrm>
            <a:off x="3726078" y="1372612"/>
            <a:ext cx="2113550" cy="576056"/>
            <a:chOff x="6429134" y="5763492"/>
            <a:chExt cx="1699888" cy="576056"/>
          </a:xfrm>
        </p:grpSpPr>
        <p:sp>
          <p:nvSpPr>
            <p:cNvPr id="95" name="任意多边形：形状 46">
              <a:extLst>
                <a:ext uri="{FF2B5EF4-FFF2-40B4-BE49-F238E27FC236}">
                  <a16:creationId xmlns:a16="http://schemas.microsoft.com/office/drawing/2014/main" xmlns="" id="{534D73B6-25ED-47CC-940A-9F0F97C324A3}"/>
                </a:ext>
              </a:extLst>
            </p:cNvPr>
            <p:cNvSpPr/>
            <p:nvPr/>
          </p:nvSpPr>
          <p:spPr>
            <a:xfrm>
              <a:off x="7877400" y="5763497"/>
              <a:ext cx="251622" cy="576051"/>
            </a:xfrm>
            <a:custGeom>
              <a:avLst/>
              <a:gdLst>
                <a:gd name="connsiteX0" fmla="*/ 0 w 1560902"/>
                <a:gd name="connsiteY0" fmla="*/ 0 h 476075"/>
                <a:gd name="connsiteX1" fmla="*/ 1560902 w 1560902"/>
                <a:gd name="connsiteY1" fmla="*/ 0 h 476075"/>
                <a:gd name="connsiteX2" fmla="*/ 1560902 w 1560902"/>
                <a:gd name="connsiteY2" fmla="*/ 476075 h 476075"/>
                <a:gd name="connsiteX3" fmla="*/ 0 w 1560902"/>
                <a:gd name="connsiteY3" fmla="*/ 476075 h 476075"/>
                <a:gd name="connsiteX4" fmla="*/ 0 w 1560902"/>
                <a:gd name="connsiteY4" fmla="*/ 0 h 47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902" h="476075">
                  <a:moveTo>
                    <a:pt x="0" y="0"/>
                  </a:moveTo>
                  <a:lnTo>
                    <a:pt x="1560902" y="0"/>
                  </a:lnTo>
                  <a:lnTo>
                    <a:pt x="1560902" y="476075"/>
                  </a:lnTo>
                  <a:lnTo>
                    <a:pt x="0" y="476075"/>
                  </a:lnTo>
                  <a:lnTo>
                    <a:pt x="0" y="0"/>
                  </a:lnTo>
                  <a:close/>
                </a:path>
              </a:pathLst>
            </a:custGeom>
            <a:solidFill>
              <a:sysClr val="windowText" lastClr="000000">
                <a:lumMod val="75000"/>
                <a:lumOff val="25000"/>
              </a:sysClr>
            </a:solidFill>
            <a:ln>
              <a:noFill/>
            </a:ln>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96" name="平行四边形 95">
              <a:extLst>
                <a:ext uri="{FF2B5EF4-FFF2-40B4-BE49-F238E27FC236}">
                  <a16:creationId xmlns:a16="http://schemas.microsoft.com/office/drawing/2014/main" xmlns="" id="{518DBD5C-B676-4DD7-B659-1045126E3756}"/>
                </a:ext>
              </a:extLst>
            </p:cNvPr>
            <p:cNvSpPr/>
            <p:nvPr/>
          </p:nvSpPr>
          <p:spPr>
            <a:xfrm>
              <a:off x="6429134" y="5763492"/>
              <a:ext cx="1633658" cy="576051"/>
            </a:xfrm>
            <a:prstGeom prst="parallelogram">
              <a:avLst>
                <a:gd name="adj" fmla="val 14996"/>
              </a:avLst>
            </a:prstGeom>
            <a:gradFill flip="none" rotWithShape="1">
              <a:gsLst>
                <a:gs pos="0">
                  <a:srgbClr val="454F52">
                    <a:lumMod val="67000"/>
                  </a:srgbClr>
                </a:gs>
                <a:gs pos="48000">
                  <a:srgbClr val="454F52">
                    <a:lumMod val="97000"/>
                    <a:lumOff val="3000"/>
                  </a:srgbClr>
                </a:gs>
                <a:gs pos="100000">
                  <a:srgbClr val="454F52">
                    <a:lumMod val="60000"/>
                    <a:lumOff val="40000"/>
                  </a:srgbClr>
                </a:gs>
              </a:gsLst>
              <a:lin ang="16200000" scaled="1"/>
              <a:tileRect/>
            </a:gradFill>
            <a:ln>
              <a:noFill/>
            </a:ln>
            <a:effectLst>
              <a:outerShdw blurRad="57150" dist="25400" dir="5400000" algn="ctr" rotWithShape="0">
                <a:srgbClr val="000000">
                  <a:alpha val="20000"/>
                </a:srgbClr>
              </a:outerShdw>
            </a:effectLst>
          </p:spPr>
          <p:txBody>
            <a:bodyPr spcFirstLastPara="0" vert="horz" wrap="square" lIns="6985" tIns="6985" rIns="6985" bIns="6985"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97" name="平行四边形 96">
              <a:extLst>
                <a:ext uri="{FF2B5EF4-FFF2-40B4-BE49-F238E27FC236}">
                  <a16:creationId xmlns:a16="http://schemas.microsoft.com/office/drawing/2014/main" xmlns="" id="{078815AE-61B8-4D8D-8057-5CF8AC8EEBF5}"/>
                </a:ext>
              </a:extLst>
            </p:cNvPr>
            <p:cNvSpPr/>
            <p:nvPr/>
          </p:nvSpPr>
          <p:spPr>
            <a:xfrm>
              <a:off x="6465512" y="5763497"/>
              <a:ext cx="1560902" cy="576051"/>
            </a:xfrm>
            <a:prstGeom prst="parallelogram">
              <a:avLst/>
            </a:prstGeom>
            <a:gradFill flip="none" rotWithShape="0">
              <a:gsLst>
                <a:gs pos="99000">
                  <a:sysClr val="window" lastClr="FFFFFF"/>
                </a:gs>
                <a:gs pos="0">
                  <a:sysClr val="window" lastClr="FFFFFF">
                    <a:lumMod val="85000"/>
                  </a:sysClr>
                </a:gs>
              </a:gsLst>
              <a:lin ang="16800000" scaled="0"/>
              <a:tileRect/>
            </a:gradFill>
            <a:ln>
              <a:noFill/>
            </a:ln>
            <a:effectLst>
              <a:outerShdw blurRad="57150" dist="25400" dir="5400000" algn="ctr" rotWithShape="0">
                <a:srgbClr val="000000">
                  <a:alpha val="20000"/>
                </a:srgbClr>
              </a:outerShdw>
            </a:effectLst>
          </p:spPr>
          <p:txBody>
            <a:bodyPr spcFirstLastPara="0" vert="horz" wrap="square" lIns="72000" tIns="72000" rIns="72000" bIns="61783" numCol="1" spcCol="1270" rtlCol="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公证机制</a:t>
              </a:r>
            </a:p>
          </p:txBody>
        </p:sp>
        <p:sp>
          <p:nvSpPr>
            <p:cNvPr id="98" name="椭圆形 65">
              <a:extLst>
                <a:ext uri="{FF2B5EF4-FFF2-40B4-BE49-F238E27FC236}">
                  <a16:creationId xmlns:a16="http://schemas.microsoft.com/office/drawing/2014/main" xmlns="" id="{71AD6699-AC9E-49B5-B904-5AF789B66308}"/>
                </a:ext>
              </a:extLst>
            </p:cNvPr>
            <p:cNvSpPr/>
            <p:nvPr/>
          </p:nvSpPr>
          <p:spPr>
            <a:xfrm>
              <a:off x="6437950" y="6023961"/>
              <a:ext cx="55123" cy="55123"/>
            </a:xfrm>
            <a:prstGeom prst="ellipse">
              <a:avLst/>
            </a:prstGeom>
            <a:solidFill>
              <a:sysClr val="windowText" lastClr="000000">
                <a:lumMod val="75000"/>
                <a:lumOff val="25000"/>
              </a:sysClr>
            </a:solidFill>
            <a:ln w="63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cxnSp>
        <p:nvCxnSpPr>
          <p:cNvPr id="102" name="直接连接符​ 76" descr="连接线">
            <a:extLst>
              <a:ext uri="{FF2B5EF4-FFF2-40B4-BE49-F238E27FC236}">
                <a16:creationId xmlns:a16="http://schemas.microsoft.com/office/drawing/2014/main" xmlns="" id="{17780270-5BC7-46EA-985D-36C4BF5E8274}"/>
              </a:ext>
            </a:extLst>
          </p:cNvPr>
          <p:cNvCxnSpPr>
            <a:cxnSpLocks/>
            <a:endCxn id="24" idx="2"/>
          </p:cNvCxnSpPr>
          <p:nvPr/>
        </p:nvCxnSpPr>
        <p:spPr>
          <a:xfrm>
            <a:off x="3261316" y="2325680"/>
            <a:ext cx="437200" cy="0"/>
          </a:xfrm>
          <a:prstGeom prst="line">
            <a:avLst/>
          </a:prstGeom>
          <a:noFill/>
          <a:ln w="9525" cap="flat" cmpd="sng" algn="ctr">
            <a:solidFill>
              <a:sysClr val="window" lastClr="FFFFFF">
                <a:lumMod val="85000"/>
              </a:sysClr>
            </a:solidFill>
            <a:prstDash val="solid"/>
          </a:ln>
          <a:effectLst/>
        </p:spPr>
      </p:cxnSp>
    </p:spTree>
    <p:extLst>
      <p:ext uri="{BB962C8B-B14F-4D97-AF65-F5344CB8AC3E}">
        <p14:creationId xmlns:p14="http://schemas.microsoft.com/office/powerpoint/2010/main" val="3091865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4" name="Line 4"/>
          <p:cNvSpPr>
            <a:spLocks noChangeShapeType="1"/>
          </p:cNvSpPr>
          <p:nvPr/>
        </p:nvSpPr>
        <p:spPr bwMode="auto">
          <a:xfrm>
            <a:off x="107950" y="260350"/>
            <a:ext cx="7489825"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12" name="Rectangle 72"/>
          <p:cNvSpPr>
            <a:spLocks noChangeArrowheads="1"/>
          </p:cNvSpPr>
          <p:nvPr/>
        </p:nvSpPr>
        <p:spPr bwMode="auto">
          <a:xfrm>
            <a:off x="107950" y="1173836"/>
            <a:ext cx="5486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0" hangingPunct="0"/>
            <a:r>
              <a:rPr lang="zh-CN" altLang="en-US" sz="4000" b="1" baseline="0" dirty="0">
                <a:solidFill>
                  <a:srgbClr val="660066"/>
                </a:solidFill>
                <a:latin typeface="楷体" panose="02010609060101010101" pitchFamily="49" charset="-122"/>
                <a:ea typeface="楷体" panose="02010609060101010101" pitchFamily="49" charset="-122"/>
              </a:rPr>
              <a:t>如何实现保密性服务？</a:t>
            </a:r>
          </a:p>
        </p:txBody>
      </p:sp>
      <p:grpSp>
        <p:nvGrpSpPr>
          <p:cNvPr id="2" name="组合 1">
            <a:extLst>
              <a:ext uri="{FF2B5EF4-FFF2-40B4-BE49-F238E27FC236}">
                <a16:creationId xmlns:a16="http://schemas.microsoft.com/office/drawing/2014/main" xmlns="" id="{3D47C48E-8A36-420D-849A-3D5F1F2CD18B}"/>
              </a:ext>
            </a:extLst>
          </p:cNvPr>
          <p:cNvGrpSpPr/>
          <p:nvPr/>
        </p:nvGrpSpPr>
        <p:grpSpPr>
          <a:xfrm>
            <a:off x="1439069" y="2008836"/>
            <a:ext cx="6265862" cy="2665412"/>
            <a:chOff x="1763713" y="1989138"/>
            <a:chExt cx="6265862" cy="2665412"/>
          </a:xfrm>
        </p:grpSpPr>
        <p:sp>
          <p:nvSpPr>
            <p:cNvPr id="727136" name="Line 96"/>
            <p:cNvSpPr>
              <a:spLocks noChangeShapeType="1"/>
            </p:cNvSpPr>
            <p:nvPr/>
          </p:nvSpPr>
          <p:spPr bwMode="auto">
            <a:xfrm>
              <a:off x="4930775" y="3305175"/>
              <a:ext cx="0" cy="504825"/>
            </a:xfrm>
            <a:prstGeom prst="line">
              <a:avLst/>
            </a:prstGeom>
            <a:noFill/>
            <a:ln w="50800">
              <a:solidFill>
                <a:srgbClr val="FF0000"/>
              </a:solidFill>
              <a:prstDash val="sysDot"/>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37" name="Rectangle 97"/>
            <p:cNvSpPr>
              <a:spLocks noChangeArrowheads="1"/>
            </p:cNvSpPr>
            <p:nvPr/>
          </p:nvSpPr>
          <p:spPr bwMode="auto">
            <a:xfrm>
              <a:off x="5291138" y="4168775"/>
              <a:ext cx="936625" cy="288925"/>
            </a:xfrm>
            <a:prstGeom prst="rect">
              <a:avLst/>
            </a:prstGeom>
            <a:solidFill>
              <a:srgbClr val="00DFCA"/>
            </a:solidFill>
            <a:ln>
              <a:noFill/>
            </a:ln>
            <a:effectLst>
              <a:outerShdw dist="71842"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p>
              <a:endParaRPr lang="zh-CN" altLang="en-US"/>
            </a:p>
          </p:txBody>
        </p:sp>
        <p:sp>
          <p:nvSpPr>
            <p:cNvPr id="727138" name="Rectangle 98"/>
            <p:cNvSpPr>
              <a:spLocks noChangeArrowheads="1"/>
            </p:cNvSpPr>
            <p:nvPr/>
          </p:nvSpPr>
          <p:spPr bwMode="auto">
            <a:xfrm>
              <a:off x="5362575" y="4221163"/>
              <a:ext cx="793750" cy="21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0" tIns="0" rIns="0" bIns="0">
              <a:spAutoFit/>
            </a:bodyPr>
            <a:lstStyle/>
            <a:p>
              <a:pPr algn="ctr" eaLnBrk="0" hangingPunct="0"/>
              <a:r>
                <a:rPr kumimoji="1" lang="zh-CN" altLang="en-US" sz="1400" baseline="0" dirty="0">
                  <a:latin typeface="Times New Roman" pitchFamily="18" charset="0"/>
                </a:rPr>
                <a:t>密码分析</a:t>
              </a:r>
            </a:p>
          </p:txBody>
        </p:sp>
        <p:graphicFrame>
          <p:nvGraphicFramePr>
            <p:cNvPr id="727139" name="Object 99"/>
            <p:cNvGraphicFramePr>
              <a:graphicFrameLocks noChangeAspect="1"/>
            </p:cNvGraphicFramePr>
            <p:nvPr>
              <p:extLst>
                <p:ext uri="{D42A27DB-BD31-4B8C-83A1-F6EECF244321}">
                  <p14:modId xmlns:p14="http://schemas.microsoft.com/office/powerpoint/2010/main" val="2611482776"/>
                </p:ext>
              </p:extLst>
            </p:nvPr>
          </p:nvGraphicFramePr>
          <p:xfrm>
            <a:off x="4427538" y="3592513"/>
            <a:ext cx="1125537" cy="915987"/>
          </p:xfrm>
          <a:graphic>
            <a:graphicData uri="http://schemas.openxmlformats.org/presentationml/2006/ole">
              <mc:AlternateContent xmlns:mc="http://schemas.openxmlformats.org/markup-compatibility/2006">
                <mc:Choice xmlns:v="urn:schemas-microsoft-com:vml" Requires="v">
                  <p:oleObj spid="_x0000_s2074" name="剪辑" r:id="rId3" imgW="4716000" imgH="3542760" progId="MS_ClipArt_Gallery.2">
                    <p:embed/>
                  </p:oleObj>
                </mc:Choice>
                <mc:Fallback>
                  <p:oleObj name="剪辑" r:id="rId3" imgW="4716000" imgH="3542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3592513"/>
                          <a:ext cx="1125537" cy="91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40" name="Object 100"/>
            <p:cNvGraphicFramePr>
              <a:graphicFrameLocks/>
            </p:cNvGraphicFramePr>
            <p:nvPr>
              <p:extLst>
                <p:ext uri="{D42A27DB-BD31-4B8C-83A1-F6EECF244321}">
                  <p14:modId xmlns:p14="http://schemas.microsoft.com/office/powerpoint/2010/main" val="4049094577"/>
                </p:ext>
              </p:extLst>
            </p:nvPr>
          </p:nvGraphicFramePr>
          <p:xfrm>
            <a:off x="1835150" y="2274888"/>
            <a:ext cx="869950" cy="911225"/>
          </p:xfrm>
          <a:graphic>
            <a:graphicData uri="http://schemas.openxmlformats.org/presentationml/2006/ole">
              <mc:AlternateContent xmlns:mc="http://schemas.openxmlformats.org/markup-compatibility/2006">
                <mc:Choice xmlns:v="urn:schemas-microsoft-com:vml" Requires="v">
                  <p:oleObj spid="_x0000_s2075" name="Drawing" r:id="rId5" imgW="869760" imgH="911160" progId="WPDraw30.Drawing">
                    <p:embed/>
                  </p:oleObj>
                </mc:Choice>
                <mc:Fallback>
                  <p:oleObj name="Drawing" r:id="rId5" imgW="869760" imgH="911160" progId="WPDraw30.Drawing">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2274888"/>
                          <a:ext cx="869950"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41" name="Line 101"/>
            <p:cNvSpPr>
              <a:spLocks noChangeShapeType="1"/>
            </p:cNvSpPr>
            <p:nvPr/>
          </p:nvSpPr>
          <p:spPr bwMode="auto">
            <a:xfrm>
              <a:off x="2757488" y="2851150"/>
              <a:ext cx="4406900" cy="0"/>
            </a:xfrm>
            <a:prstGeom prst="line">
              <a:avLst/>
            </a:prstGeom>
            <a:noFill/>
            <a:ln w="762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7142" name="Group 102"/>
            <p:cNvGrpSpPr>
              <a:grpSpLocks/>
            </p:cNvGrpSpPr>
            <p:nvPr/>
          </p:nvGrpSpPr>
          <p:grpSpPr bwMode="auto">
            <a:xfrm>
              <a:off x="4138613" y="2419350"/>
              <a:ext cx="1511300" cy="865188"/>
              <a:chOff x="2472" y="2386"/>
              <a:chExt cx="952" cy="545"/>
            </a:xfrm>
          </p:grpSpPr>
          <p:grpSp>
            <p:nvGrpSpPr>
              <p:cNvPr id="727143" name="Group 103"/>
              <p:cNvGrpSpPr>
                <a:grpSpLocks/>
              </p:cNvGrpSpPr>
              <p:nvPr/>
            </p:nvGrpSpPr>
            <p:grpSpPr bwMode="auto">
              <a:xfrm>
                <a:off x="2472" y="2386"/>
                <a:ext cx="952" cy="545"/>
                <a:chOff x="3384" y="2879"/>
                <a:chExt cx="2421" cy="1153"/>
              </a:xfrm>
            </p:grpSpPr>
            <p:sp>
              <p:nvSpPr>
                <p:cNvPr id="727144" name="Freeform 104"/>
                <p:cNvSpPr>
                  <a:spLocks/>
                </p:cNvSpPr>
                <p:nvPr/>
              </p:nvSpPr>
              <p:spPr bwMode="auto">
                <a:xfrm>
                  <a:off x="3397" y="2888"/>
                  <a:ext cx="2401" cy="1138"/>
                </a:xfrm>
                <a:custGeom>
                  <a:avLst/>
                  <a:gdLst>
                    <a:gd name="T0" fmla="*/ 1870 w 2401"/>
                    <a:gd name="T1" fmla="*/ 832 h 1138"/>
                    <a:gd name="T2" fmla="*/ 1847 w 2401"/>
                    <a:gd name="T3" fmla="*/ 878 h 1138"/>
                    <a:gd name="T4" fmla="*/ 1793 w 2401"/>
                    <a:gd name="T5" fmla="*/ 904 h 1138"/>
                    <a:gd name="T6" fmla="*/ 1713 w 2401"/>
                    <a:gd name="T7" fmla="*/ 887 h 1138"/>
                    <a:gd name="T8" fmla="*/ 1666 w 2401"/>
                    <a:gd name="T9" fmla="*/ 938 h 1138"/>
                    <a:gd name="T10" fmla="*/ 1596 w 2401"/>
                    <a:gd name="T11" fmla="*/ 1016 h 1138"/>
                    <a:gd name="T12" fmla="*/ 1491 w 2401"/>
                    <a:gd name="T13" fmla="*/ 1079 h 1138"/>
                    <a:gd name="T14" fmla="*/ 1363 w 2401"/>
                    <a:gd name="T15" fmla="*/ 1120 h 1138"/>
                    <a:gd name="T16" fmla="*/ 1221 w 2401"/>
                    <a:gd name="T17" fmla="*/ 1137 h 1138"/>
                    <a:gd name="T18" fmla="*/ 1079 w 2401"/>
                    <a:gd name="T19" fmla="*/ 1120 h 1138"/>
                    <a:gd name="T20" fmla="*/ 942 w 2401"/>
                    <a:gd name="T21" fmla="*/ 1068 h 1138"/>
                    <a:gd name="T22" fmla="*/ 825 w 2401"/>
                    <a:gd name="T23" fmla="*/ 973 h 1138"/>
                    <a:gd name="T24" fmla="*/ 778 w 2401"/>
                    <a:gd name="T25" fmla="*/ 979 h 1138"/>
                    <a:gd name="T26" fmla="*/ 713 w 2401"/>
                    <a:gd name="T27" fmla="*/ 999 h 1138"/>
                    <a:gd name="T28" fmla="*/ 636 w 2401"/>
                    <a:gd name="T29" fmla="*/ 987 h 1138"/>
                    <a:gd name="T30" fmla="*/ 574 w 2401"/>
                    <a:gd name="T31" fmla="*/ 938 h 1138"/>
                    <a:gd name="T32" fmla="*/ 422 w 2401"/>
                    <a:gd name="T33" fmla="*/ 924 h 1138"/>
                    <a:gd name="T34" fmla="*/ 261 w 2401"/>
                    <a:gd name="T35" fmla="*/ 901 h 1138"/>
                    <a:gd name="T36" fmla="*/ 134 w 2401"/>
                    <a:gd name="T37" fmla="*/ 855 h 1138"/>
                    <a:gd name="T38" fmla="*/ 47 w 2401"/>
                    <a:gd name="T39" fmla="*/ 792 h 1138"/>
                    <a:gd name="T40" fmla="*/ 2 w 2401"/>
                    <a:gd name="T41" fmla="*/ 714 h 1138"/>
                    <a:gd name="T42" fmla="*/ 5 w 2401"/>
                    <a:gd name="T43" fmla="*/ 630 h 1138"/>
                    <a:gd name="T44" fmla="*/ 59 w 2401"/>
                    <a:gd name="T45" fmla="*/ 547 h 1138"/>
                    <a:gd name="T46" fmla="*/ 166 w 2401"/>
                    <a:gd name="T47" fmla="*/ 466 h 1138"/>
                    <a:gd name="T48" fmla="*/ 162 w 2401"/>
                    <a:gd name="T49" fmla="*/ 415 h 1138"/>
                    <a:gd name="T50" fmla="*/ 149 w 2401"/>
                    <a:gd name="T51" fmla="*/ 360 h 1138"/>
                    <a:gd name="T52" fmla="*/ 176 w 2401"/>
                    <a:gd name="T53" fmla="*/ 296 h 1138"/>
                    <a:gd name="T54" fmla="*/ 261 w 2401"/>
                    <a:gd name="T55" fmla="*/ 236 h 1138"/>
                    <a:gd name="T56" fmla="*/ 382 w 2401"/>
                    <a:gd name="T57" fmla="*/ 181 h 1138"/>
                    <a:gd name="T58" fmla="*/ 529 w 2401"/>
                    <a:gd name="T59" fmla="*/ 138 h 1138"/>
                    <a:gd name="T60" fmla="*/ 686 w 2401"/>
                    <a:gd name="T61" fmla="*/ 107 h 1138"/>
                    <a:gd name="T62" fmla="*/ 830 w 2401"/>
                    <a:gd name="T63" fmla="*/ 89 h 1138"/>
                    <a:gd name="T64" fmla="*/ 954 w 2401"/>
                    <a:gd name="T65" fmla="*/ 89 h 1138"/>
                    <a:gd name="T66" fmla="*/ 1036 w 2401"/>
                    <a:gd name="T67" fmla="*/ 112 h 1138"/>
                    <a:gd name="T68" fmla="*/ 1076 w 2401"/>
                    <a:gd name="T69" fmla="*/ 78 h 1138"/>
                    <a:gd name="T70" fmla="*/ 1134 w 2401"/>
                    <a:gd name="T71" fmla="*/ 35 h 1138"/>
                    <a:gd name="T72" fmla="*/ 1206 w 2401"/>
                    <a:gd name="T73" fmla="*/ 9 h 1138"/>
                    <a:gd name="T74" fmla="*/ 1288 w 2401"/>
                    <a:gd name="T75" fmla="*/ 0 h 1138"/>
                    <a:gd name="T76" fmla="*/ 1367 w 2401"/>
                    <a:gd name="T77" fmla="*/ 12 h 1138"/>
                    <a:gd name="T78" fmla="*/ 1440 w 2401"/>
                    <a:gd name="T79" fmla="*/ 46 h 1138"/>
                    <a:gd name="T80" fmla="*/ 1496 w 2401"/>
                    <a:gd name="T81" fmla="*/ 104 h 1138"/>
                    <a:gd name="T82" fmla="*/ 1527 w 2401"/>
                    <a:gd name="T83" fmla="*/ 181 h 1138"/>
                    <a:gd name="T84" fmla="*/ 1582 w 2401"/>
                    <a:gd name="T85" fmla="*/ 132 h 1138"/>
                    <a:gd name="T86" fmla="*/ 1644 w 2401"/>
                    <a:gd name="T87" fmla="*/ 104 h 1138"/>
                    <a:gd name="T88" fmla="*/ 1693 w 2401"/>
                    <a:gd name="T89" fmla="*/ 138 h 1138"/>
                    <a:gd name="T90" fmla="*/ 1725 w 2401"/>
                    <a:gd name="T91" fmla="*/ 213 h 1138"/>
                    <a:gd name="T92" fmla="*/ 1855 w 2401"/>
                    <a:gd name="T93" fmla="*/ 253 h 1138"/>
                    <a:gd name="T94" fmla="*/ 1997 w 2401"/>
                    <a:gd name="T95" fmla="*/ 276 h 1138"/>
                    <a:gd name="T96" fmla="*/ 2114 w 2401"/>
                    <a:gd name="T97" fmla="*/ 299 h 1138"/>
                    <a:gd name="T98" fmla="*/ 2206 w 2401"/>
                    <a:gd name="T99" fmla="*/ 328 h 1138"/>
                    <a:gd name="T100" fmla="*/ 2277 w 2401"/>
                    <a:gd name="T101" fmla="*/ 360 h 1138"/>
                    <a:gd name="T102" fmla="*/ 2330 w 2401"/>
                    <a:gd name="T103" fmla="*/ 394 h 1138"/>
                    <a:gd name="T104" fmla="*/ 2367 w 2401"/>
                    <a:gd name="T105" fmla="*/ 435 h 1138"/>
                    <a:gd name="T106" fmla="*/ 2392 w 2401"/>
                    <a:gd name="T107" fmla="*/ 481 h 1138"/>
                    <a:gd name="T108" fmla="*/ 2400 w 2401"/>
                    <a:gd name="T109" fmla="*/ 521 h 1138"/>
                    <a:gd name="T110" fmla="*/ 2392 w 2401"/>
                    <a:gd name="T111" fmla="*/ 564 h 1138"/>
                    <a:gd name="T112" fmla="*/ 2374 w 2401"/>
                    <a:gd name="T113" fmla="*/ 610 h 1138"/>
                    <a:gd name="T114" fmla="*/ 2338 w 2401"/>
                    <a:gd name="T115" fmla="*/ 659 h 1138"/>
                    <a:gd name="T116" fmla="*/ 2277 w 2401"/>
                    <a:gd name="T117" fmla="*/ 705 h 1138"/>
                    <a:gd name="T118" fmla="*/ 2188 w 2401"/>
                    <a:gd name="T119" fmla="*/ 743 h 1138"/>
                    <a:gd name="T120" fmla="*/ 2069 w 2401"/>
                    <a:gd name="T121" fmla="*/ 774 h 1138"/>
                    <a:gd name="T122" fmla="*/ 1911 w 2401"/>
                    <a:gd name="T123" fmla="*/ 794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1" h="1138">
                      <a:moveTo>
                        <a:pt x="1865" y="797"/>
                      </a:moveTo>
                      <a:lnTo>
                        <a:pt x="1870" y="809"/>
                      </a:lnTo>
                      <a:lnTo>
                        <a:pt x="1872" y="820"/>
                      </a:lnTo>
                      <a:lnTo>
                        <a:pt x="1870" y="832"/>
                      </a:lnTo>
                      <a:lnTo>
                        <a:pt x="1867" y="843"/>
                      </a:lnTo>
                      <a:lnTo>
                        <a:pt x="1862" y="855"/>
                      </a:lnTo>
                      <a:lnTo>
                        <a:pt x="1855" y="866"/>
                      </a:lnTo>
                      <a:lnTo>
                        <a:pt x="1847" y="878"/>
                      </a:lnTo>
                      <a:lnTo>
                        <a:pt x="1837" y="887"/>
                      </a:lnTo>
                      <a:lnTo>
                        <a:pt x="1822" y="895"/>
                      </a:lnTo>
                      <a:lnTo>
                        <a:pt x="1810" y="901"/>
                      </a:lnTo>
                      <a:lnTo>
                        <a:pt x="1793" y="904"/>
                      </a:lnTo>
                      <a:lnTo>
                        <a:pt x="1776" y="904"/>
                      </a:lnTo>
                      <a:lnTo>
                        <a:pt x="1758" y="901"/>
                      </a:lnTo>
                      <a:lnTo>
                        <a:pt x="1735" y="898"/>
                      </a:lnTo>
                      <a:lnTo>
                        <a:pt x="1713" y="887"/>
                      </a:lnTo>
                      <a:lnTo>
                        <a:pt x="1690" y="875"/>
                      </a:lnTo>
                      <a:lnTo>
                        <a:pt x="1686" y="895"/>
                      </a:lnTo>
                      <a:lnTo>
                        <a:pt x="1679" y="918"/>
                      </a:lnTo>
                      <a:lnTo>
                        <a:pt x="1666" y="938"/>
                      </a:lnTo>
                      <a:lnTo>
                        <a:pt x="1654" y="959"/>
                      </a:lnTo>
                      <a:lnTo>
                        <a:pt x="1636" y="979"/>
                      </a:lnTo>
                      <a:lnTo>
                        <a:pt x="1618" y="999"/>
                      </a:lnTo>
                      <a:lnTo>
                        <a:pt x="1596" y="1016"/>
                      </a:lnTo>
                      <a:lnTo>
                        <a:pt x="1574" y="1033"/>
                      </a:lnTo>
                      <a:lnTo>
                        <a:pt x="1547" y="1051"/>
                      </a:lnTo>
                      <a:lnTo>
                        <a:pt x="1522" y="1065"/>
                      </a:lnTo>
                      <a:lnTo>
                        <a:pt x="1491" y="1079"/>
                      </a:lnTo>
                      <a:lnTo>
                        <a:pt x="1462" y="1091"/>
                      </a:lnTo>
                      <a:lnTo>
                        <a:pt x="1430" y="1102"/>
                      </a:lnTo>
                      <a:lnTo>
                        <a:pt x="1397" y="1111"/>
                      </a:lnTo>
                      <a:lnTo>
                        <a:pt x="1363" y="1120"/>
                      </a:lnTo>
                      <a:lnTo>
                        <a:pt x="1328" y="1128"/>
                      </a:lnTo>
                      <a:lnTo>
                        <a:pt x="1293" y="1131"/>
                      </a:lnTo>
                      <a:lnTo>
                        <a:pt x="1257" y="1134"/>
                      </a:lnTo>
                      <a:lnTo>
                        <a:pt x="1221" y="1137"/>
                      </a:lnTo>
                      <a:lnTo>
                        <a:pt x="1186" y="1134"/>
                      </a:lnTo>
                      <a:lnTo>
                        <a:pt x="1148" y="1131"/>
                      </a:lnTo>
                      <a:lnTo>
                        <a:pt x="1114" y="1128"/>
                      </a:lnTo>
                      <a:lnTo>
                        <a:pt x="1079" y="1120"/>
                      </a:lnTo>
                      <a:lnTo>
                        <a:pt x="1041" y="1111"/>
                      </a:lnTo>
                      <a:lnTo>
                        <a:pt x="1010" y="1100"/>
                      </a:lnTo>
                      <a:lnTo>
                        <a:pt x="974" y="1085"/>
                      </a:lnTo>
                      <a:lnTo>
                        <a:pt x="942" y="1068"/>
                      </a:lnTo>
                      <a:lnTo>
                        <a:pt x="910" y="1048"/>
                      </a:lnTo>
                      <a:lnTo>
                        <a:pt x="880" y="1025"/>
                      </a:lnTo>
                      <a:lnTo>
                        <a:pt x="852" y="1002"/>
                      </a:lnTo>
                      <a:lnTo>
                        <a:pt x="825" y="973"/>
                      </a:lnTo>
                      <a:lnTo>
                        <a:pt x="801" y="941"/>
                      </a:lnTo>
                      <a:lnTo>
                        <a:pt x="796" y="956"/>
                      </a:lnTo>
                      <a:lnTo>
                        <a:pt x="788" y="970"/>
                      </a:lnTo>
                      <a:lnTo>
                        <a:pt x="778" y="979"/>
                      </a:lnTo>
                      <a:lnTo>
                        <a:pt x="766" y="987"/>
                      </a:lnTo>
                      <a:lnTo>
                        <a:pt x="750" y="993"/>
                      </a:lnTo>
                      <a:lnTo>
                        <a:pt x="733" y="999"/>
                      </a:lnTo>
                      <a:lnTo>
                        <a:pt x="713" y="999"/>
                      </a:lnTo>
                      <a:lnTo>
                        <a:pt x="696" y="999"/>
                      </a:lnTo>
                      <a:lnTo>
                        <a:pt x="676" y="996"/>
                      </a:lnTo>
                      <a:lnTo>
                        <a:pt x="656" y="993"/>
                      </a:lnTo>
                      <a:lnTo>
                        <a:pt x="636" y="987"/>
                      </a:lnTo>
                      <a:lnTo>
                        <a:pt x="618" y="979"/>
                      </a:lnTo>
                      <a:lnTo>
                        <a:pt x="601" y="967"/>
                      </a:lnTo>
                      <a:lnTo>
                        <a:pt x="587" y="956"/>
                      </a:lnTo>
                      <a:lnTo>
                        <a:pt x="574" y="938"/>
                      </a:lnTo>
                      <a:lnTo>
                        <a:pt x="564" y="921"/>
                      </a:lnTo>
                      <a:lnTo>
                        <a:pt x="514" y="924"/>
                      </a:lnTo>
                      <a:lnTo>
                        <a:pt x="467" y="927"/>
                      </a:lnTo>
                      <a:lnTo>
                        <a:pt x="422" y="924"/>
                      </a:lnTo>
                      <a:lnTo>
                        <a:pt x="378" y="921"/>
                      </a:lnTo>
                      <a:lnTo>
                        <a:pt x="335" y="915"/>
                      </a:lnTo>
                      <a:lnTo>
                        <a:pt x="295" y="910"/>
                      </a:lnTo>
                      <a:lnTo>
                        <a:pt x="261" y="901"/>
                      </a:lnTo>
                      <a:lnTo>
                        <a:pt x="226" y="892"/>
                      </a:lnTo>
                      <a:lnTo>
                        <a:pt x="191" y="881"/>
                      </a:lnTo>
                      <a:lnTo>
                        <a:pt x="162" y="869"/>
                      </a:lnTo>
                      <a:lnTo>
                        <a:pt x="134" y="855"/>
                      </a:lnTo>
                      <a:lnTo>
                        <a:pt x="109" y="841"/>
                      </a:lnTo>
                      <a:lnTo>
                        <a:pt x="84" y="826"/>
                      </a:lnTo>
                      <a:lnTo>
                        <a:pt x="64" y="809"/>
                      </a:lnTo>
                      <a:lnTo>
                        <a:pt x="47" y="792"/>
                      </a:lnTo>
                      <a:lnTo>
                        <a:pt x="32" y="771"/>
                      </a:lnTo>
                      <a:lnTo>
                        <a:pt x="20" y="754"/>
                      </a:lnTo>
                      <a:lnTo>
                        <a:pt x="10" y="734"/>
                      </a:lnTo>
                      <a:lnTo>
                        <a:pt x="2" y="714"/>
                      </a:lnTo>
                      <a:lnTo>
                        <a:pt x="0" y="694"/>
                      </a:lnTo>
                      <a:lnTo>
                        <a:pt x="0" y="674"/>
                      </a:lnTo>
                      <a:lnTo>
                        <a:pt x="0" y="651"/>
                      </a:lnTo>
                      <a:lnTo>
                        <a:pt x="5" y="630"/>
                      </a:lnTo>
                      <a:lnTo>
                        <a:pt x="15" y="610"/>
                      </a:lnTo>
                      <a:lnTo>
                        <a:pt x="27" y="587"/>
                      </a:lnTo>
                      <a:lnTo>
                        <a:pt x="42" y="567"/>
                      </a:lnTo>
                      <a:lnTo>
                        <a:pt x="59" y="547"/>
                      </a:lnTo>
                      <a:lnTo>
                        <a:pt x="81" y="527"/>
                      </a:lnTo>
                      <a:lnTo>
                        <a:pt x="106" y="507"/>
                      </a:lnTo>
                      <a:lnTo>
                        <a:pt x="134" y="486"/>
                      </a:lnTo>
                      <a:lnTo>
                        <a:pt x="166" y="466"/>
                      </a:lnTo>
                      <a:lnTo>
                        <a:pt x="203" y="449"/>
                      </a:lnTo>
                      <a:lnTo>
                        <a:pt x="183" y="438"/>
                      </a:lnTo>
                      <a:lnTo>
                        <a:pt x="171" y="426"/>
                      </a:lnTo>
                      <a:lnTo>
                        <a:pt x="162" y="415"/>
                      </a:lnTo>
                      <a:lnTo>
                        <a:pt x="154" y="400"/>
                      </a:lnTo>
                      <a:lnTo>
                        <a:pt x="149" y="389"/>
                      </a:lnTo>
                      <a:lnTo>
                        <a:pt x="147" y="374"/>
                      </a:lnTo>
                      <a:lnTo>
                        <a:pt x="149" y="360"/>
                      </a:lnTo>
                      <a:lnTo>
                        <a:pt x="149" y="345"/>
                      </a:lnTo>
                      <a:lnTo>
                        <a:pt x="154" y="328"/>
                      </a:lnTo>
                      <a:lnTo>
                        <a:pt x="163" y="314"/>
                      </a:lnTo>
                      <a:lnTo>
                        <a:pt x="176" y="296"/>
                      </a:lnTo>
                      <a:lnTo>
                        <a:pt x="193" y="282"/>
                      </a:lnTo>
                      <a:lnTo>
                        <a:pt x="213" y="265"/>
                      </a:lnTo>
                      <a:lnTo>
                        <a:pt x="236" y="250"/>
                      </a:lnTo>
                      <a:lnTo>
                        <a:pt x="261" y="236"/>
                      </a:lnTo>
                      <a:lnTo>
                        <a:pt x="288" y="222"/>
                      </a:lnTo>
                      <a:lnTo>
                        <a:pt x="318" y="207"/>
                      </a:lnTo>
                      <a:lnTo>
                        <a:pt x="350" y="196"/>
                      </a:lnTo>
                      <a:lnTo>
                        <a:pt x="382" y="181"/>
                      </a:lnTo>
                      <a:lnTo>
                        <a:pt x="417" y="170"/>
                      </a:lnTo>
                      <a:lnTo>
                        <a:pt x="455" y="158"/>
                      </a:lnTo>
                      <a:lnTo>
                        <a:pt x="491" y="147"/>
                      </a:lnTo>
                      <a:lnTo>
                        <a:pt x="529" y="138"/>
                      </a:lnTo>
                      <a:lnTo>
                        <a:pt x="569" y="130"/>
                      </a:lnTo>
                      <a:lnTo>
                        <a:pt x="608" y="121"/>
                      </a:lnTo>
                      <a:lnTo>
                        <a:pt x="646" y="112"/>
                      </a:lnTo>
                      <a:lnTo>
                        <a:pt x="686" y="107"/>
                      </a:lnTo>
                      <a:lnTo>
                        <a:pt x="723" y="101"/>
                      </a:lnTo>
                      <a:lnTo>
                        <a:pt x="761" y="95"/>
                      </a:lnTo>
                      <a:lnTo>
                        <a:pt x="796" y="92"/>
                      </a:lnTo>
                      <a:lnTo>
                        <a:pt x="830" y="89"/>
                      </a:lnTo>
                      <a:lnTo>
                        <a:pt x="865" y="86"/>
                      </a:lnTo>
                      <a:lnTo>
                        <a:pt x="898" y="86"/>
                      </a:lnTo>
                      <a:lnTo>
                        <a:pt x="925" y="89"/>
                      </a:lnTo>
                      <a:lnTo>
                        <a:pt x="954" y="89"/>
                      </a:lnTo>
                      <a:lnTo>
                        <a:pt x="979" y="95"/>
                      </a:lnTo>
                      <a:lnTo>
                        <a:pt x="1000" y="98"/>
                      </a:lnTo>
                      <a:lnTo>
                        <a:pt x="1020" y="107"/>
                      </a:lnTo>
                      <a:lnTo>
                        <a:pt x="1036" y="112"/>
                      </a:lnTo>
                      <a:lnTo>
                        <a:pt x="1049" y="124"/>
                      </a:lnTo>
                      <a:lnTo>
                        <a:pt x="1056" y="107"/>
                      </a:lnTo>
                      <a:lnTo>
                        <a:pt x="1064" y="92"/>
                      </a:lnTo>
                      <a:lnTo>
                        <a:pt x="1076" y="78"/>
                      </a:lnTo>
                      <a:lnTo>
                        <a:pt x="1089" y="66"/>
                      </a:lnTo>
                      <a:lnTo>
                        <a:pt x="1101" y="55"/>
                      </a:lnTo>
                      <a:lnTo>
                        <a:pt x="1116" y="43"/>
                      </a:lnTo>
                      <a:lnTo>
                        <a:pt x="1134" y="35"/>
                      </a:lnTo>
                      <a:lnTo>
                        <a:pt x="1150" y="26"/>
                      </a:lnTo>
                      <a:lnTo>
                        <a:pt x="1168" y="17"/>
                      </a:lnTo>
                      <a:lnTo>
                        <a:pt x="1186" y="12"/>
                      </a:lnTo>
                      <a:lnTo>
                        <a:pt x="1206" y="9"/>
                      </a:lnTo>
                      <a:lnTo>
                        <a:pt x="1226" y="3"/>
                      </a:lnTo>
                      <a:lnTo>
                        <a:pt x="1246" y="3"/>
                      </a:lnTo>
                      <a:lnTo>
                        <a:pt x="1265" y="0"/>
                      </a:lnTo>
                      <a:lnTo>
                        <a:pt x="1288" y="0"/>
                      </a:lnTo>
                      <a:lnTo>
                        <a:pt x="1308" y="3"/>
                      </a:lnTo>
                      <a:lnTo>
                        <a:pt x="1328" y="3"/>
                      </a:lnTo>
                      <a:lnTo>
                        <a:pt x="1348" y="9"/>
                      </a:lnTo>
                      <a:lnTo>
                        <a:pt x="1367" y="12"/>
                      </a:lnTo>
                      <a:lnTo>
                        <a:pt x="1387" y="20"/>
                      </a:lnTo>
                      <a:lnTo>
                        <a:pt x="1405" y="26"/>
                      </a:lnTo>
                      <a:lnTo>
                        <a:pt x="1425" y="37"/>
                      </a:lnTo>
                      <a:lnTo>
                        <a:pt x="1440" y="46"/>
                      </a:lnTo>
                      <a:lnTo>
                        <a:pt x="1457" y="58"/>
                      </a:lnTo>
                      <a:lnTo>
                        <a:pt x="1472" y="72"/>
                      </a:lnTo>
                      <a:lnTo>
                        <a:pt x="1484" y="86"/>
                      </a:lnTo>
                      <a:lnTo>
                        <a:pt x="1496" y="104"/>
                      </a:lnTo>
                      <a:lnTo>
                        <a:pt x="1506" y="121"/>
                      </a:lnTo>
                      <a:lnTo>
                        <a:pt x="1514" y="138"/>
                      </a:lnTo>
                      <a:lnTo>
                        <a:pt x="1522" y="161"/>
                      </a:lnTo>
                      <a:lnTo>
                        <a:pt x="1527" y="181"/>
                      </a:lnTo>
                      <a:lnTo>
                        <a:pt x="1532" y="207"/>
                      </a:lnTo>
                      <a:lnTo>
                        <a:pt x="1547" y="176"/>
                      </a:lnTo>
                      <a:lnTo>
                        <a:pt x="1564" y="153"/>
                      </a:lnTo>
                      <a:lnTo>
                        <a:pt x="1582" y="132"/>
                      </a:lnTo>
                      <a:lnTo>
                        <a:pt x="1596" y="118"/>
                      </a:lnTo>
                      <a:lnTo>
                        <a:pt x="1613" y="109"/>
                      </a:lnTo>
                      <a:lnTo>
                        <a:pt x="1628" y="104"/>
                      </a:lnTo>
                      <a:lnTo>
                        <a:pt x="1644" y="104"/>
                      </a:lnTo>
                      <a:lnTo>
                        <a:pt x="1656" y="107"/>
                      </a:lnTo>
                      <a:lnTo>
                        <a:pt x="1671" y="115"/>
                      </a:lnTo>
                      <a:lnTo>
                        <a:pt x="1684" y="124"/>
                      </a:lnTo>
                      <a:lnTo>
                        <a:pt x="1693" y="138"/>
                      </a:lnTo>
                      <a:lnTo>
                        <a:pt x="1703" y="153"/>
                      </a:lnTo>
                      <a:lnTo>
                        <a:pt x="1713" y="170"/>
                      </a:lnTo>
                      <a:lnTo>
                        <a:pt x="1718" y="193"/>
                      </a:lnTo>
                      <a:lnTo>
                        <a:pt x="1725" y="213"/>
                      </a:lnTo>
                      <a:lnTo>
                        <a:pt x="1728" y="239"/>
                      </a:lnTo>
                      <a:lnTo>
                        <a:pt x="1773" y="242"/>
                      </a:lnTo>
                      <a:lnTo>
                        <a:pt x="1815" y="248"/>
                      </a:lnTo>
                      <a:lnTo>
                        <a:pt x="1855" y="253"/>
                      </a:lnTo>
                      <a:lnTo>
                        <a:pt x="1893" y="259"/>
                      </a:lnTo>
                      <a:lnTo>
                        <a:pt x="1929" y="265"/>
                      </a:lnTo>
                      <a:lnTo>
                        <a:pt x="1964" y="271"/>
                      </a:lnTo>
                      <a:lnTo>
                        <a:pt x="1997" y="276"/>
                      </a:lnTo>
                      <a:lnTo>
                        <a:pt x="2028" y="282"/>
                      </a:lnTo>
                      <a:lnTo>
                        <a:pt x="2059" y="288"/>
                      </a:lnTo>
                      <a:lnTo>
                        <a:pt x="2086" y="294"/>
                      </a:lnTo>
                      <a:lnTo>
                        <a:pt x="2114" y="299"/>
                      </a:lnTo>
                      <a:lnTo>
                        <a:pt x="2138" y="308"/>
                      </a:lnTo>
                      <a:lnTo>
                        <a:pt x="2163" y="314"/>
                      </a:lnTo>
                      <a:lnTo>
                        <a:pt x="2183" y="320"/>
                      </a:lnTo>
                      <a:lnTo>
                        <a:pt x="2206" y="328"/>
                      </a:lnTo>
                      <a:lnTo>
                        <a:pt x="2226" y="334"/>
                      </a:lnTo>
                      <a:lnTo>
                        <a:pt x="2242" y="343"/>
                      </a:lnTo>
                      <a:lnTo>
                        <a:pt x="2260" y="351"/>
                      </a:lnTo>
                      <a:lnTo>
                        <a:pt x="2277" y="360"/>
                      </a:lnTo>
                      <a:lnTo>
                        <a:pt x="2293" y="368"/>
                      </a:lnTo>
                      <a:lnTo>
                        <a:pt x="2305" y="377"/>
                      </a:lnTo>
                      <a:lnTo>
                        <a:pt x="2318" y="386"/>
                      </a:lnTo>
                      <a:lnTo>
                        <a:pt x="2330" y="394"/>
                      </a:lnTo>
                      <a:lnTo>
                        <a:pt x="2340" y="403"/>
                      </a:lnTo>
                      <a:lnTo>
                        <a:pt x="2349" y="415"/>
                      </a:lnTo>
                      <a:lnTo>
                        <a:pt x="2359" y="423"/>
                      </a:lnTo>
                      <a:lnTo>
                        <a:pt x="2367" y="435"/>
                      </a:lnTo>
                      <a:lnTo>
                        <a:pt x="2374" y="446"/>
                      </a:lnTo>
                      <a:lnTo>
                        <a:pt x="2382" y="458"/>
                      </a:lnTo>
                      <a:lnTo>
                        <a:pt x="2387" y="469"/>
                      </a:lnTo>
                      <a:lnTo>
                        <a:pt x="2392" y="481"/>
                      </a:lnTo>
                      <a:lnTo>
                        <a:pt x="2397" y="495"/>
                      </a:lnTo>
                      <a:lnTo>
                        <a:pt x="2397" y="504"/>
                      </a:lnTo>
                      <a:lnTo>
                        <a:pt x="2400" y="512"/>
                      </a:lnTo>
                      <a:lnTo>
                        <a:pt x="2400" y="521"/>
                      </a:lnTo>
                      <a:lnTo>
                        <a:pt x="2397" y="533"/>
                      </a:lnTo>
                      <a:lnTo>
                        <a:pt x="2397" y="544"/>
                      </a:lnTo>
                      <a:lnTo>
                        <a:pt x="2394" y="553"/>
                      </a:lnTo>
                      <a:lnTo>
                        <a:pt x="2392" y="564"/>
                      </a:lnTo>
                      <a:lnTo>
                        <a:pt x="2389" y="576"/>
                      </a:lnTo>
                      <a:lnTo>
                        <a:pt x="2384" y="587"/>
                      </a:lnTo>
                      <a:lnTo>
                        <a:pt x="2379" y="599"/>
                      </a:lnTo>
                      <a:lnTo>
                        <a:pt x="2374" y="610"/>
                      </a:lnTo>
                      <a:lnTo>
                        <a:pt x="2367" y="625"/>
                      </a:lnTo>
                      <a:lnTo>
                        <a:pt x="2357" y="636"/>
                      </a:lnTo>
                      <a:lnTo>
                        <a:pt x="2347" y="648"/>
                      </a:lnTo>
                      <a:lnTo>
                        <a:pt x="2338" y="659"/>
                      </a:lnTo>
                      <a:lnTo>
                        <a:pt x="2325" y="671"/>
                      </a:lnTo>
                      <a:lnTo>
                        <a:pt x="2310" y="682"/>
                      </a:lnTo>
                      <a:lnTo>
                        <a:pt x="2293" y="694"/>
                      </a:lnTo>
                      <a:lnTo>
                        <a:pt x="2277" y="705"/>
                      </a:lnTo>
                      <a:lnTo>
                        <a:pt x="2257" y="714"/>
                      </a:lnTo>
                      <a:lnTo>
                        <a:pt x="2236" y="725"/>
                      </a:lnTo>
                      <a:lnTo>
                        <a:pt x="2213" y="734"/>
                      </a:lnTo>
                      <a:lnTo>
                        <a:pt x="2188" y="743"/>
                      </a:lnTo>
                      <a:lnTo>
                        <a:pt x="2161" y="751"/>
                      </a:lnTo>
                      <a:lnTo>
                        <a:pt x="2133" y="760"/>
                      </a:lnTo>
                      <a:lnTo>
                        <a:pt x="2101" y="769"/>
                      </a:lnTo>
                      <a:lnTo>
                        <a:pt x="2069" y="774"/>
                      </a:lnTo>
                      <a:lnTo>
                        <a:pt x="2033" y="780"/>
                      </a:lnTo>
                      <a:lnTo>
                        <a:pt x="1994" y="786"/>
                      </a:lnTo>
                      <a:lnTo>
                        <a:pt x="1954" y="792"/>
                      </a:lnTo>
                      <a:lnTo>
                        <a:pt x="1911" y="794"/>
                      </a:lnTo>
                      <a:lnTo>
                        <a:pt x="1865" y="79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5" name="Freeform 105"/>
                <p:cNvSpPr>
                  <a:spLocks/>
                </p:cNvSpPr>
                <p:nvPr/>
              </p:nvSpPr>
              <p:spPr bwMode="auto">
                <a:xfrm>
                  <a:off x="5085" y="3692"/>
                  <a:ext cx="185" cy="109"/>
                </a:xfrm>
                <a:custGeom>
                  <a:avLst/>
                  <a:gdLst>
                    <a:gd name="T0" fmla="*/ 16 w 185"/>
                    <a:gd name="T1" fmla="*/ 73 h 109"/>
                    <a:gd name="T2" fmla="*/ 5 w 185"/>
                    <a:gd name="T3" fmla="*/ 80 h 109"/>
                    <a:gd name="T4" fmla="*/ 27 w 185"/>
                    <a:gd name="T5" fmla="*/ 93 h 109"/>
                    <a:gd name="T6" fmla="*/ 48 w 185"/>
                    <a:gd name="T7" fmla="*/ 100 h 109"/>
                    <a:gd name="T8" fmla="*/ 68 w 185"/>
                    <a:gd name="T9" fmla="*/ 105 h 109"/>
                    <a:gd name="T10" fmla="*/ 87 w 185"/>
                    <a:gd name="T11" fmla="*/ 108 h 109"/>
                    <a:gd name="T12" fmla="*/ 106 w 185"/>
                    <a:gd name="T13" fmla="*/ 108 h 109"/>
                    <a:gd name="T14" fmla="*/ 121 w 185"/>
                    <a:gd name="T15" fmla="*/ 103 h 109"/>
                    <a:gd name="T16" fmla="*/ 135 w 185"/>
                    <a:gd name="T17" fmla="*/ 98 h 109"/>
                    <a:gd name="T18" fmla="*/ 147 w 185"/>
                    <a:gd name="T19" fmla="*/ 90 h 109"/>
                    <a:gd name="T20" fmla="*/ 158 w 185"/>
                    <a:gd name="T21" fmla="*/ 83 h 109"/>
                    <a:gd name="T22" fmla="*/ 167 w 185"/>
                    <a:gd name="T23" fmla="*/ 73 h 109"/>
                    <a:gd name="T24" fmla="*/ 175 w 185"/>
                    <a:gd name="T25" fmla="*/ 60 h 109"/>
                    <a:gd name="T26" fmla="*/ 181 w 185"/>
                    <a:gd name="T27" fmla="*/ 48 h 109"/>
                    <a:gd name="T28" fmla="*/ 184 w 185"/>
                    <a:gd name="T29" fmla="*/ 35 h 109"/>
                    <a:gd name="T30" fmla="*/ 184 w 185"/>
                    <a:gd name="T31" fmla="*/ 23 h 109"/>
                    <a:gd name="T32" fmla="*/ 181 w 185"/>
                    <a:gd name="T33" fmla="*/ 13 h 109"/>
                    <a:gd name="T34" fmla="*/ 176 w 185"/>
                    <a:gd name="T35" fmla="*/ 0 h 109"/>
                    <a:gd name="T36" fmla="*/ 162 w 185"/>
                    <a:gd name="T37" fmla="*/ 10 h 109"/>
                    <a:gd name="T38" fmla="*/ 167 w 185"/>
                    <a:gd name="T39" fmla="*/ 15 h 109"/>
                    <a:gd name="T40" fmla="*/ 167 w 185"/>
                    <a:gd name="T41" fmla="*/ 25 h 109"/>
                    <a:gd name="T42" fmla="*/ 167 w 185"/>
                    <a:gd name="T43" fmla="*/ 33 h 109"/>
                    <a:gd name="T44" fmla="*/ 165 w 185"/>
                    <a:gd name="T45" fmla="*/ 43 h 109"/>
                    <a:gd name="T46" fmla="*/ 161 w 185"/>
                    <a:gd name="T47" fmla="*/ 50 h 109"/>
                    <a:gd name="T48" fmla="*/ 156 w 185"/>
                    <a:gd name="T49" fmla="*/ 60 h 109"/>
                    <a:gd name="T50" fmla="*/ 148 w 185"/>
                    <a:gd name="T51" fmla="*/ 68 h 109"/>
                    <a:gd name="T52" fmla="*/ 140 w 185"/>
                    <a:gd name="T53" fmla="*/ 75 h 109"/>
                    <a:gd name="T54" fmla="*/ 128 w 185"/>
                    <a:gd name="T55" fmla="*/ 83 h 109"/>
                    <a:gd name="T56" fmla="*/ 117 w 185"/>
                    <a:gd name="T57" fmla="*/ 88 h 109"/>
                    <a:gd name="T58" fmla="*/ 103 w 185"/>
                    <a:gd name="T59" fmla="*/ 90 h 109"/>
                    <a:gd name="T60" fmla="*/ 87 w 185"/>
                    <a:gd name="T61" fmla="*/ 90 h 109"/>
                    <a:gd name="T62" fmla="*/ 71 w 185"/>
                    <a:gd name="T63" fmla="*/ 88 h 109"/>
                    <a:gd name="T64" fmla="*/ 52 w 185"/>
                    <a:gd name="T65" fmla="*/ 83 h 109"/>
                    <a:gd name="T66" fmla="*/ 35 w 185"/>
                    <a:gd name="T67" fmla="*/ 75 h 109"/>
                    <a:gd name="T68" fmla="*/ 13 w 185"/>
                    <a:gd name="T69" fmla="*/ 65 h 109"/>
                    <a:gd name="T70" fmla="*/ 0 w 185"/>
                    <a:gd name="T71" fmla="*/ 70 h 109"/>
                    <a:gd name="T72" fmla="*/ 16 w 185"/>
                    <a:gd name="T73"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5" h="109">
                      <a:moveTo>
                        <a:pt x="16" y="73"/>
                      </a:moveTo>
                      <a:lnTo>
                        <a:pt x="5" y="80"/>
                      </a:lnTo>
                      <a:lnTo>
                        <a:pt x="27" y="93"/>
                      </a:lnTo>
                      <a:lnTo>
                        <a:pt x="48" y="100"/>
                      </a:lnTo>
                      <a:lnTo>
                        <a:pt x="68" y="105"/>
                      </a:lnTo>
                      <a:lnTo>
                        <a:pt x="87" y="108"/>
                      </a:lnTo>
                      <a:lnTo>
                        <a:pt x="106" y="108"/>
                      </a:lnTo>
                      <a:lnTo>
                        <a:pt x="121" y="103"/>
                      </a:lnTo>
                      <a:lnTo>
                        <a:pt x="135" y="98"/>
                      </a:lnTo>
                      <a:lnTo>
                        <a:pt x="147" y="90"/>
                      </a:lnTo>
                      <a:lnTo>
                        <a:pt x="158" y="83"/>
                      </a:lnTo>
                      <a:lnTo>
                        <a:pt x="167" y="73"/>
                      </a:lnTo>
                      <a:lnTo>
                        <a:pt x="175" y="60"/>
                      </a:lnTo>
                      <a:lnTo>
                        <a:pt x="181" y="48"/>
                      </a:lnTo>
                      <a:lnTo>
                        <a:pt x="184" y="35"/>
                      </a:lnTo>
                      <a:lnTo>
                        <a:pt x="184" y="23"/>
                      </a:lnTo>
                      <a:lnTo>
                        <a:pt x="181" y="13"/>
                      </a:lnTo>
                      <a:lnTo>
                        <a:pt x="176" y="0"/>
                      </a:lnTo>
                      <a:lnTo>
                        <a:pt x="162" y="10"/>
                      </a:lnTo>
                      <a:lnTo>
                        <a:pt x="167" y="15"/>
                      </a:lnTo>
                      <a:lnTo>
                        <a:pt x="167" y="25"/>
                      </a:lnTo>
                      <a:lnTo>
                        <a:pt x="167" y="33"/>
                      </a:lnTo>
                      <a:lnTo>
                        <a:pt x="165" y="43"/>
                      </a:lnTo>
                      <a:lnTo>
                        <a:pt x="161" y="50"/>
                      </a:lnTo>
                      <a:lnTo>
                        <a:pt x="156" y="60"/>
                      </a:lnTo>
                      <a:lnTo>
                        <a:pt x="148" y="68"/>
                      </a:lnTo>
                      <a:lnTo>
                        <a:pt x="140" y="75"/>
                      </a:lnTo>
                      <a:lnTo>
                        <a:pt x="128" y="83"/>
                      </a:lnTo>
                      <a:lnTo>
                        <a:pt x="117" y="88"/>
                      </a:lnTo>
                      <a:lnTo>
                        <a:pt x="103" y="90"/>
                      </a:lnTo>
                      <a:lnTo>
                        <a:pt x="87" y="90"/>
                      </a:lnTo>
                      <a:lnTo>
                        <a:pt x="71" y="88"/>
                      </a:lnTo>
                      <a:lnTo>
                        <a:pt x="52" y="83"/>
                      </a:lnTo>
                      <a:lnTo>
                        <a:pt x="35" y="75"/>
                      </a:lnTo>
                      <a:lnTo>
                        <a:pt x="13" y="65"/>
                      </a:lnTo>
                      <a:lnTo>
                        <a:pt x="0" y="70"/>
                      </a:lnTo>
                      <a:lnTo>
                        <a:pt x="16" y="73"/>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6" name="Freeform 106"/>
                <p:cNvSpPr>
                  <a:spLocks/>
                </p:cNvSpPr>
                <p:nvPr/>
              </p:nvSpPr>
              <p:spPr bwMode="auto">
                <a:xfrm>
                  <a:off x="4191" y="3772"/>
                  <a:ext cx="898" cy="260"/>
                </a:xfrm>
                <a:custGeom>
                  <a:avLst/>
                  <a:gdLst>
                    <a:gd name="T0" fmla="*/ 0 w 898"/>
                    <a:gd name="T1" fmla="*/ 74 h 260"/>
                    <a:gd name="T2" fmla="*/ 54 w 898"/>
                    <a:gd name="T3" fmla="*/ 128 h 260"/>
                    <a:gd name="T4" fmla="*/ 113 w 898"/>
                    <a:gd name="T5" fmla="*/ 174 h 260"/>
                    <a:gd name="T6" fmla="*/ 177 w 898"/>
                    <a:gd name="T7" fmla="*/ 210 h 260"/>
                    <a:gd name="T8" fmla="*/ 243 w 898"/>
                    <a:gd name="T9" fmla="*/ 234 h 260"/>
                    <a:gd name="T10" fmla="*/ 315 w 898"/>
                    <a:gd name="T11" fmla="*/ 251 h 260"/>
                    <a:gd name="T12" fmla="*/ 389 w 898"/>
                    <a:gd name="T13" fmla="*/ 259 h 260"/>
                    <a:gd name="T14" fmla="*/ 461 w 898"/>
                    <a:gd name="T15" fmla="*/ 259 h 260"/>
                    <a:gd name="T16" fmla="*/ 532 w 898"/>
                    <a:gd name="T17" fmla="*/ 251 h 260"/>
                    <a:gd name="T18" fmla="*/ 601 w 898"/>
                    <a:gd name="T19" fmla="*/ 237 h 260"/>
                    <a:gd name="T20" fmla="*/ 665 w 898"/>
                    <a:gd name="T21" fmla="*/ 218 h 260"/>
                    <a:gd name="T22" fmla="*/ 724 w 898"/>
                    <a:gd name="T23" fmla="*/ 191 h 260"/>
                    <a:gd name="T24" fmla="*/ 776 w 898"/>
                    <a:gd name="T25" fmla="*/ 161 h 260"/>
                    <a:gd name="T26" fmla="*/ 822 w 898"/>
                    <a:gd name="T27" fmla="*/ 128 h 260"/>
                    <a:gd name="T28" fmla="*/ 858 w 898"/>
                    <a:gd name="T29" fmla="*/ 90 h 260"/>
                    <a:gd name="T30" fmla="*/ 884 w 898"/>
                    <a:gd name="T31" fmla="*/ 46 h 260"/>
                    <a:gd name="T32" fmla="*/ 897 w 898"/>
                    <a:gd name="T33" fmla="*/ 3 h 260"/>
                    <a:gd name="T34" fmla="*/ 876 w 898"/>
                    <a:gd name="T35" fmla="*/ 19 h 260"/>
                    <a:gd name="T36" fmla="*/ 858 w 898"/>
                    <a:gd name="T37" fmla="*/ 57 h 260"/>
                    <a:gd name="T38" fmla="*/ 830 w 898"/>
                    <a:gd name="T39" fmla="*/ 95 h 260"/>
                    <a:gd name="T40" fmla="*/ 791 w 898"/>
                    <a:gd name="T41" fmla="*/ 128 h 260"/>
                    <a:gd name="T42" fmla="*/ 743 w 898"/>
                    <a:gd name="T43" fmla="*/ 158 h 260"/>
                    <a:gd name="T44" fmla="*/ 689 w 898"/>
                    <a:gd name="T45" fmla="*/ 188 h 260"/>
                    <a:gd name="T46" fmla="*/ 628 w 898"/>
                    <a:gd name="T47" fmla="*/ 210 h 260"/>
                    <a:gd name="T48" fmla="*/ 561 w 898"/>
                    <a:gd name="T49" fmla="*/ 226 h 260"/>
                    <a:gd name="T50" fmla="*/ 494 w 898"/>
                    <a:gd name="T51" fmla="*/ 237 h 260"/>
                    <a:gd name="T52" fmla="*/ 423 w 898"/>
                    <a:gd name="T53" fmla="*/ 240 h 260"/>
                    <a:gd name="T54" fmla="*/ 354 w 898"/>
                    <a:gd name="T55" fmla="*/ 237 h 260"/>
                    <a:gd name="T56" fmla="*/ 283 w 898"/>
                    <a:gd name="T57" fmla="*/ 226 h 260"/>
                    <a:gd name="T58" fmla="*/ 217 w 898"/>
                    <a:gd name="T59" fmla="*/ 204 h 260"/>
                    <a:gd name="T60" fmla="*/ 150 w 898"/>
                    <a:gd name="T61" fmla="*/ 177 h 260"/>
                    <a:gd name="T62" fmla="*/ 94 w 898"/>
                    <a:gd name="T63" fmla="*/ 139 h 260"/>
                    <a:gd name="T64" fmla="*/ 38 w 898"/>
                    <a:gd name="T65" fmla="*/ 90 h 260"/>
                    <a:gd name="T66" fmla="*/ 0 w 898"/>
                    <a:gd name="T67" fmla="*/ 6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8" h="260">
                      <a:moveTo>
                        <a:pt x="17" y="68"/>
                      </a:moveTo>
                      <a:lnTo>
                        <a:pt x="0" y="74"/>
                      </a:lnTo>
                      <a:lnTo>
                        <a:pt x="27" y="104"/>
                      </a:lnTo>
                      <a:lnTo>
                        <a:pt x="54" y="128"/>
                      </a:lnTo>
                      <a:lnTo>
                        <a:pt x="81" y="153"/>
                      </a:lnTo>
                      <a:lnTo>
                        <a:pt x="113" y="174"/>
                      </a:lnTo>
                      <a:lnTo>
                        <a:pt x="143" y="194"/>
                      </a:lnTo>
                      <a:lnTo>
                        <a:pt x="177" y="210"/>
                      </a:lnTo>
                      <a:lnTo>
                        <a:pt x="209" y="224"/>
                      </a:lnTo>
                      <a:lnTo>
                        <a:pt x="243" y="234"/>
                      </a:lnTo>
                      <a:lnTo>
                        <a:pt x="281" y="245"/>
                      </a:lnTo>
                      <a:lnTo>
                        <a:pt x="315" y="251"/>
                      </a:lnTo>
                      <a:lnTo>
                        <a:pt x="353" y="256"/>
                      </a:lnTo>
                      <a:lnTo>
                        <a:pt x="389" y="259"/>
                      </a:lnTo>
                      <a:lnTo>
                        <a:pt x="423" y="259"/>
                      </a:lnTo>
                      <a:lnTo>
                        <a:pt x="461" y="259"/>
                      </a:lnTo>
                      <a:lnTo>
                        <a:pt x="497" y="256"/>
                      </a:lnTo>
                      <a:lnTo>
                        <a:pt x="532" y="251"/>
                      </a:lnTo>
                      <a:lnTo>
                        <a:pt x="566" y="245"/>
                      </a:lnTo>
                      <a:lnTo>
                        <a:pt x="601" y="237"/>
                      </a:lnTo>
                      <a:lnTo>
                        <a:pt x="633" y="226"/>
                      </a:lnTo>
                      <a:lnTo>
                        <a:pt x="665" y="218"/>
                      </a:lnTo>
                      <a:lnTo>
                        <a:pt x="694" y="204"/>
                      </a:lnTo>
                      <a:lnTo>
                        <a:pt x="724" y="191"/>
                      </a:lnTo>
                      <a:lnTo>
                        <a:pt x="751" y="177"/>
                      </a:lnTo>
                      <a:lnTo>
                        <a:pt x="776" y="161"/>
                      </a:lnTo>
                      <a:lnTo>
                        <a:pt x="801" y="144"/>
                      </a:lnTo>
                      <a:lnTo>
                        <a:pt x="822" y="128"/>
                      </a:lnTo>
                      <a:lnTo>
                        <a:pt x="842" y="109"/>
                      </a:lnTo>
                      <a:lnTo>
                        <a:pt x="858" y="90"/>
                      </a:lnTo>
                      <a:lnTo>
                        <a:pt x="871" y="68"/>
                      </a:lnTo>
                      <a:lnTo>
                        <a:pt x="884" y="46"/>
                      </a:lnTo>
                      <a:lnTo>
                        <a:pt x="891" y="25"/>
                      </a:lnTo>
                      <a:lnTo>
                        <a:pt x="897" y="3"/>
                      </a:lnTo>
                      <a:lnTo>
                        <a:pt x="879" y="0"/>
                      </a:lnTo>
                      <a:lnTo>
                        <a:pt x="876" y="19"/>
                      </a:lnTo>
                      <a:lnTo>
                        <a:pt x="869" y="38"/>
                      </a:lnTo>
                      <a:lnTo>
                        <a:pt x="858" y="57"/>
                      </a:lnTo>
                      <a:lnTo>
                        <a:pt x="845" y="76"/>
                      </a:lnTo>
                      <a:lnTo>
                        <a:pt x="830" y="95"/>
                      </a:lnTo>
                      <a:lnTo>
                        <a:pt x="812" y="112"/>
                      </a:lnTo>
                      <a:lnTo>
                        <a:pt x="791" y="128"/>
                      </a:lnTo>
                      <a:lnTo>
                        <a:pt x="768" y="144"/>
                      </a:lnTo>
                      <a:lnTo>
                        <a:pt x="743" y="158"/>
                      </a:lnTo>
                      <a:lnTo>
                        <a:pt x="717" y="174"/>
                      </a:lnTo>
                      <a:lnTo>
                        <a:pt x="689" y="188"/>
                      </a:lnTo>
                      <a:lnTo>
                        <a:pt x="660" y="199"/>
                      </a:lnTo>
                      <a:lnTo>
                        <a:pt x="628" y="210"/>
                      </a:lnTo>
                      <a:lnTo>
                        <a:pt x="596" y="218"/>
                      </a:lnTo>
                      <a:lnTo>
                        <a:pt x="561" y="226"/>
                      </a:lnTo>
                      <a:lnTo>
                        <a:pt x="530" y="232"/>
                      </a:lnTo>
                      <a:lnTo>
                        <a:pt x="494" y="237"/>
                      </a:lnTo>
                      <a:lnTo>
                        <a:pt x="461" y="240"/>
                      </a:lnTo>
                      <a:lnTo>
                        <a:pt x="423" y="240"/>
                      </a:lnTo>
                      <a:lnTo>
                        <a:pt x="389" y="240"/>
                      </a:lnTo>
                      <a:lnTo>
                        <a:pt x="354" y="237"/>
                      </a:lnTo>
                      <a:lnTo>
                        <a:pt x="317" y="232"/>
                      </a:lnTo>
                      <a:lnTo>
                        <a:pt x="283" y="226"/>
                      </a:lnTo>
                      <a:lnTo>
                        <a:pt x="248" y="218"/>
                      </a:lnTo>
                      <a:lnTo>
                        <a:pt x="217" y="204"/>
                      </a:lnTo>
                      <a:lnTo>
                        <a:pt x="182" y="194"/>
                      </a:lnTo>
                      <a:lnTo>
                        <a:pt x="150" y="177"/>
                      </a:lnTo>
                      <a:lnTo>
                        <a:pt x="120" y="158"/>
                      </a:lnTo>
                      <a:lnTo>
                        <a:pt x="94" y="139"/>
                      </a:lnTo>
                      <a:lnTo>
                        <a:pt x="64" y="115"/>
                      </a:lnTo>
                      <a:lnTo>
                        <a:pt x="38" y="90"/>
                      </a:lnTo>
                      <a:lnTo>
                        <a:pt x="15" y="60"/>
                      </a:lnTo>
                      <a:lnTo>
                        <a:pt x="0" y="65"/>
                      </a:lnTo>
                      <a:lnTo>
                        <a:pt x="17" y="68"/>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7" name="Freeform 107"/>
                <p:cNvSpPr>
                  <a:spLocks/>
                </p:cNvSpPr>
                <p:nvPr/>
              </p:nvSpPr>
              <p:spPr bwMode="auto">
                <a:xfrm>
                  <a:off x="3958" y="3817"/>
                  <a:ext cx="237" cy="79"/>
                </a:xfrm>
                <a:custGeom>
                  <a:avLst/>
                  <a:gdLst>
                    <a:gd name="T0" fmla="*/ 7 w 237"/>
                    <a:gd name="T1" fmla="*/ 16 h 79"/>
                    <a:gd name="T2" fmla="*/ 0 w 237"/>
                    <a:gd name="T3" fmla="*/ 11 h 79"/>
                    <a:gd name="T4" fmla="*/ 8 w 237"/>
                    <a:gd name="T5" fmla="*/ 28 h 79"/>
                    <a:gd name="T6" fmla="*/ 23 w 237"/>
                    <a:gd name="T7" fmla="*/ 39 h 79"/>
                    <a:gd name="T8" fmla="*/ 37 w 237"/>
                    <a:gd name="T9" fmla="*/ 50 h 79"/>
                    <a:gd name="T10" fmla="*/ 53 w 237"/>
                    <a:gd name="T11" fmla="*/ 60 h 79"/>
                    <a:gd name="T12" fmla="*/ 71 w 237"/>
                    <a:gd name="T13" fmla="*/ 67 h 79"/>
                    <a:gd name="T14" fmla="*/ 89 w 237"/>
                    <a:gd name="T15" fmla="*/ 71 h 79"/>
                    <a:gd name="T16" fmla="*/ 108 w 237"/>
                    <a:gd name="T17" fmla="*/ 76 h 79"/>
                    <a:gd name="T18" fmla="*/ 127 w 237"/>
                    <a:gd name="T19" fmla="*/ 78 h 79"/>
                    <a:gd name="T20" fmla="*/ 148 w 237"/>
                    <a:gd name="T21" fmla="*/ 78 h 79"/>
                    <a:gd name="T22" fmla="*/ 164 w 237"/>
                    <a:gd name="T23" fmla="*/ 76 h 79"/>
                    <a:gd name="T24" fmla="*/ 181 w 237"/>
                    <a:gd name="T25" fmla="*/ 71 h 79"/>
                    <a:gd name="T26" fmla="*/ 197 w 237"/>
                    <a:gd name="T27" fmla="*/ 67 h 79"/>
                    <a:gd name="T28" fmla="*/ 211 w 237"/>
                    <a:gd name="T29" fmla="*/ 60 h 79"/>
                    <a:gd name="T30" fmla="*/ 222 w 237"/>
                    <a:gd name="T31" fmla="*/ 50 h 79"/>
                    <a:gd name="T32" fmla="*/ 231 w 237"/>
                    <a:gd name="T33" fmla="*/ 39 h 79"/>
                    <a:gd name="T34" fmla="*/ 236 w 237"/>
                    <a:gd name="T35" fmla="*/ 25 h 79"/>
                    <a:gd name="T36" fmla="*/ 219 w 237"/>
                    <a:gd name="T37" fmla="*/ 23 h 79"/>
                    <a:gd name="T38" fmla="*/ 214 w 237"/>
                    <a:gd name="T39" fmla="*/ 32 h 79"/>
                    <a:gd name="T40" fmla="*/ 211 w 237"/>
                    <a:gd name="T41" fmla="*/ 39 h 79"/>
                    <a:gd name="T42" fmla="*/ 201 w 237"/>
                    <a:gd name="T43" fmla="*/ 46 h 79"/>
                    <a:gd name="T44" fmla="*/ 189 w 237"/>
                    <a:gd name="T45" fmla="*/ 53 h 79"/>
                    <a:gd name="T46" fmla="*/ 178 w 237"/>
                    <a:gd name="T47" fmla="*/ 57 h 79"/>
                    <a:gd name="T48" fmla="*/ 162 w 237"/>
                    <a:gd name="T49" fmla="*/ 60 h 79"/>
                    <a:gd name="T50" fmla="*/ 146 w 237"/>
                    <a:gd name="T51" fmla="*/ 62 h 79"/>
                    <a:gd name="T52" fmla="*/ 129 w 237"/>
                    <a:gd name="T53" fmla="*/ 62 h 79"/>
                    <a:gd name="T54" fmla="*/ 111 w 237"/>
                    <a:gd name="T55" fmla="*/ 60 h 79"/>
                    <a:gd name="T56" fmla="*/ 92 w 237"/>
                    <a:gd name="T57" fmla="*/ 57 h 79"/>
                    <a:gd name="T58" fmla="*/ 76 w 237"/>
                    <a:gd name="T59" fmla="*/ 50 h 79"/>
                    <a:gd name="T60" fmla="*/ 59 w 237"/>
                    <a:gd name="T61" fmla="*/ 46 h 79"/>
                    <a:gd name="T62" fmla="*/ 46 w 237"/>
                    <a:gd name="T63" fmla="*/ 37 h 79"/>
                    <a:gd name="T64" fmla="*/ 32 w 237"/>
                    <a:gd name="T65" fmla="*/ 28 h 79"/>
                    <a:gd name="T66" fmla="*/ 21 w 237"/>
                    <a:gd name="T67" fmla="*/ 16 h 79"/>
                    <a:gd name="T68" fmla="*/ 13 w 237"/>
                    <a:gd name="T69" fmla="*/ 5 h 79"/>
                    <a:gd name="T70" fmla="*/ 4 w 237"/>
                    <a:gd name="T71" fmla="*/ 0 h 79"/>
                    <a:gd name="T72" fmla="*/ 13 w 237"/>
                    <a:gd name="T73" fmla="*/ 5 h 79"/>
                    <a:gd name="T74" fmla="*/ 11 w 237"/>
                    <a:gd name="T75" fmla="*/ 0 h 79"/>
                    <a:gd name="T76" fmla="*/ 4 w 237"/>
                    <a:gd name="T77" fmla="*/ 0 h 79"/>
                    <a:gd name="T78" fmla="*/ 7 w 237"/>
                    <a:gd name="T79"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7" h="79">
                      <a:moveTo>
                        <a:pt x="7" y="16"/>
                      </a:moveTo>
                      <a:lnTo>
                        <a:pt x="0" y="11"/>
                      </a:lnTo>
                      <a:lnTo>
                        <a:pt x="8" y="28"/>
                      </a:lnTo>
                      <a:lnTo>
                        <a:pt x="23" y="39"/>
                      </a:lnTo>
                      <a:lnTo>
                        <a:pt x="37" y="50"/>
                      </a:lnTo>
                      <a:lnTo>
                        <a:pt x="53" y="60"/>
                      </a:lnTo>
                      <a:lnTo>
                        <a:pt x="71" y="67"/>
                      </a:lnTo>
                      <a:lnTo>
                        <a:pt x="89" y="71"/>
                      </a:lnTo>
                      <a:lnTo>
                        <a:pt x="108" y="76"/>
                      </a:lnTo>
                      <a:lnTo>
                        <a:pt x="127" y="78"/>
                      </a:lnTo>
                      <a:lnTo>
                        <a:pt x="148" y="78"/>
                      </a:lnTo>
                      <a:lnTo>
                        <a:pt x="164" y="76"/>
                      </a:lnTo>
                      <a:lnTo>
                        <a:pt x="181" y="71"/>
                      </a:lnTo>
                      <a:lnTo>
                        <a:pt x="197" y="67"/>
                      </a:lnTo>
                      <a:lnTo>
                        <a:pt x="211" y="60"/>
                      </a:lnTo>
                      <a:lnTo>
                        <a:pt x="222" y="50"/>
                      </a:lnTo>
                      <a:lnTo>
                        <a:pt x="231" y="39"/>
                      </a:lnTo>
                      <a:lnTo>
                        <a:pt x="236" y="25"/>
                      </a:lnTo>
                      <a:lnTo>
                        <a:pt x="219" y="23"/>
                      </a:lnTo>
                      <a:lnTo>
                        <a:pt x="214" y="32"/>
                      </a:lnTo>
                      <a:lnTo>
                        <a:pt x="211" y="39"/>
                      </a:lnTo>
                      <a:lnTo>
                        <a:pt x="201" y="46"/>
                      </a:lnTo>
                      <a:lnTo>
                        <a:pt x="189" y="53"/>
                      </a:lnTo>
                      <a:lnTo>
                        <a:pt x="178" y="57"/>
                      </a:lnTo>
                      <a:lnTo>
                        <a:pt x="162" y="60"/>
                      </a:lnTo>
                      <a:lnTo>
                        <a:pt x="146" y="62"/>
                      </a:lnTo>
                      <a:lnTo>
                        <a:pt x="129" y="62"/>
                      </a:lnTo>
                      <a:lnTo>
                        <a:pt x="111" y="60"/>
                      </a:lnTo>
                      <a:lnTo>
                        <a:pt x="92" y="57"/>
                      </a:lnTo>
                      <a:lnTo>
                        <a:pt x="76" y="50"/>
                      </a:lnTo>
                      <a:lnTo>
                        <a:pt x="59" y="46"/>
                      </a:lnTo>
                      <a:lnTo>
                        <a:pt x="46" y="37"/>
                      </a:lnTo>
                      <a:lnTo>
                        <a:pt x="32" y="28"/>
                      </a:lnTo>
                      <a:lnTo>
                        <a:pt x="21" y="16"/>
                      </a:lnTo>
                      <a:lnTo>
                        <a:pt x="13" y="5"/>
                      </a:lnTo>
                      <a:lnTo>
                        <a:pt x="4" y="0"/>
                      </a:lnTo>
                      <a:lnTo>
                        <a:pt x="13" y="5"/>
                      </a:lnTo>
                      <a:lnTo>
                        <a:pt x="11" y="0"/>
                      </a:lnTo>
                      <a:lnTo>
                        <a:pt x="4" y="0"/>
                      </a:lnTo>
                      <a:lnTo>
                        <a:pt x="7" y="16"/>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8" name="Freeform 108"/>
                <p:cNvSpPr>
                  <a:spLocks/>
                </p:cNvSpPr>
                <p:nvPr/>
              </p:nvSpPr>
              <p:spPr bwMode="auto">
                <a:xfrm>
                  <a:off x="3384" y="3341"/>
                  <a:ext cx="563" cy="477"/>
                </a:xfrm>
                <a:custGeom>
                  <a:avLst/>
                  <a:gdLst>
                    <a:gd name="T0" fmla="*/ 204 w 563"/>
                    <a:gd name="T1" fmla="*/ 0 h 477"/>
                    <a:gd name="T2" fmla="*/ 135 w 563"/>
                    <a:gd name="T3" fmla="*/ 36 h 477"/>
                    <a:gd name="T4" fmla="*/ 85 w 563"/>
                    <a:gd name="T5" fmla="*/ 75 h 477"/>
                    <a:gd name="T6" fmla="*/ 44 w 563"/>
                    <a:gd name="T7" fmla="*/ 116 h 477"/>
                    <a:gd name="T8" fmla="*/ 17 w 563"/>
                    <a:gd name="T9" fmla="*/ 158 h 477"/>
                    <a:gd name="T10" fmla="*/ 2 w 563"/>
                    <a:gd name="T11" fmla="*/ 202 h 477"/>
                    <a:gd name="T12" fmla="*/ 0 w 563"/>
                    <a:gd name="T13" fmla="*/ 244 h 477"/>
                    <a:gd name="T14" fmla="*/ 12 w 563"/>
                    <a:gd name="T15" fmla="*/ 288 h 477"/>
                    <a:gd name="T16" fmla="*/ 33 w 563"/>
                    <a:gd name="T17" fmla="*/ 327 h 477"/>
                    <a:gd name="T18" fmla="*/ 67 w 563"/>
                    <a:gd name="T19" fmla="*/ 363 h 477"/>
                    <a:gd name="T20" fmla="*/ 111 w 563"/>
                    <a:gd name="T21" fmla="*/ 393 h 477"/>
                    <a:gd name="T22" fmla="*/ 165 w 563"/>
                    <a:gd name="T23" fmla="*/ 421 h 477"/>
                    <a:gd name="T24" fmla="*/ 228 w 563"/>
                    <a:gd name="T25" fmla="*/ 443 h 477"/>
                    <a:gd name="T26" fmla="*/ 299 w 563"/>
                    <a:gd name="T27" fmla="*/ 462 h 477"/>
                    <a:gd name="T28" fmla="*/ 379 w 563"/>
                    <a:gd name="T29" fmla="*/ 473 h 477"/>
                    <a:gd name="T30" fmla="*/ 467 w 563"/>
                    <a:gd name="T31" fmla="*/ 476 h 477"/>
                    <a:gd name="T32" fmla="*/ 562 w 563"/>
                    <a:gd name="T33" fmla="*/ 473 h 477"/>
                    <a:gd name="T34" fmla="*/ 512 w 563"/>
                    <a:gd name="T35" fmla="*/ 457 h 477"/>
                    <a:gd name="T36" fmla="*/ 423 w 563"/>
                    <a:gd name="T37" fmla="*/ 457 h 477"/>
                    <a:gd name="T38" fmla="*/ 340 w 563"/>
                    <a:gd name="T39" fmla="*/ 448 h 477"/>
                    <a:gd name="T40" fmla="*/ 265 w 563"/>
                    <a:gd name="T41" fmla="*/ 434 h 477"/>
                    <a:gd name="T42" fmla="*/ 199 w 563"/>
                    <a:gd name="T43" fmla="*/ 415 h 477"/>
                    <a:gd name="T44" fmla="*/ 143 w 563"/>
                    <a:gd name="T45" fmla="*/ 390 h 477"/>
                    <a:gd name="T46" fmla="*/ 96 w 563"/>
                    <a:gd name="T47" fmla="*/ 360 h 477"/>
                    <a:gd name="T48" fmla="*/ 60 w 563"/>
                    <a:gd name="T49" fmla="*/ 329 h 477"/>
                    <a:gd name="T50" fmla="*/ 36 w 563"/>
                    <a:gd name="T51" fmla="*/ 296 h 477"/>
                    <a:gd name="T52" fmla="*/ 21 w 563"/>
                    <a:gd name="T53" fmla="*/ 260 h 477"/>
                    <a:gd name="T54" fmla="*/ 17 w 563"/>
                    <a:gd name="T55" fmla="*/ 224 h 477"/>
                    <a:gd name="T56" fmla="*/ 23 w 563"/>
                    <a:gd name="T57" fmla="*/ 185 h 477"/>
                    <a:gd name="T58" fmla="*/ 44 w 563"/>
                    <a:gd name="T59" fmla="*/ 147 h 477"/>
                    <a:gd name="T60" fmla="*/ 72 w 563"/>
                    <a:gd name="T61" fmla="*/ 108 h 477"/>
                    <a:gd name="T62" fmla="*/ 119 w 563"/>
                    <a:gd name="T63" fmla="*/ 72 h 477"/>
                    <a:gd name="T64" fmla="*/ 177 w 563"/>
                    <a:gd name="T65" fmla="*/ 33 h 477"/>
                    <a:gd name="T66" fmla="*/ 211 w 563"/>
                    <a:gd name="T67" fmla="*/ 0 h 477"/>
                    <a:gd name="T68" fmla="*/ 228 w 563"/>
                    <a:gd name="T69" fmla="*/ 8 h 477"/>
                    <a:gd name="T70" fmla="*/ 204 w 563"/>
                    <a:gd name="T71" fmla="*/ 1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3" h="477">
                      <a:moveTo>
                        <a:pt x="204" y="17"/>
                      </a:moveTo>
                      <a:lnTo>
                        <a:pt x="204" y="0"/>
                      </a:lnTo>
                      <a:lnTo>
                        <a:pt x="169" y="17"/>
                      </a:lnTo>
                      <a:lnTo>
                        <a:pt x="135" y="36"/>
                      </a:lnTo>
                      <a:lnTo>
                        <a:pt x="109" y="55"/>
                      </a:lnTo>
                      <a:lnTo>
                        <a:pt x="85" y="75"/>
                      </a:lnTo>
                      <a:lnTo>
                        <a:pt x="62" y="94"/>
                      </a:lnTo>
                      <a:lnTo>
                        <a:pt x="44" y="116"/>
                      </a:lnTo>
                      <a:lnTo>
                        <a:pt x="28" y="136"/>
                      </a:lnTo>
                      <a:lnTo>
                        <a:pt x="17" y="158"/>
                      </a:lnTo>
                      <a:lnTo>
                        <a:pt x="7" y="180"/>
                      </a:lnTo>
                      <a:lnTo>
                        <a:pt x="2" y="202"/>
                      </a:lnTo>
                      <a:lnTo>
                        <a:pt x="0" y="224"/>
                      </a:lnTo>
                      <a:lnTo>
                        <a:pt x="0" y="244"/>
                      </a:lnTo>
                      <a:lnTo>
                        <a:pt x="5" y="266"/>
                      </a:lnTo>
                      <a:lnTo>
                        <a:pt x="12" y="288"/>
                      </a:lnTo>
                      <a:lnTo>
                        <a:pt x="21" y="307"/>
                      </a:lnTo>
                      <a:lnTo>
                        <a:pt x="33" y="327"/>
                      </a:lnTo>
                      <a:lnTo>
                        <a:pt x="51" y="343"/>
                      </a:lnTo>
                      <a:lnTo>
                        <a:pt x="67" y="363"/>
                      </a:lnTo>
                      <a:lnTo>
                        <a:pt x="90" y="379"/>
                      </a:lnTo>
                      <a:lnTo>
                        <a:pt x="111" y="393"/>
                      </a:lnTo>
                      <a:lnTo>
                        <a:pt x="138" y="407"/>
                      </a:lnTo>
                      <a:lnTo>
                        <a:pt x="165" y="421"/>
                      </a:lnTo>
                      <a:lnTo>
                        <a:pt x="194" y="432"/>
                      </a:lnTo>
                      <a:lnTo>
                        <a:pt x="228" y="443"/>
                      </a:lnTo>
                      <a:lnTo>
                        <a:pt x="262" y="454"/>
                      </a:lnTo>
                      <a:lnTo>
                        <a:pt x="299" y="462"/>
                      </a:lnTo>
                      <a:lnTo>
                        <a:pt x="338" y="468"/>
                      </a:lnTo>
                      <a:lnTo>
                        <a:pt x="379" y="473"/>
                      </a:lnTo>
                      <a:lnTo>
                        <a:pt x="421" y="476"/>
                      </a:lnTo>
                      <a:lnTo>
                        <a:pt x="467" y="476"/>
                      </a:lnTo>
                      <a:lnTo>
                        <a:pt x="512" y="476"/>
                      </a:lnTo>
                      <a:lnTo>
                        <a:pt x="562" y="473"/>
                      </a:lnTo>
                      <a:lnTo>
                        <a:pt x="559" y="454"/>
                      </a:lnTo>
                      <a:lnTo>
                        <a:pt x="512" y="457"/>
                      </a:lnTo>
                      <a:lnTo>
                        <a:pt x="467" y="457"/>
                      </a:lnTo>
                      <a:lnTo>
                        <a:pt x="423" y="457"/>
                      </a:lnTo>
                      <a:lnTo>
                        <a:pt x="379" y="451"/>
                      </a:lnTo>
                      <a:lnTo>
                        <a:pt x="340" y="448"/>
                      </a:lnTo>
                      <a:lnTo>
                        <a:pt x="301" y="440"/>
                      </a:lnTo>
                      <a:lnTo>
                        <a:pt x="265" y="434"/>
                      </a:lnTo>
                      <a:lnTo>
                        <a:pt x="231" y="423"/>
                      </a:lnTo>
                      <a:lnTo>
                        <a:pt x="199" y="415"/>
                      </a:lnTo>
                      <a:lnTo>
                        <a:pt x="169" y="404"/>
                      </a:lnTo>
                      <a:lnTo>
                        <a:pt x="143" y="390"/>
                      </a:lnTo>
                      <a:lnTo>
                        <a:pt x="119" y="376"/>
                      </a:lnTo>
                      <a:lnTo>
                        <a:pt x="96" y="360"/>
                      </a:lnTo>
                      <a:lnTo>
                        <a:pt x="77" y="346"/>
                      </a:lnTo>
                      <a:lnTo>
                        <a:pt x="60" y="329"/>
                      </a:lnTo>
                      <a:lnTo>
                        <a:pt x="49" y="313"/>
                      </a:lnTo>
                      <a:lnTo>
                        <a:pt x="36" y="296"/>
                      </a:lnTo>
                      <a:lnTo>
                        <a:pt x="26" y="277"/>
                      </a:lnTo>
                      <a:lnTo>
                        <a:pt x="21" y="260"/>
                      </a:lnTo>
                      <a:lnTo>
                        <a:pt x="17" y="244"/>
                      </a:lnTo>
                      <a:lnTo>
                        <a:pt x="17" y="224"/>
                      </a:lnTo>
                      <a:lnTo>
                        <a:pt x="18" y="205"/>
                      </a:lnTo>
                      <a:lnTo>
                        <a:pt x="23" y="185"/>
                      </a:lnTo>
                      <a:lnTo>
                        <a:pt x="31" y="169"/>
                      </a:lnTo>
                      <a:lnTo>
                        <a:pt x="44" y="147"/>
                      </a:lnTo>
                      <a:lnTo>
                        <a:pt x="56" y="127"/>
                      </a:lnTo>
                      <a:lnTo>
                        <a:pt x="72" y="108"/>
                      </a:lnTo>
                      <a:lnTo>
                        <a:pt x="94" y="91"/>
                      </a:lnTo>
                      <a:lnTo>
                        <a:pt x="119" y="72"/>
                      </a:lnTo>
                      <a:lnTo>
                        <a:pt x="145" y="53"/>
                      </a:lnTo>
                      <a:lnTo>
                        <a:pt x="177" y="33"/>
                      </a:lnTo>
                      <a:lnTo>
                        <a:pt x="211" y="17"/>
                      </a:lnTo>
                      <a:lnTo>
                        <a:pt x="211" y="0"/>
                      </a:lnTo>
                      <a:lnTo>
                        <a:pt x="211" y="17"/>
                      </a:lnTo>
                      <a:lnTo>
                        <a:pt x="228" y="8"/>
                      </a:lnTo>
                      <a:lnTo>
                        <a:pt x="211" y="0"/>
                      </a:lnTo>
                      <a:lnTo>
                        <a:pt x="204" y="1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9" name="Freeform 109"/>
                <p:cNvSpPr>
                  <a:spLocks/>
                </p:cNvSpPr>
                <p:nvPr/>
              </p:nvSpPr>
              <p:spPr bwMode="auto">
                <a:xfrm>
                  <a:off x="3536" y="3238"/>
                  <a:ext cx="53" cy="104"/>
                </a:xfrm>
                <a:custGeom>
                  <a:avLst/>
                  <a:gdLst>
                    <a:gd name="T0" fmla="*/ 2 w 53"/>
                    <a:gd name="T1" fmla="*/ 0 h 104"/>
                    <a:gd name="T2" fmla="*/ 0 w 53"/>
                    <a:gd name="T3" fmla="*/ 8 h 104"/>
                    <a:gd name="T4" fmla="*/ 0 w 53"/>
                    <a:gd name="T5" fmla="*/ 15 h 104"/>
                    <a:gd name="T6" fmla="*/ 0 w 53"/>
                    <a:gd name="T7" fmla="*/ 23 h 104"/>
                    <a:gd name="T8" fmla="*/ 0 w 53"/>
                    <a:gd name="T9" fmla="*/ 28 h 104"/>
                    <a:gd name="T10" fmla="*/ 0 w 53"/>
                    <a:gd name="T11" fmla="*/ 36 h 104"/>
                    <a:gd name="T12" fmla="*/ 2 w 53"/>
                    <a:gd name="T13" fmla="*/ 44 h 104"/>
                    <a:gd name="T14" fmla="*/ 3 w 53"/>
                    <a:gd name="T15" fmla="*/ 49 h 104"/>
                    <a:gd name="T16" fmla="*/ 6 w 53"/>
                    <a:gd name="T17" fmla="*/ 57 h 104"/>
                    <a:gd name="T18" fmla="*/ 7 w 53"/>
                    <a:gd name="T19" fmla="*/ 62 h 104"/>
                    <a:gd name="T20" fmla="*/ 11 w 53"/>
                    <a:gd name="T21" fmla="*/ 70 h 104"/>
                    <a:gd name="T22" fmla="*/ 14 w 53"/>
                    <a:gd name="T23" fmla="*/ 75 h 104"/>
                    <a:gd name="T24" fmla="*/ 21 w 53"/>
                    <a:gd name="T25" fmla="*/ 80 h 104"/>
                    <a:gd name="T26" fmla="*/ 27 w 53"/>
                    <a:gd name="T27" fmla="*/ 88 h 104"/>
                    <a:gd name="T28" fmla="*/ 30 w 53"/>
                    <a:gd name="T29" fmla="*/ 93 h 104"/>
                    <a:gd name="T30" fmla="*/ 38 w 53"/>
                    <a:gd name="T31" fmla="*/ 98 h 104"/>
                    <a:gd name="T32" fmla="*/ 45 w 53"/>
                    <a:gd name="T33" fmla="*/ 103 h 104"/>
                    <a:gd name="T34" fmla="*/ 52 w 53"/>
                    <a:gd name="T35" fmla="*/ 88 h 104"/>
                    <a:gd name="T36" fmla="*/ 45 w 53"/>
                    <a:gd name="T37" fmla="*/ 82 h 104"/>
                    <a:gd name="T38" fmla="*/ 38 w 53"/>
                    <a:gd name="T39" fmla="*/ 77 h 104"/>
                    <a:gd name="T40" fmla="*/ 34 w 53"/>
                    <a:gd name="T41" fmla="*/ 72 h 104"/>
                    <a:gd name="T42" fmla="*/ 28 w 53"/>
                    <a:gd name="T43" fmla="*/ 67 h 104"/>
                    <a:gd name="T44" fmla="*/ 24 w 53"/>
                    <a:gd name="T45" fmla="*/ 62 h 104"/>
                    <a:gd name="T46" fmla="*/ 21 w 53"/>
                    <a:gd name="T47" fmla="*/ 57 h 104"/>
                    <a:gd name="T48" fmla="*/ 19 w 53"/>
                    <a:gd name="T49" fmla="*/ 54 h 104"/>
                    <a:gd name="T50" fmla="*/ 17 w 53"/>
                    <a:gd name="T51" fmla="*/ 49 h 104"/>
                    <a:gd name="T52" fmla="*/ 14 w 53"/>
                    <a:gd name="T53" fmla="*/ 44 h 104"/>
                    <a:gd name="T54" fmla="*/ 13 w 53"/>
                    <a:gd name="T55" fmla="*/ 39 h 104"/>
                    <a:gd name="T56" fmla="*/ 13 w 53"/>
                    <a:gd name="T57" fmla="*/ 33 h 104"/>
                    <a:gd name="T58" fmla="*/ 13 w 53"/>
                    <a:gd name="T59" fmla="*/ 28 h 104"/>
                    <a:gd name="T60" fmla="*/ 13 w 53"/>
                    <a:gd name="T61" fmla="*/ 23 h 104"/>
                    <a:gd name="T62" fmla="*/ 13 w 53"/>
                    <a:gd name="T63" fmla="*/ 18 h 104"/>
                    <a:gd name="T64" fmla="*/ 13 w 53"/>
                    <a:gd name="T65" fmla="*/ 10 h 104"/>
                    <a:gd name="T66" fmla="*/ 14 w 53"/>
                    <a:gd name="T67" fmla="*/ 5 h 104"/>
                    <a:gd name="T68" fmla="*/ 2 w 53"/>
                    <a:gd name="T6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 h="104">
                      <a:moveTo>
                        <a:pt x="2" y="0"/>
                      </a:moveTo>
                      <a:lnTo>
                        <a:pt x="0" y="8"/>
                      </a:lnTo>
                      <a:lnTo>
                        <a:pt x="0" y="15"/>
                      </a:lnTo>
                      <a:lnTo>
                        <a:pt x="0" y="23"/>
                      </a:lnTo>
                      <a:lnTo>
                        <a:pt x="0" y="28"/>
                      </a:lnTo>
                      <a:lnTo>
                        <a:pt x="0" y="36"/>
                      </a:lnTo>
                      <a:lnTo>
                        <a:pt x="2" y="44"/>
                      </a:lnTo>
                      <a:lnTo>
                        <a:pt x="3" y="49"/>
                      </a:lnTo>
                      <a:lnTo>
                        <a:pt x="6" y="57"/>
                      </a:lnTo>
                      <a:lnTo>
                        <a:pt x="7" y="62"/>
                      </a:lnTo>
                      <a:lnTo>
                        <a:pt x="11" y="70"/>
                      </a:lnTo>
                      <a:lnTo>
                        <a:pt x="14" y="75"/>
                      </a:lnTo>
                      <a:lnTo>
                        <a:pt x="21" y="80"/>
                      </a:lnTo>
                      <a:lnTo>
                        <a:pt x="27" y="88"/>
                      </a:lnTo>
                      <a:lnTo>
                        <a:pt x="30" y="93"/>
                      </a:lnTo>
                      <a:lnTo>
                        <a:pt x="38" y="98"/>
                      </a:lnTo>
                      <a:lnTo>
                        <a:pt x="45" y="103"/>
                      </a:lnTo>
                      <a:lnTo>
                        <a:pt x="52" y="88"/>
                      </a:lnTo>
                      <a:lnTo>
                        <a:pt x="45" y="82"/>
                      </a:lnTo>
                      <a:lnTo>
                        <a:pt x="38" y="77"/>
                      </a:lnTo>
                      <a:lnTo>
                        <a:pt x="34" y="72"/>
                      </a:lnTo>
                      <a:lnTo>
                        <a:pt x="28" y="67"/>
                      </a:lnTo>
                      <a:lnTo>
                        <a:pt x="24" y="62"/>
                      </a:lnTo>
                      <a:lnTo>
                        <a:pt x="21" y="57"/>
                      </a:lnTo>
                      <a:lnTo>
                        <a:pt x="19" y="54"/>
                      </a:lnTo>
                      <a:lnTo>
                        <a:pt x="17" y="49"/>
                      </a:lnTo>
                      <a:lnTo>
                        <a:pt x="14" y="44"/>
                      </a:lnTo>
                      <a:lnTo>
                        <a:pt x="13" y="39"/>
                      </a:lnTo>
                      <a:lnTo>
                        <a:pt x="13" y="33"/>
                      </a:lnTo>
                      <a:lnTo>
                        <a:pt x="13" y="28"/>
                      </a:lnTo>
                      <a:lnTo>
                        <a:pt x="13" y="23"/>
                      </a:lnTo>
                      <a:lnTo>
                        <a:pt x="13" y="18"/>
                      </a:lnTo>
                      <a:lnTo>
                        <a:pt x="13" y="10"/>
                      </a:lnTo>
                      <a:lnTo>
                        <a:pt x="14" y="5"/>
                      </a:lnTo>
                      <a:lnTo>
                        <a:pt x="2" y="0"/>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0" name="Freeform 110"/>
                <p:cNvSpPr>
                  <a:spLocks/>
                </p:cNvSpPr>
                <p:nvPr/>
              </p:nvSpPr>
              <p:spPr bwMode="auto">
                <a:xfrm>
                  <a:off x="3539" y="2972"/>
                  <a:ext cx="907" cy="250"/>
                </a:xfrm>
                <a:custGeom>
                  <a:avLst/>
                  <a:gdLst>
                    <a:gd name="T0" fmla="*/ 903 w 907"/>
                    <a:gd name="T1" fmla="*/ 34 h 250"/>
                    <a:gd name="T2" fmla="*/ 872 w 907"/>
                    <a:gd name="T3" fmla="*/ 16 h 250"/>
                    <a:gd name="T4" fmla="*/ 829 w 907"/>
                    <a:gd name="T5" fmla="*/ 5 h 250"/>
                    <a:gd name="T6" fmla="*/ 777 w 907"/>
                    <a:gd name="T7" fmla="*/ 0 h 250"/>
                    <a:gd name="T8" fmla="*/ 715 w 907"/>
                    <a:gd name="T9" fmla="*/ 0 h 250"/>
                    <a:gd name="T10" fmla="*/ 648 w 907"/>
                    <a:gd name="T11" fmla="*/ 3 h 250"/>
                    <a:gd name="T12" fmla="*/ 576 w 907"/>
                    <a:gd name="T13" fmla="*/ 11 h 250"/>
                    <a:gd name="T14" fmla="*/ 497 w 907"/>
                    <a:gd name="T15" fmla="*/ 24 h 250"/>
                    <a:gd name="T16" fmla="*/ 421 w 907"/>
                    <a:gd name="T17" fmla="*/ 37 h 250"/>
                    <a:gd name="T18" fmla="*/ 344 w 907"/>
                    <a:gd name="T19" fmla="*/ 56 h 250"/>
                    <a:gd name="T20" fmla="*/ 270 w 907"/>
                    <a:gd name="T21" fmla="*/ 77 h 250"/>
                    <a:gd name="T22" fmla="*/ 203 w 907"/>
                    <a:gd name="T23" fmla="*/ 98 h 250"/>
                    <a:gd name="T24" fmla="*/ 140 w 907"/>
                    <a:gd name="T25" fmla="*/ 125 h 250"/>
                    <a:gd name="T26" fmla="*/ 88 w 907"/>
                    <a:gd name="T27" fmla="*/ 151 h 250"/>
                    <a:gd name="T28" fmla="*/ 46 w 907"/>
                    <a:gd name="T29" fmla="*/ 180 h 250"/>
                    <a:gd name="T30" fmla="*/ 15 w 907"/>
                    <a:gd name="T31" fmla="*/ 212 h 250"/>
                    <a:gd name="T32" fmla="*/ 0 w 907"/>
                    <a:gd name="T33" fmla="*/ 244 h 250"/>
                    <a:gd name="T34" fmla="*/ 22 w 907"/>
                    <a:gd name="T35" fmla="*/ 236 h 250"/>
                    <a:gd name="T36" fmla="*/ 41 w 907"/>
                    <a:gd name="T37" fmla="*/ 209 h 250"/>
                    <a:gd name="T38" fmla="*/ 76 w 907"/>
                    <a:gd name="T39" fmla="*/ 180 h 250"/>
                    <a:gd name="T40" fmla="*/ 120 w 907"/>
                    <a:gd name="T41" fmla="*/ 154 h 250"/>
                    <a:gd name="T42" fmla="*/ 177 w 907"/>
                    <a:gd name="T43" fmla="*/ 130 h 250"/>
                    <a:gd name="T44" fmla="*/ 244 w 907"/>
                    <a:gd name="T45" fmla="*/ 106 h 250"/>
                    <a:gd name="T46" fmla="*/ 312 w 907"/>
                    <a:gd name="T47" fmla="*/ 82 h 250"/>
                    <a:gd name="T48" fmla="*/ 386 w 907"/>
                    <a:gd name="T49" fmla="*/ 64 h 250"/>
                    <a:gd name="T50" fmla="*/ 463 w 907"/>
                    <a:gd name="T51" fmla="*/ 48 h 250"/>
                    <a:gd name="T52" fmla="*/ 538 w 907"/>
                    <a:gd name="T53" fmla="*/ 34 h 250"/>
                    <a:gd name="T54" fmla="*/ 612 w 907"/>
                    <a:gd name="T55" fmla="*/ 26 h 250"/>
                    <a:gd name="T56" fmla="*/ 684 w 907"/>
                    <a:gd name="T57" fmla="*/ 19 h 250"/>
                    <a:gd name="T58" fmla="*/ 748 w 907"/>
                    <a:gd name="T59" fmla="*/ 19 h 250"/>
                    <a:gd name="T60" fmla="*/ 802 w 907"/>
                    <a:gd name="T61" fmla="*/ 21 h 250"/>
                    <a:gd name="T62" fmla="*/ 849 w 907"/>
                    <a:gd name="T63" fmla="*/ 29 h 250"/>
                    <a:gd name="T64" fmla="*/ 880 w 907"/>
                    <a:gd name="T65" fmla="*/ 40 h 250"/>
                    <a:gd name="T66" fmla="*/ 906 w 907"/>
                    <a:gd name="T67" fmla="*/ 4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7" h="250">
                      <a:moveTo>
                        <a:pt x="888" y="37"/>
                      </a:moveTo>
                      <a:lnTo>
                        <a:pt x="903" y="34"/>
                      </a:lnTo>
                      <a:lnTo>
                        <a:pt x="888" y="24"/>
                      </a:lnTo>
                      <a:lnTo>
                        <a:pt x="872" y="16"/>
                      </a:lnTo>
                      <a:lnTo>
                        <a:pt x="851" y="11"/>
                      </a:lnTo>
                      <a:lnTo>
                        <a:pt x="829" y="5"/>
                      </a:lnTo>
                      <a:lnTo>
                        <a:pt x="805" y="3"/>
                      </a:lnTo>
                      <a:lnTo>
                        <a:pt x="777" y="0"/>
                      </a:lnTo>
                      <a:lnTo>
                        <a:pt x="748" y="0"/>
                      </a:lnTo>
                      <a:lnTo>
                        <a:pt x="715" y="0"/>
                      </a:lnTo>
                      <a:lnTo>
                        <a:pt x="682" y="0"/>
                      </a:lnTo>
                      <a:lnTo>
                        <a:pt x="648" y="3"/>
                      </a:lnTo>
                      <a:lnTo>
                        <a:pt x="610" y="5"/>
                      </a:lnTo>
                      <a:lnTo>
                        <a:pt x="576" y="11"/>
                      </a:lnTo>
                      <a:lnTo>
                        <a:pt x="537" y="16"/>
                      </a:lnTo>
                      <a:lnTo>
                        <a:pt x="497" y="24"/>
                      </a:lnTo>
                      <a:lnTo>
                        <a:pt x="460" y="29"/>
                      </a:lnTo>
                      <a:lnTo>
                        <a:pt x="421" y="37"/>
                      </a:lnTo>
                      <a:lnTo>
                        <a:pt x="383" y="48"/>
                      </a:lnTo>
                      <a:lnTo>
                        <a:pt x="344" y="56"/>
                      </a:lnTo>
                      <a:lnTo>
                        <a:pt x="308" y="66"/>
                      </a:lnTo>
                      <a:lnTo>
                        <a:pt x="270" y="77"/>
                      </a:lnTo>
                      <a:lnTo>
                        <a:pt x="236" y="87"/>
                      </a:lnTo>
                      <a:lnTo>
                        <a:pt x="203" y="98"/>
                      </a:lnTo>
                      <a:lnTo>
                        <a:pt x="172" y="111"/>
                      </a:lnTo>
                      <a:lnTo>
                        <a:pt x="140" y="125"/>
                      </a:lnTo>
                      <a:lnTo>
                        <a:pt x="113" y="138"/>
                      </a:lnTo>
                      <a:lnTo>
                        <a:pt x="88" y="151"/>
                      </a:lnTo>
                      <a:lnTo>
                        <a:pt x="66" y="164"/>
                      </a:lnTo>
                      <a:lnTo>
                        <a:pt x="46" y="180"/>
                      </a:lnTo>
                      <a:lnTo>
                        <a:pt x="28" y="196"/>
                      </a:lnTo>
                      <a:lnTo>
                        <a:pt x="15" y="212"/>
                      </a:lnTo>
                      <a:lnTo>
                        <a:pt x="5" y="228"/>
                      </a:lnTo>
                      <a:lnTo>
                        <a:pt x="0" y="244"/>
                      </a:lnTo>
                      <a:lnTo>
                        <a:pt x="17" y="249"/>
                      </a:lnTo>
                      <a:lnTo>
                        <a:pt x="22" y="236"/>
                      </a:lnTo>
                      <a:lnTo>
                        <a:pt x="28" y="223"/>
                      </a:lnTo>
                      <a:lnTo>
                        <a:pt x="41" y="209"/>
                      </a:lnTo>
                      <a:lnTo>
                        <a:pt x="56" y="196"/>
                      </a:lnTo>
                      <a:lnTo>
                        <a:pt x="76" y="180"/>
                      </a:lnTo>
                      <a:lnTo>
                        <a:pt x="95" y="167"/>
                      </a:lnTo>
                      <a:lnTo>
                        <a:pt x="120" y="154"/>
                      </a:lnTo>
                      <a:lnTo>
                        <a:pt x="147" y="140"/>
                      </a:lnTo>
                      <a:lnTo>
                        <a:pt x="177" y="130"/>
                      </a:lnTo>
                      <a:lnTo>
                        <a:pt x="208" y="117"/>
                      </a:lnTo>
                      <a:lnTo>
                        <a:pt x="244" y="106"/>
                      </a:lnTo>
                      <a:lnTo>
                        <a:pt x="278" y="93"/>
                      </a:lnTo>
                      <a:lnTo>
                        <a:pt x="312" y="82"/>
                      </a:lnTo>
                      <a:lnTo>
                        <a:pt x="349" y="74"/>
                      </a:lnTo>
                      <a:lnTo>
                        <a:pt x="386" y="64"/>
                      </a:lnTo>
                      <a:lnTo>
                        <a:pt x="425" y="56"/>
                      </a:lnTo>
                      <a:lnTo>
                        <a:pt x="463" y="48"/>
                      </a:lnTo>
                      <a:lnTo>
                        <a:pt x="502" y="42"/>
                      </a:lnTo>
                      <a:lnTo>
                        <a:pt x="538" y="34"/>
                      </a:lnTo>
                      <a:lnTo>
                        <a:pt x="576" y="29"/>
                      </a:lnTo>
                      <a:lnTo>
                        <a:pt x="612" y="26"/>
                      </a:lnTo>
                      <a:lnTo>
                        <a:pt x="648" y="21"/>
                      </a:lnTo>
                      <a:lnTo>
                        <a:pt x="684" y="19"/>
                      </a:lnTo>
                      <a:lnTo>
                        <a:pt x="715" y="19"/>
                      </a:lnTo>
                      <a:lnTo>
                        <a:pt x="748" y="19"/>
                      </a:lnTo>
                      <a:lnTo>
                        <a:pt x="775" y="19"/>
                      </a:lnTo>
                      <a:lnTo>
                        <a:pt x="802" y="21"/>
                      </a:lnTo>
                      <a:lnTo>
                        <a:pt x="826" y="24"/>
                      </a:lnTo>
                      <a:lnTo>
                        <a:pt x="849" y="29"/>
                      </a:lnTo>
                      <a:lnTo>
                        <a:pt x="866" y="34"/>
                      </a:lnTo>
                      <a:lnTo>
                        <a:pt x="880" y="40"/>
                      </a:lnTo>
                      <a:lnTo>
                        <a:pt x="890" y="48"/>
                      </a:lnTo>
                      <a:lnTo>
                        <a:pt x="906" y="45"/>
                      </a:lnTo>
                      <a:lnTo>
                        <a:pt x="888" y="3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1" name="Freeform 111"/>
                <p:cNvSpPr>
                  <a:spLocks/>
                </p:cNvSpPr>
                <p:nvPr/>
              </p:nvSpPr>
              <p:spPr bwMode="auto">
                <a:xfrm>
                  <a:off x="4445" y="2879"/>
                  <a:ext cx="488" cy="204"/>
                </a:xfrm>
                <a:custGeom>
                  <a:avLst/>
                  <a:gdLst>
                    <a:gd name="T0" fmla="*/ 487 w 488"/>
                    <a:gd name="T1" fmla="*/ 198 h 204"/>
                    <a:gd name="T2" fmla="*/ 479 w 488"/>
                    <a:gd name="T3" fmla="*/ 153 h 204"/>
                    <a:gd name="T4" fmla="*/ 463 w 488"/>
                    <a:gd name="T5" fmla="*/ 116 h 204"/>
                    <a:gd name="T6" fmla="*/ 438 w 488"/>
                    <a:gd name="T7" fmla="*/ 84 h 204"/>
                    <a:gd name="T8" fmla="*/ 411 w 488"/>
                    <a:gd name="T9" fmla="*/ 58 h 204"/>
                    <a:gd name="T10" fmla="*/ 378 w 488"/>
                    <a:gd name="T11" fmla="*/ 34 h 204"/>
                    <a:gd name="T12" fmla="*/ 341 w 488"/>
                    <a:gd name="T13" fmla="*/ 18 h 204"/>
                    <a:gd name="T14" fmla="*/ 302 w 488"/>
                    <a:gd name="T15" fmla="*/ 8 h 204"/>
                    <a:gd name="T16" fmla="*/ 261 w 488"/>
                    <a:gd name="T17" fmla="*/ 3 h 204"/>
                    <a:gd name="T18" fmla="*/ 220 w 488"/>
                    <a:gd name="T19" fmla="*/ 0 h 204"/>
                    <a:gd name="T20" fmla="*/ 181 w 488"/>
                    <a:gd name="T21" fmla="*/ 5 h 204"/>
                    <a:gd name="T22" fmla="*/ 142 w 488"/>
                    <a:gd name="T23" fmla="*/ 13 h 204"/>
                    <a:gd name="T24" fmla="*/ 103 w 488"/>
                    <a:gd name="T25" fmla="*/ 26 h 204"/>
                    <a:gd name="T26" fmla="*/ 70 w 488"/>
                    <a:gd name="T27" fmla="*/ 42 h 204"/>
                    <a:gd name="T28" fmla="*/ 43 w 488"/>
                    <a:gd name="T29" fmla="*/ 63 h 204"/>
                    <a:gd name="T30" fmla="*/ 18 w 488"/>
                    <a:gd name="T31" fmla="*/ 90 h 204"/>
                    <a:gd name="T32" fmla="*/ 0 w 488"/>
                    <a:gd name="T33" fmla="*/ 119 h 204"/>
                    <a:gd name="T34" fmla="*/ 23 w 488"/>
                    <a:gd name="T35" fmla="*/ 113 h 204"/>
                    <a:gd name="T36" fmla="*/ 41 w 488"/>
                    <a:gd name="T37" fmla="*/ 90 h 204"/>
                    <a:gd name="T38" fmla="*/ 65 w 488"/>
                    <a:gd name="T39" fmla="*/ 69 h 204"/>
                    <a:gd name="T40" fmla="*/ 93 w 488"/>
                    <a:gd name="T41" fmla="*/ 50 h 204"/>
                    <a:gd name="T42" fmla="*/ 128 w 488"/>
                    <a:gd name="T43" fmla="*/ 37 h 204"/>
                    <a:gd name="T44" fmla="*/ 165 w 488"/>
                    <a:gd name="T45" fmla="*/ 26 h 204"/>
                    <a:gd name="T46" fmla="*/ 204 w 488"/>
                    <a:gd name="T47" fmla="*/ 21 h 204"/>
                    <a:gd name="T48" fmla="*/ 242 w 488"/>
                    <a:gd name="T49" fmla="*/ 18 h 204"/>
                    <a:gd name="T50" fmla="*/ 280 w 488"/>
                    <a:gd name="T51" fmla="*/ 24 h 204"/>
                    <a:gd name="T52" fmla="*/ 317 w 488"/>
                    <a:gd name="T53" fmla="*/ 32 h 204"/>
                    <a:gd name="T54" fmla="*/ 354 w 488"/>
                    <a:gd name="T55" fmla="*/ 45 h 204"/>
                    <a:gd name="T56" fmla="*/ 385 w 488"/>
                    <a:gd name="T57" fmla="*/ 61 h 204"/>
                    <a:gd name="T58" fmla="*/ 414 w 488"/>
                    <a:gd name="T59" fmla="*/ 84 h 204"/>
                    <a:gd name="T60" fmla="*/ 438 w 488"/>
                    <a:gd name="T61" fmla="*/ 111 h 204"/>
                    <a:gd name="T62" fmla="*/ 455 w 488"/>
                    <a:gd name="T63" fmla="*/ 142 h 204"/>
                    <a:gd name="T64" fmla="*/ 468 w 488"/>
                    <a:gd name="T65" fmla="*/ 179 h 204"/>
                    <a:gd name="T66" fmla="*/ 487 w 488"/>
                    <a:gd name="T67" fmla="*/ 2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204">
                      <a:moveTo>
                        <a:pt x="471" y="195"/>
                      </a:moveTo>
                      <a:lnTo>
                        <a:pt x="487" y="198"/>
                      </a:lnTo>
                      <a:lnTo>
                        <a:pt x="484" y="177"/>
                      </a:lnTo>
                      <a:lnTo>
                        <a:pt x="479" y="153"/>
                      </a:lnTo>
                      <a:lnTo>
                        <a:pt x="471" y="134"/>
                      </a:lnTo>
                      <a:lnTo>
                        <a:pt x="463" y="116"/>
                      </a:lnTo>
                      <a:lnTo>
                        <a:pt x="453" y="100"/>
                      </a:lnTo>
                      <a:lnTo>
                        <a:pt x="438" y="84"/>
                      </a:lnTo>
                      <a:lnTo>
                        <a:pt x="426" y="69"/>
                      </a:lnTo>
                      <a:lnTo>
                        <a:pt x="411" y="58"/>
                      </a:lnTo>
                      <a:lnTo>
                        <a:pt x="394" y="45"/>
                      </a:lnTo>
                      <a:lnTo>
                        <a:pt x="378" y="34"/>
                      </a:lnTo>
                      <a:lnTo>
                        <a:pt x="360" y="26"/>
                      </a:lnTo>
                      <a:lnTo>
                        <a:pt x="341" y="18"/>
                      </a:lnTo>
                      <a:lnTo>
                        <a:pt x="321" y="13"/>
                      </a:lnTo>
                      <a:lnTo>
                        <a:pt x="302" y="8"/>
                      </a:lnTo>
                      <a:lnTo>
                        <a:pt x="282" y="5"/>
                      </a:lnTo>
                      <a:lnTo>
                        <a:pt x="261" y="3"/>
                      </a:lnTo>
                      <a:lnTo>
                        <a:pt x="242" y="0"/>
                      </a:lnTo>
                      <a:lnTo>
                        <a:pt x="220" y="0"/>
                      </a:lnTo>
                      <a:lnTo>
                        <a:pt x="201" y="3"/>
                      </a:lnTo>
                      <a:lnTo>
                        <a:pt x="181" y="5"/>
                      </a:lnTo>
                      <a:lnTo>
                        <a:pt x="162" y="8"/>
                      </a:lnTo>
                      <a:lnTo>
                        <a:pt x="142" y="13"/>
                      </a:lnTo>
                      <a:lnTo>
                        <a:pt x="123" y="18"/>
                      </a:lnTo>
                      <a:lnTo>
                        <a:pt x="103" y="26"/>
                      </a:lnTo>
                      <a:lnTo>
                        <a:pt x="87" y="34"/>
                      </a:lnTo>
                      <a:lnTo>
                        <a:pt x="70" y="42"/>
                      </a:lnTo>
                      <a:lnTo>
                        <a:pt x="56" y="53"/>
                      </a:lnTo>
                      <a:lnTo>
                        <a:pt x="43" y="63"/>
                      </a:lnTo>
                      <a:lnTo>
                        <a:pt x="28" y="76"/>
                      </a:lnTo>
                      <a:lnTo>
                        <a:pt x="18" y="90"/>
                      </a:lnTo>
                      <a:lnTo>
                        <a:pt x="10" y="103"/>
                      </a:lnTo>
                      <a:lnTo>
                        <a:pt x="0" y="119"/>
                      </a:lnTo>
                      <a:lnTo>
                        <a:pt x="17" y="127"/>
                      </a:lnTo>
                      <a:lnTo>
                        <a:pt x="23" y="113"/>
                      </a:lnTo>
                      <a:lnTo>
                        <a:pt x="31" y="100"/>
                      </a:lnTo>
                      <a:lnTo>
                        <a:pt x="41" y="90"/>
                      </a:lnTo>
                      <a:lnTo>
                        <a:pt x="53" y="76"/>
                      </a:lnTo>
                      <a:lnTo>
                        <a:pt x="65" y="69"/>
                      </a:lnTo>
                      <a:lnTo>
                        <a:pt x="80" y="58"/>
                      </a:lnTo>
                      <a:lnTo>
                        <a:pt x="93" y="50"/>
                      </a:lnTo>
                      <a:lnTo>
                        <a:pt x="111" y="42"/>
                      </a:lnTo>
                      <a:lnTo>
                        <a:pt x="128" y="37"/>
                      </a:lnTo>
                      <a:lnTo>
                        <a:pt x="145" y="32"/>
                      </a:lnTo>
                      <a:lnTo>
                        <a:pt x="165" y="26"/>
                      </a:lnTo>
                      <a:lnTo>
                        <a:pt x="184" y="24"/>
                      </a:lnTo>
                      <a:lnTo>
                        <a:pt x="204" y="21"/>
                      </a:lnTo>
                      <a:lnTo>
                        <a:pt x="220" y="18"/>
                      </a:lnTo>
                      <a:lnTo>
                        <a:pt x="242" y="18"/>
                      </a:lnTo>
                      <a:lnTo>
                        <a:pt x="259" y="21"/>
                      </a:lnTo>
                      <a:lnTo>
                        <a:pt x="280" y="24"/>
                      </a:lnTo>
                      <a:lnTo>
                        <a:pt x="297" y="26"/>
                      </a:lnTo>
                      <a:lnTo>
                        <a:pt x="317" y="32"/>
                      </a:lnTo>
                      <a:lnTo>
                        <a:pt x="336" y="37"/>
                      </a:lnTo>
                      <a:lnTo>
                        <a:pt x="354" y="45"/>
                      </a:lnTo>
                      <a:lnTo>
                        <a:pt x="370" y="53"/>
                      </a:lnTo>
                      <a:lnTo>
                        <a:pt x="385" y="61"/>
                      </a:lnTo>
                      <a:lnTo>
                        <a:pt x="401" y="71"/>
                      </a:lnTo>
                      <a:lnTo>
                        <a:pt x="414" y="84"/>
                      </a:lnTo>
                      <a:lnTo>
                        <a:pt x="426" y="95"/>
                      </a:lnTo>
                      <a:lnTo>
                        <a:pt x="438" y="111"/>
                      </a:lnTo>
                      <a:lnTo>
                        <a:pt x="448" y="127"/>
                      </a:lnTo>
                      <a:lnTo>
                        <a:pt x="455" y="142"/>
                      </a:lnTo>
                      <a:lnTo>
                        <a:pt x="463" y="161"/>
                      </a:lnTo>
                      <a:lnTo>
                        <a:pt x="468" y="179"/>
                      </a:lnTo>
                      <a:lnTo>
                        <a:pt x="469" y="200"/>
                      </a:lnTo>
                      <a:lnTo>
                        <a:pt x="487" y="203"/>
                      </a:lnTo>
                      <a:lnTo>
                        <a:pt x="471" y="195"/>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2" name="Freeform 112"/>
                <p:cNvSpPr>
                  <a:spLocks/>
                </p:cNvSpPr>
                <p:nvPr/>
              </p:nvSpPr>
              <p:spPr bwMode="auto">
                <a:xfrm>
                  <a:off x="4932" y="2992"/>
                  <a:ext cx="203" cy="137"/>
                </a:xfrm>
                <a:custGeom>
                  <a:avLst/>
                  <a:gdLst>
                    <a:gd name="T0" fmla="*/ 193 w 203"/>
                    <a:gd name="T1" fmla="*/ 118 h 137"/>
                    <a:gd name="T2" fmla="*/ 202 w 203"/>
                    <a:gd name="T3" fmla="*/ 126 h 137"/>
                    <a:gd name="T4" fmla="*/ 196 w 203"/>
                    <a:gd name="T5" fmla="*/ 105 h 137"/>
                    <a:gd name="T6" fmla="*/ 193 w 203"/>
                    <a:gd name="T7" fmla="*/ 85 h 137"/>
                    <a:gd name="T8" fmla="*/ 185 w 203"/>
                    <a:gd name="T9" fmla="*/ 64 h 137"/>
                    <a:gd name="T10" fmla="*/ 176 w 203"/>
                    <a:gd name="T11" fmla="*/ 46 h 137"/>
                    <a:gd name="T12" fmla="*/ 166 w 203"/>
                    <a:gd name="T13" fmla="*/ 31 h 137"/>
                    <a:gd name="T14" fmla="*/ 155 w 203"/>
                    <a:gd name="T15" fmla="*/ 18 h 137"/>
                    <a:gd name="T16" fmla="*/ 141 w 203"/>
                    <a:gd name="T17" fmla="*/ 10 h 137"/>
                    <a:gd name="T18" fmla="*/ 126 w 203"/>
                    <a:gd name="T19" fmla="*/ 3 h 137"/>
                    <a:gd name="T20" fmla="*/ 112 w 203"/>
                    <a:gd name="T21" fmla="*/ 0 h 137"/>
                    <a:gd name="T22" fmla="*/ 95 w 203"/>
                    <a:gd name="T23" fmla="*/ 0 h 137"/>
                    <a:gd name="T24" fmla="*/ 79 w 203"/>
                    <a:gd name="T25" fmla="*/ 5 h 137"/>
                    <a:gd name="T26" fmla="*/ 63 w 203"/>
                    <a:gd name="T27" fmla="*/ 13 h 137"/>
                    <a:gd name="T28" fmla="*/ 46 w 203"/>
                    <a:gd name="T29" fmla="*/ 28 h 137"/>
                    <a:gd name="T30" fmla="*/ 30 w 203"/>
                    <a:gd name="T31" fmla="*/ 44 h 137"/>
                    <a:gd name="T32" fmla="*/ 13 w 203"/>
                    <a:gd name="T33" fmla="*/ 67 h 137"/>
                    <a:gd name="T34" fmla="*/ 0 w 203"/>
                    <a:gd name="T35" fmla="*/ 95 h 137"/>
                    <a:gd name="T36" fmla="*/ 13 w 203"/>
                    <a:gd name="T37" fmla="*/ 103 h 137"/>
                    <a:gd name="T38" fmla="*/ 27 w 203"/>
                    <a:gd name="T39" fmla="*/ 77 h 137"/>
                    <a:gd name="T40" fmla="*/ 44 w 203"/>
                    <a:gd name="T41" fmla="*/ 56 h 137"/>
                    <a:gd name="T42" fmla="*/ 59 w 203"/>
                    <a:gd name="T43" fmla="*/ 41 h 137"/>
                    <a:gd name="T44" fmla="*/ 73 w 203"/>
                    <a:gd name="T45" fmla="*/ 28 h 137"/>
                    <a:gd name="T46" fmla="*/ 87 w 203"/>
                    <a:gd name="T47" fmla="*/ 21 h 137"/>
                    <a:gd name="T48" fmla="*/ 98 w 203"/>
                    <a:gd name="T49" fmla="*/ 18 h 137"/>
                    <a:gd name="T50" fmla="*/ 112 w 203"/>
                    <a:gd name="T51" fmla="*/ 18 h 137"/>
                    <a:gd name="T52" fmla="*/ 122 w 203"/>
                    <a:gd name="T53" fmla="*/ 21 h 137"/>
                    <a:gd name="T54" fmla="*/ 133 w 203"/>
                    <a:gd name="T55" fmla="*/ 26 h 137"/>
                    <a:gd name="T56" fmla="*/ 142 w 203"/>
                    <a:gd name="T57" fmla="*/ 33 h 137"/>
                    <a:gd name="T58" fmla="*/ 152 w 203"/>
                    <a:gd name="T59" fmla="*/ 44 h 137"/>
                    <a:gd name="T60" fmla="*/ 161 w 203"/>
                    <a:gd name="T61" fmla="*/ 56 h 137"/>
                    <a:gd name="T62" fmla="*/ 169 w 203"/>
                    <a:gd name="T63" fmla="*/ 72 h 137"/>
                    <a:gd name="T64" fmla="*/ 176 w 203"/>
                    <a:gd name="T65" fmla="*/ 90 h 137"/>
                    <a:gd name="T66" fmla="*/ 180 w 203"/>
                    <a:gd name="T67" fmla="*/ 108 h 137"/>
                    <a:gd name="T68" fmla="*/ 183 w 203"/>
                    <a:gd name="T69" fmla="*/ 128 h 137"/>
                    <a:gd name="T70" fmla="*/ 193 w 203"/>
                    <a:gd name="T71" fmla="*/ 136 h 137"/>
                    <a:gd name="T72" fmla="*/ 193 w 203"/>
                    <a:gd name="T73" fmla="*/ 11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137">
                      <a:moveTo>
                        <a:pt x="193" y="118"/>
                      </a:moveTo>
                      <a:lnTo>
                        <a:pt x="202" y="126"/>
                      </a:lnTo>
                      <a:lnTo>
                        <a:pt x="196" y="105"/>
                      </a:lnTo>
                      <a:lnTo>
                        <a:pt x="193" y="85"/>
                      </a:lnTo>
                      <a:lnTo>
                        <a:pt x="185" y="64"/>
                      </a:lnTo>
                      <a:lnTo>
                        <a:pt x="176" y="46"/>
                      </a:lnTo>
                      <a:lnTo>
                        <a:pt x="166" y="31"/>
                      </a:lnTo>
                      <a:lnTo>
                        <a:pt x="155" y="18"/>
                      </a:lnTo>
                      <a:lnTo>
                        <a:pt x="141" y="10"/>
                      </a:lnTo>
                      <a:lnTo>
                        <a:pt x="126" y="3"/>
                      </a:lnTo>
                      <a:lnTo>
                        <a:pt x="112" y="0"/>
                      </a:lnTo>
                      <a:lnTo>
                        <a:pt x="95" y="0"/>
                      </a:lnTo>
                      <a:lnTo>
                        <a:pt x="79" y="5"/>
                      </a:lnTo>
                      <a:lnTo>
                        <a:pt x="63" y="13"/>
                      </a:lnTo>
                      <a:lnTo>
                        <a:pt x="46" y="28"/>
                      </a:lnTo>
                      <a:lnTo>
                        <a:pt x="30" y="44"/>
                      </a:lnTo>
                      <a:lnTo>
                        <a:pt x="13" y="67"/>
                      </a:lnTo>
                      <a:lnTo>
                        <a:pt x="0" y="95"/>
                      </a:lnTo>
                      <a:lnTo>
                        <a:pt x="13" y="103"/>
                      </a:lnTo>
                      <a:lnTo>
                        <a:pt x="27" y="77"/>
                      </a:lnTo>
                      <a:lnTo>
                        <a:pt x="44" y="56"/>
                      </a:lnTo>
                      <a:lnTo>
                        <a:pt x="59" y="41"/>
                      </a:lnTo>
                      <a:lnTo>
                        <a:pt x="73" y="28"/>
                      </a:lnTo>
                      <a:lnTo>
                        <a:pt x="87" y="21"/>
                      </a:lnTo>
                      <a:lnTo>
                        <a:pt x="98" y="18"/>
                      </a:lnTo>
                      <a:lnTo>
                        <a:pt x="112" y="18"/>
                      </a:lnTo>
                      <a:lnTo>
                        <a:pt x="122" y="21"/>
                      </a:lnTo>
                      <a:lnTo>
                        <a:pt x="133" y="26"/>
                      </a:lnTo>
                      <a:lnTo>
                        <a:pt x="142" y="33"/>
                      </a:lnTo>
                      <a:lnTo>
                        <a:pt x="152" y="44"/>
                      </a:lnTo>
                      <a:lnTo>
                        <a:pt x="161" y="56"/>
                      </a:lnTo>
                      <a:lnTo>
                        <a:pt x="169" y="72"/>
                      </a:lnTo>
                      <a:lnTo>
                        <a:pt x="176" y="90"/>
                      </a:lnTo>
                      <a:lnTo>
                        <a:pt x="180" y="108"/>
                      </a:lnTo>
                      <a:lnTo>
                        <a:pt x="183" y="128"/>
                      </a:lnTo>
                      <a:lnTo>
                        <a:pt x="193" y="136"/>
                      </a:lnTo>
                      <a:lnTo>
                        <a:pt x="193" y="118"/>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3" name="Freeform 113"/>
                <p:cNvSpPr>
                  <a:spLocks/>
                </p:cNvSpPr>
                <p:nvPr/>
              </p:nvSpPr>
              <p:spPr bwMode="auto">
                <a:xfrm>
                  <a:off x="5138" y="3125"/>
                  <a:ext cx="664" cy="252"/>
                </a:xfrm>
                <a:custGeom>
                  <a:avLst/>
                  <a:gdLst>
                    <a:gd name="T0" fmla="*/ 663 w 664"/>
                    <a:gd name="T1" fmla="*/ 243 h 252"/>
                    <a:gd name="T2" fmla="*/ 652 w 664"/>
                    <a:gd name="T3" fmla="*/ 219 h 252"/>
                    <a:gd name="T4" fmla="*/ 641 w 664"/>
                    <a:gd name="T5" fmla="*/ 198 h 252"/>
                    <a:gd name="T6" fmla="*/ 624 w 664"/>
                    <a:gd name="T7" fmla="*/ 176 h 252"/>
                    <a:gd name="T8" fmla="*/ 606 w 664"/>
                    <a:gd name="T9" fmla="*/ 158 h 252"/>
                    <a:gd name="T10" fmla="*/ 582 w 664"/>
                    <a:gd name="T11" fmla="*/ 139 h 252"/>
                    <a:gd name="T12" fmla="*/ 556 w 664"/>
                    <a:gd name="T13" fmla="*/ 123 h 252"/>
                    <a:gd name="T14" fmla="*/ 526 w 664"/>
                    <a:gd name="T15" fmla="*/ 107 h 252"/>
                    <a:gd name="T16" fmla="*/ 489 w 664"/>
                    <a:gd name="T17" fmla="*/ 91 h 252"/>
                    <a:gd name="T18" fmla="*/ 448 w 664"/>
                    <a:gd name="T19" fmla="*/ 77 h 252"/>
                    <a:gd name="T20" fmla="*/ 404 w 664"/>
                    <a:gd name="T21" fmla="*/ 64 h 252"/>
                    <a:gd name="T22" fmla="*/ 352 w 664"/>
                    <a:gd name="T23" fmla="*/ 53 h 252"/>
                    <a:gd name="T24" fmla="*/ 295 w 664"/>
                    <a:gd name="T25" fmla="*/ 40 h 252"/>
                    <a:gd name="T26" fmla="*/ 231 w 664"/>
                    <a:gd name="T27" fmla="*/ 29 h 252"/>
                    <a:gd name="T28" fmla="*/ 163 w 664"/>
                    <a:gd name="T29" fmla="*/ 19 h 252"/>
                    <a:gd name="T30" fmla="*/ 85 w 664"/>
                    <a:gd name="T31" fmla="*/ 11 h 252"/>
                    <a:gd name="T32" fmla="*/ 0 w 664"/>
                    <a:gd name="T33" fmla="*/ 0 h 252"/>
                    <a:gd name="T34" fmla="*/ 41 w 664"/>
                    <a:gd name="T35" fmla="*/ 24 h 252"/>
                    <a:gd name="T36" fmla="*/ 121 w 664"/>
                    <a:gd name="T37" fmla="*/ 35 h 252"/>
                    <a:gd name="T38" fmla="*/ 194 w 664"/>
                    <a:gd name="T39" fmla="*/ 43 h 252"/>
                    <a:gd name="T40" fmla="*/ 263 w 664"/>
                    <a:gd name="T41" fmla="*/ 53 h 252"/>
                    <a:gd name="T42" fmla="*/ 321 w 664"/>
                    <a:gd name="T43" fmla="*/ 64 h 252"/>
                    <a:gd name="T44" fmla="*/ 375 w 664"/>
                    <a:gd name="T45" fmla="*/ 77 h 252"/>
                    <a:gd name="T46" fmla="*/ 424 w 664"/>
                    <a:gd name="T47" fmla="*/ 88 h 252"/>
                    <a:gd name="T48" fmla="*/ 465 w 664"/>
                    <a:gd name="T49" fmla="*/ 101 h 252"/>
                    <a:gd name="T50" fmla="*/ 502 w 664"/>
                    <a:gd name="T51" fmla="*/ 117 h 252"/>
                    <a:gd name="T52" fmla="*/ 533 w 664"/>
                    <a:gd name="T53" fmla="*/ 131 h 252"/>
                    <a:gd name="T54" fmla="*/ 560 w 664"/>
                    <a:gd name="T55" fmla="*/ 147 h 252"/>
                    <a:gd name="T56" fmla="*/ 585 w 664"/>
                    <a:gd name="T57" fmla="*/ 163 h 252"/>
                    <a:gd name="T58" fmla="*/ 603 w 664"/>
                    <a:gd name="T59" fmla="*/ 179 h 252"/>
                    <a:gd name="T60" fmla="*/ 619 w 664"/>
                    <a:gd name="T61" fmla="*/ 198 h 252"/>
                    <a:gd name="T62" fmla="*/ 634 w 664"/>
                    <a:gd name="T63" fmla="*/ 216 h 252"/>
                    <a:gd name="T64" fmla="*/ 642 w 664"/>
                    <a:gd name="T65" fmla="*/ 238 h 252"/>
                    <a:gd name="T66" fmla="*/ 645 w 664"/>
                    <a:gd name="T67" fmla="*/ 24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252">
                      <a:moveTo>
                        <a:pt x="663" y="246"/>
                      </a:moveTo>
                      <a:lnTo>
                        <a:pt x="663" y="243"/>
                      </a:lnTo>
                      <a:lnTo>
                        <a:pt x="657" y="232"/>
                      </a:lnTo>
                      <a:lnTo>
                        <a:pt x="652" y="219"/>
                      </a:lnTo>
                      <a:lnTo>
                        <a:pt x="647" y="208"/>
                      </a:lnTo>
                      <a:lnTo>
                        <a:pt x="641" y="198"/>
                      </a:lnTo>
                      <a:lnTo>
                        <a:pt x="634" y="187"/>
                      </a:lnTo>
                      <a:lnTo>
                        <a:pt x="624" y="176"/>
                      </a:lnTo>
                      <a:lnTo>
                        <a:pt x="616" y="166"/>
                      </a:lnTo>
                      <a:lnTo>
                        <a:pt x="606" y="158"/>
                      </a:lnTo>
                      <a:lnTo>
                        <a:pt x="595" y="147"/>
                      </a:lnTo>
                      <a:lnTo>
                        <a:pt x="582" y="139"/>
                      </a:lnTo>
                      <a:lnTo>
                        <a:pt x="570" y="131"/>
                      </a:lnTo>
                      <a:lnTo>
                        <a:pt x="556" y="123"/>
                      </a:lnTo>
                      <a:lnTo>
                        <a:pt x="541" y="112"/>
                      </a:lnTo>
                      <a:lnTo>
                        <a:pt x="526" y="107"/>
                      </a:lnTo>
                      <a:lnTo>
                        <a:pt x="507" y="99"/>
                      </a:lnTo>
                      <a:lnTo>
                        <a:pt x="489" y="91"/>
                      </a:lnTo>
                      <a:lnTo>
                        <a:pt x="470" y="85"/>
                      </a:lnTo>
                      <a:lnTo>
                        <a:pt x="448" y="77"/>
                      </a:lnTo>
                      <a:lnTo>
                        <a:pt x="426" y="72"/>
                      </a:lnTo>
                      <a:lnTo>
                        <a:pt x="404" y="64"/>
                      </a:lnTo>
                      <a:lnTo>
                        <a:pt x="380" y="59"/>
                      </a:lnTo>
                      <a:lnTo>
                        <a:pt x="352" y="53"/>
                      </a:lnTo>
                      <a:lnTo>
                        <a:pt x="323" y="48"/>
                      </a:lnTo>
                      <a:lnTo>
                        <a:pt x="295" y="40"/>
                      </a:lnTo>
                      <a:lnTo>
                        <a:pt x="266" y="35"/>
                      </a:lnTo>
                      <a:lnTo>
                        <a:pt x="231" y="29"/>
                      </a:lnTo>
                      <a:lnTo>
                        <a:pt x="197" y="24"/>
                      </a:lnTo>
                      <a:lnTo>
                        <a:pt x="163" y="19"/>
                      </a:lnTo>
                      <a:lnTo>
                        <a:pt x="124" y="13"/>
                      </a:lnTo>
                      <a:lnTo>
                        <a:pt x="85" y="11"/>
                      </a:lnTo>
                      <a:lnTo>
                        <a:pt x="43" y="5"/>
                      </a:lnTo>
                      <a:lnTo>
                        <a:pt x="0" y="0"/>
                      </a:lnTo>
                      <a:lnTo>
                        <a:pt x="0" y="19"/>
                      </a:lnTo>
                      <a:lnTo>
                        <a:pt x="41" y="24"/>
                      </a:lnTo>
                      <a:lnTo>
                        <a:pt x="82" y="29"/>
                      </a:lnTo>
                      <a:lnTo>
                        <a:pt x="121" y="35"/>
                      </a:lnTo>
                      <a:lnTo>
                        <a:pt x="160" y="40"/>
                      </a:lnTo>
                      <a:lnTo>
                        <a:pt x="194" y="43"/>
                      </a:lnTo>
                      <a:lnTo>
                        <a:pt x="228" y="48"/>
                      </a:lnTo>
                      <a:lnTo>
                        <a:pt x="263" y="53"/>
                      </a:lnTo>
                      <a:lnTo>
                        <a:pt x="292" y="61"/>
                      </a:lnTo>
                      <a:lnTo>
                        <a:pt x="321" y="64"/>
                      </a:lnTo>
                      <a:lnTo>
                        <a:pt x="349" y="72"/>
                      </a:lnTo>
                      <a:lnTo>
                        <a:pt x="375" y="77"/>
                      </a:lnTo>
                      <a:lnTo>
                        <a:pt x="399" y="83"/>
                      </a:lnTo>
                      <a:lnTo>
                        <a:pt x="424" y="88"/>
                      </a:lnTo>
                      <a:lnTo>
                        <a:pt x="445" y="96"/>
                      </a:lnTo>
                      <a:lnTo>
                        <a:pt x="465" y="101"/>
                      </a:lnTo>
                      <a:lnTo>
                        <a:pt x="484" y="109"/>
                      </a:lnTo>
                      <a:lnTo>
                        <a:pt x="502" y="117"/>
                      </a:lnTo>
                      <a:lnTo>
                        <a:pt x="518" y="123"/>
                      </a:lnTo>
                      <a:lnTo>
                        <a:pt x="533" y="131"/>
                      </a:lnTo>
                      <a:lnTo>
                        <a:pt x="548" y="139"/>
                      </a:lnTo>
                      <a:lnTo>
                        <a:pt x="560" y="147"/>
                      </a:lnTo>
                      <a:lnTo>
                        <a:pt x="572" y="155"/>
                      </a:lnTo>
                      <a:lnTo>
                        <a:pt x="585" y="163"/>
                      </a:lnTo>
                      <a:lnTo>
                        <a:pt x="595" y="171"/>
                      </a:lnTo>
                      <a:lnTo>
                        <a:pt x="603" y="179"/>
                      </a:lnTo>
                      <a:lnTo>
                        <a:pt x="611" y="190"/>
                      </a:lnTo>
                      <a:lnTo>
                        <a:pt x="619" y="198"/>
                      </a:lnTo>
                      <a:lnTo>
                        <a:pt x="626" y="208"/>
                      </a:lnTo>
                      <a:lnTo>
                        <a:pt x="634" y="216"/>
                      </a:lnTo>
                      <a:lnTo>
                        <a:pt x="639" y="227"/>
                      </a:lnTo>
                      <a:lnTo>
                        <a:pt x="642" y="238"/>
                      </a:lnTo>
                      <a:lnTo>
                        <a:pt x="645" y="251"/>
                      </a:lnTo>
                      <a:lnTo>
                        <a:pt x="645" y="248"/>
                      </a:lnTo>
                      <a:lnTo>
                        <a:pt x="663" y="246"/>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4" name="Freeform 114"/>
                <p:cNvSpPr>
                  <a:spLocks/>
                </p:cNvSpPr>
                <p:nvPr/>
              </p:nvSpPr>
              <p:spPr bwMode="auto">
                <a:xfrm>
                  <a:off x="5265" y="3391"/>
                  <a:ext cx="540" cy="302"/>
                </a:xfrm>
                <a:custGeom>
                  <a:avLst/>
                  <a:gdLst>
                    <a:gd name="T0" fmla="*/ 10 w 540"/>
                    <a:gd name="T1" fmla="*/ 301 h 302"/>
                    <a:gd name="T2" fmla="*/ 95 w 540"/>
                    <a:gd name="T3" fmla="*/ 295 h 302"/>
                    <a:gd name="T4" fmla="*/ 173 w 540"/>
                    <a:gd name="T5" fmla="*/ 287 h 302"/>
                    <a:gd name="T6" fmla="*/ 241 w 540"/>
                    <a:gd name="T7" fmla="*/ 273 h 302"/>
                    <a:gd name="T8" fmla="*/ 300 w 540"/>
                    <a:gd name="T9" fmla="*/ 260 h 302"/>
                    <a:gd name="T10" fmla="*/ 351 w 540"/>
                    <a:gd name="T11" fmla="*/ 243 h 302"/>
                    <a:gd name="T12" fmla="*/ 394 w 540"/>
                    <a:gd name="T13" fmla="*/ 221 h 302"/>
                    <a:gd name="T14" fmla="*/ 432 w 540"/>
                    <a:gd name="T15" fmla="*/ 202 h 302"/>
                    <a:gd name="T16" fmla="*/ 463 w 540"/>
                    <a:gd name="T17" fmla="*/ 179 h 302"/>
                    <a:gd name="T18" fmla="*/ 487 w 540"/>
                    <a:gd name="T19" fmla="*/ 155 h 302"/>
                    <a:gd name="T20" fmla="*/ 507 w 540"/>
                    <a:gd name="T21" fmla="*/ 133 h 302"/>
                    <a:gd name="T22" fmla="*/ 518 w 540"/>
                    <a:gd name="T23" fmla="*/ 108 h 302"/>
                    <a:gd name="T24" fmla="*/ 528 w 540"/>
                    <a:gd name="T25" fmla="*/ 86 h 302"/>
                    <a:gd name="T26" fmla="*/ 536 w 540"/>
                    <a:gd name="T27" fmla="*/ 61 h 302"/>
                    <a:gd name="T28" fmla="*/ 539 w 540"/>
                    <a:gd name="T29" fmla="*/ 39 h 302"/>
                    <a:gd name="T30" fmla="*/ 539 w 540"/>
                    <a:gd name="T31" fmla="*/ 19 h 302"/>
                    <a:gd name="T32" fmla="*/ 536 w 540"/>
                    <a:gd name="T33" fmla="*/ 0 h 302"/>
                    <a:gd name="T34" fmla="*/ 521 w 540"/>
                    <a:gd name="T35" fmla="*/ 11 h 302"/>
                    <a:gd name="T36" fmla="*/ 521 w 540"/>
                    <a:gd name="T37" fmla="*/ 28 h 302"/>
                    <a:gd name="T38" fmla="*/ 518 w 540"/>
                    <a:gd name="T39" fmla="*/ 47 h 302"/>
                    <a:gd name="T40" fmla="*/ 517 w 540"/>
                    <a:gd name="T41" fmla="*/ 66 h 302"/>
                    <a:gd name="T42" fmla="*/ 510 w 540"/>
                    <a:gd name="T43" fmla="*/ 88 h 302"/>
                    <a:gd name="T44" fmla="*/ 500 w 540"/>
                    <a:gd name="T45" fmla="*/ 110 h 302"/>
                    <a:gd name="T46" fmla="*/ 484 w 540"/>
                    <a:gd name="T47" fmla="*/ 133 h 302"/>
                    <a:gd name="T48" fmla="*/ 463 w 540"/>
                    <a:gd name="T49" fmla="*/ 152 h 302"/>
                    <a:gd name="T50" fmla="*/ 438 w 540"/>
                    <a:gd name="T51" fmla="*/ 174 h 302"/>
                    <a:gd name="T52" fmla="*/ 407 w 540"/>
                    <a:gd name="T53" fmla="*/ 193 h 302"/>
                    <a:gd name="T54" fmla="*/ 368 w 540"/>
                    <a:gd name="T55" fmla="*/ 215 h 302"/>
                    <a:gd name="T56" fmla="*/ 321 w 540"/>
                    <a:gd name="T57" fmla="*/ 232 h 302"/>
                    <a:gd name="T58" fmla="*/ 268 w 540"/>
                    <a:gd name="T59" fmla="*/ 249 h 302"/>
                    <a:gd name="T60" fmla="*/ 204 w 540"/>
                    <a:gd name="T61" fmla="*/ 262 h 302"/>
                    <a:gd name="T62" fmla="*/ 134 w 540"/>
                    <a:gd name="T63" fmla="*/ 271 h 302"/>
                    <a:gd name="T64" fmla="*/ 51 w 540"/>
                    <a:gd name="T65" fmla="*/ 279 h 302"/>
                    <a:gd name="T66" fmla="*/ 0 w 540"/>
                    <a:gd name="T67" fmla="*/ 29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302">
                      <a:moveTo>
                        <a:pt x="15" y="287"/>
                      </a:moveTo>
                      <a:lnTo>
                        <a:pt x="10" y="301"/>
                      </a:lnTo>
                      <a:lnTo>
                        <a:pt x="54" y="298"/>
                      </a:lnTo>
                      <a:lnTo>
                        <a:pt x="95" y="295"/>
                      </a:lnTo>
                      <a:lnTo>
                        <a:pt x="136" y="293"/>
                      </a:lnTo>
                      <a:lnTo>
                        <a:pt x="173" y="287"/>
                      </a:lnTo>
                      <a:lnTo>
                        <a:pt x="209" y="282"/>
                      </a:lnTo>
                      <a:lnTo>
                        <a:pt x="241" y="273"/>
                      </a:lnTo>
                      <a:lnTo>
                        <a:pt x="272" y="268"/>
                      </a:lnTo>
                      <a:lnTo>
                        <a:pt x="300" y="260"/>
                      </a:lnTo>
                      <a:lnTo>
                        <a:pt x="326" y="251"/>
                      </a:lnTo>
                      <a:lnTo>
                        <a:pt x="351" y="243"/>
                      </a:lnTo>
                      <a:lnTo>
                        <a:pt x="375" y="232"/>
                      </a:lnTo>
                      <a:lnTo>
                        <a:pt x="394" y="221"/>
                      </a:lnTo>
                      <a:lnTo>
                        <a:pt x="414" y="213"/>
                      </a:lnTo>
                      <a:lnTo>
                        <a:pt x="432" y="202"/>
                      </a:lnTo>
                      <a:lnTo>
                        <a:pt x="448" y="191"/>
                      </a:lnTo>
                      <a:lnTo>
                        <a:pt x="463" y="179"/>
                      </a:lnTo>
                      <a:lnTo>
                        <a:pt x="476" y="168"/>
                      </a:lnTo>
                      <a:lnTo>
                        <a:pt x="487" y="155"/>
                      </a:lnTo>
                      <a:lnTo>
                        <a:pt x="497" y="144"/>
                      </a:lnTo>
                      <a:lnTo>
                        <a:pt x="507" y="133"/>
                      </a:lnTo>
                      <a:lnTo>
                        <a:pt x="512" y="119"/>
                      </a:lnTo>
                      <a:lnTo>
                        <a:pt x="518" y="108"/>
                      </a:lnTo>
                      <a:lnTo>
                        <a:pt x="523" y="97"/>
                      </a:lnTo>
                      <a:lnTo>
                        <a:pt x="528" y="86"/>
                      </a:lnTo>
                      <a:lnTo>
                        <a:pt x="533" y="72"/>
                      </a:lnTo>
                      <a:lnTo>
                        <a:pt x="536" y="61"/>
                      </a:lnTo>
                      <a:lnTo>
                        <a:pt x="539" y="50"/>
                      </a:lnTo>
                      <a:lnTo>
                        <a:pt x="539" y="39"/>
                      </a:lnTo>
                      <a:lnTo>
                        <a:pt x="539" y="28"/>
                      </a:lnTo>
                      <a:lnTo>
                        <a:pt x="539" y="19"/>
                      </a:lnTo>
                      <a:lnTo>
                        <a:pt x="539" y="8"/>
                      </a:lnTo>
                      <a:lnTo>
                        <a:pt x="536" y="0"/>
                      </a:lnTo>
                      <a:lnTo>
                        <a:pt x="518" y="3"/>
                      </a:lnTo>
                      <a:lnTo>
                        <a:pt x="521" y="11"/>
                      </a:lnTo>
                      <a:lnTo>
                        <a:pt x="521" y="19"/>
                      </a:lnTo>
                      <a:lnTo>
                        <a:pt x="521" y="28"/>
                      </a:lnTo>
                      <a:lnTo>
                        <a:pt x="521" y="39"/>
                      </a:lnTo>
                      <a:lnTo>
                        <a:pt x="518" y="47"/>
                      </a:lnTo>
                      <a:lnTo>
                        <a:pt x="518" y="58"/>
                      </a:lnTo>
                      <a:lnTo>
                        <a:pt x="517" y="66"/>
                      </a:lnTo>
                      <a:lnTo>
                        <a:pt x="515" y="77"/>
                      </a:lnTo>
                      <a:lnTo>
                        <a:pt x="510" y="88"/>
                      </a:lnTo>
                      <a:lnTo>
                        <a:pt x="505" y="99"/>
                      </a:lnTo>
                      <a:lnTo>
                        <a:pt x="500" y="110"/>
                      </a:lnTo>
                      <a:lnTo>
                        <a:pt x="492" y="122"/>
                      </a:lnTo>
                      <a:lnTo>
                        <a:pt x="484" y="133"/>
                      </a:lnTo>
                      <a:lnTo>
                        <a:pt x="476" y="141"/>
                      </a:lnTo>
                      <a:lnTo>
                        <a:pt x="463" y="152"/>
                      </a:lnTo>
                      <a:lnTo>
                        <a:pt x="451" y="163"/>
                      </a:lnTo>
                      <a:lnTo>
                        <a:pt x="438" y="174"/>
                      </a:lnTo>
                      <a:lnTo>
                        <a:pt x="424" y="185"/>
                      </a:lnTo>
                      <a:lnTo>
                        <a:pt x="407" y="193"/>
                      </a:lnTo>
                      <a:lnTo>
                        <a:pt x="390" y="204"/>
                      </a:lnTo>
                      <a:lnTo>
                        <a:pt x="368" y="215"/>
                      </a:lnTo>
                      <a:lnTo>
                        <a:pt x="346" y="224"/>
                      </a:lnTo>
                      <a:lnTo>
                        <a:pt x="321" y="232"/>
                      </a:lnTo>
                      <a:lnTo>
                        <a:pt x="297" y="240"/>
                      </a:lnTo>
                      <a:lnTo>
                        <a:pt x="268" y="249"/>
                      </a:lnTo>
                      <a:lnTo>
                        <a:pt x="238" y="254"/>
                      </a:lnTo>
                      <a:lnTo>
                        <a:pt x="204" y="262"/>
                      </a:lnTo>
                      <a:lnTo>
                        <a:pt x="170" y="268"/>
                      </a:lnTo>
                      <a:lnTo>
                        <a:pt x="134" y="271"/>
                      </a:lnTo>
                      <a:lnTo>
                        <a:pt x="95" y="276"/>
                      </a:lnTo>
                      <a:lnTo>
                        <a:pt x="51" y="279"/>
                      </a:lnTo>
                      <a:lnTo>
                        <a:pt x="7" y="282"/>
                      </a:lnTo>
                      <a:lnTo>
                        <a:pt x="0" y="298"/>
                      </a:lnTo>
                      <a:lnTo>
                        <a:pt x="15" y="28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7155" name="Rectangle 115"/>
              <p:cNvSpPr>
                <a:spLocks noChangeArrowheads="1"/>
              </p:cNvSpPr>
              <p:nvPr/>
            </p:nvSpPr>
            <p:spPr bwMode="auto">
              <a:xfrm>
                <a:off x="2629" y="2544"/>
                <a:ext cx="6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038" rIns="0" bIns="46038">
                <a:spAutoFit/>
              </a:bodyPr>
              <a:lstStyle/>
              <a:p>
                <a:r>
                  <a:rPr kumimoji="1" lang="zh-CN" altLang="en-US" sz="2000" baseline="0" dirty="0">
                    <a:latin typeface="楷体" pitchFamily="34" charset="-122"/>
                    <a:ea typeface="楷体" pitchFamily="34" charset="-122"/>
                  </a:rPr>
                  <a:t>公共网络</a:t>
                </a:r>
              </a:p>
            </p:txBody>
          </p:sp>
        </p:grpSp>
        <p:pic>
          <p:nvPicPr>
            <p:cNvPr id="727156" name="Picture 116" descr="WORK2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1363" y="2347913"/>
              <a:ext cx="936625" cy="935037"/>
            </a:xfrm>
            <a:prstGeom prst="rect">
              <a:avLst/>
            </a:prstGeom>
            <a:noFill/>
            <a:extLst>
              <a:ext uri="{909E8E84-426E-40DD-AFC4-6F175D3DCCD1}">
                <a14:hiddenFill xmlns:a14="http://schemas.microsoft.com/office/drawing/2010/main">
                  <a:solidFill>
                    <a:srgbClr val="FFFFFF"/>
                  </a:solidFill>
                </a14:hiddenFill>
              </a:ext>
            </a:extLst>
          </p:spPr>
        </p:pic>
        <p:sp>
          <p:nvSpPr>
            <p:cNvPr id="727157" name="Rectangle 117"/>
            <p:cNvSpPr>
              <a:spLocks noChangeArrowheads="1"/>
            </p:cNvSpPr>
            <p:nvPr/>
          </p:nvSpPr>
          <p:spPr bwMode="auto">
            <a:xfrm>
              <a:off x="1763713" y="3068638"/>
              <a:ext cx="9366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en-US" altLang="zh-CN" baseline="0"/>
                <a:t>Alice</a:t>
              </a:r>
            </a:p>
          </p:txBody>
        </p:sp>
        <p:sp>
          <p:nvSpPr>
            <p:cNvPr id="727158" name="Rectangle 118"/>
            <p:cNvSpPr>
              <a:spLocks noChangeArrowheads="1"/>
            </p:cNvSpPr>
            <p:nvPr/>
          </p:nvSpPr>
          <p:spPr bwMode="auto">
            <a:xfrm>
              <a:off x="7092950" y="3141663"/>
              <a:ext cx="9366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en-US" altLang="zh-CN" baseline="0"/>
                <a:t>Bob</a:t>
              </a:r>
            </a:p>
          </p:txBody>
        </p:sp>
        <p:grpSp>
          <p:nvGrpSpPr>
            <p:cNvPr id="727159" name="Group 119"/>
            <p:cNvGrpSpPr>
              <a:grpSpLocks/>
            </p:cNvGrpSpPr>
            <p:nvPr/>
          </p:nvGrpSpPr>
          <p:grpSpPr bwMode="auto">
            <a:xfrm>
              <a:off x="2339975" y="2060575"/>
              <a:ext cx="817563" cy="517525"/>
              <a:chOff x="2819" y="1239"/>
              <a:chExt cx="515" cy="326"/>
            </a:xfrm>
          </p:grpSpPr>
          <p:sp>
            <p:nvSpPr>
              <p:cNvPr id="727160" name="Rectangle 120"/>
              <p:cNvSpPr>
                <a:spLocks noChangeArrowheads="1"/>
              </p:cNvSpPr>
              <p:nvPr/>
            </p:nvSpPr>
            <p:spPr bwMode="auto">
              <a:xfrm>
                <a:off x="3061" y="1239"/>
                <a:ext cx="27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r>
                  <a:rPr lang="zh-CN" altLang="en-US" sz="1400" baseline="0" dirty="0"/>
                  <a:t>加密</a:t>
                </a:r>
              </a:p>
              <a:p>
                <a:r>
                  <a:rPr lang="zh-CN" altLang="en-US" sz="1400" baseline="0" dirty="0"/>
                  <a:t>密钥</a:t>
                </a:r>
              </a:p>
            </p:txBody>
          </p:sp>
          <p:graphicFrame>
            <p:nvGraphicFramePr>
              <p:cNvPr id="727161" name="Object 121">
                <a:hlinkClick r:id="" action="ppaction://ole?verb=0"/>
              </p:cNvPr>
              <p:cNvGraphicFramePr>
                <a:graphicFrameLocks/>
              </p:cNvGraphicFramePr>
              <p:nvPr/>
            </p:nvGraphicFramePr>
            <p:xfrm>
              <a:off x="2819" y="1298"/>
              <a:ext cx="136" cy="227"/>
            </p:xfrm>
            <a:graphic>
              <a:graphicData uri="http://schemas.openxmlformats.org/presentationml/2006/ole">
                <mc:AlternateContent xmlns:mc="http://schemas.openxmlformats.org/markup-compatibility/2006">
                  <mc:Choice xmlns:v="urn:schemas-microsoft-com:vml" Requires="v">
                    <p:oleObj spid="_x0000_s2076" name="Clip" r:id="rId8" imgW="973080" imgH="1857240" progId="MS_ClipArt_Gallery.5">
                      <p:embed/>
                    </p:oleObj>
                  </mc:Choice>
                  <mc:Fallback>
                    <p:oleObj name="Clip" r:id="rId8" imgW="973080" imgH="1857240" progId="MS_ClipArt_Gallery.5">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 y="1298"/>
                            <a:ext cx="136"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27162" name="Line 122"/>
            <p:cNvSpPr>
              <a:spLocks noChangeShapeType="1"/>
            </p:cNvSpPr>
            <p:nvPr/>
          </p:nvSpPr>
          <p:spPr bwMode="auto">
            <a:xfrm>
              <a:off x="2627313" y="1989138"/>
              <a:ext cx="0" cy="6477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27163" name="Group 123"/>
            <p:cNvGrpSpPr>
              <a:grpSpLocks/>
            </p:cNvGrpSpPr>
            <p:nvPr/>
          </p:nvGrpSpPr>
          <p:grpSpPr bwMode="auto">
            <a:xfrm>
              <a:off x="6850063" y="2060575"/>
              <a:ext cx="817562" cy="517525"/>
              <a:chOff x="2819" y="1239"/>
              <a:chExt cx="515" cy="326"/>
            </a:xfrm>
          </p:grpSpPr>
          <p:sp>
            <p:nvSpPr>
              <p:cNvPr id="727164" name="Rectangle 124"/>
              <p:cNvSpPr>
                <a:spLocks noChangeArrowheads="1"/>
              </p:cNvSpPr>
              <p:nvPr/>
            </p:nvSpPr>
            <p:spPr bwMode="auto">
              <a:xfrm>
                <a:off x="3061" y="1239"/>
                <a:ext cx="27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r>
                  <a:rPr lang="zh-CN" altLang="en-US" sz="1400" baseline="0"/>
                  <a:t>解密</a:t>
                </a:r>
              </a:p>
              <a:p>
                <a:r>
                  <a:rPr lang="zh-CN" altLang="en-US" sz="1400" baseline="0"/>
                  <a:t>密钥</a:t>
                </a:r>
              </a:p>
            </p:txBody>
          </p:sp>
          <p:graphicFrame>
            <p:nvGraphicFramePr>
              <p:cNvPr id="727165" name="Object 125">
                <a:hlinkClick r:id="" action="ppaction://ole?verb=0"/>
              </p:cNvPr>
              <p:cNvGraphicFramePr>
                <a:graphicFrameLocks/>
              </p:cNvGraphicFramePr>
              <p:nvPr/>
            </p:nvGraphicFramePr>
            <p:xfrm>
              <a:off x="2819" y="1298"/>
              <a:ext cx="136" cy="227"/>
            </p:xfrm>
            <a:graphic>
              <a:graphicData uri="http://schemas.openxmlformats.org/presentationml/2006/ole">
                <mc:AlternateContent xmlns:mc="http://schemas.openxmlformats.org/markup-compatibility/2006">
                  <mc:Choice xmlns:v="urn:schemas-microsoft-com:vml" Requires="v">
                    <p:oleObj spid="_x0000_s2077" name="Clip" r:id="rId10" imgW="973080" imgH="1857240" progId="MS_ClipArt_Gallery.5">
                      <p:embed/>
                    </p:oleObj>
                  </mc:Choice>
                  <mc:Fallback>
                    <p:oleObj name="Clip" r:id="rId10" imgW="973080" imgH="1857240" progId="MS_ClipArt_Gallery.5">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 y="1298"/>
                            <a:ext cx="136"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27166" name="Line 126"/>
            <p:cNvSpPr>
              <a:spLocks noChangeShapeType="1"/>
            </p:cNvSpPr>
            <p:nvPr/>
          </p:nvSpPr>
          <p:spPr bwMode="auto">
            <a:xfrm>
              <a:off x="7137400" y="1989138"/>
              <a:ext cx="0" cy="6477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7" name="Rectangle 127"/>
            <p:cNvSpPr>
              <a:spLocks noChangeArrowheads="1"/>
            </p:cNvSpPr>
            <p:nvPr/>
          </p:nvSpPr>
          <p:spPr bwMode="auto">
            <a:xfrm>
              <a:off x="3851275" y="4149725"/>
              <a:ext cx="8636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en-US" altLang="zh-CN" baseline="0"/>
                <a:t>Eve</a:t>
              </a:r>
            </a:p>
          </p:txBody>
        </p:sp>
      </p:grpSp>
      <p:pic>
        <p:nvPicPr>
          <p:cNvPr id="614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8574" y="4711822"/>
            <a:ext cx="3428813" cy="2048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7">
            <a:extLst>
              <a:ext uri="{FF2B5EF4-FFF2-40B4-BE49-F238E27FC236}">
                <a16:creationId xmlns:a16="http://schemas.microsoft.com/office/drawing/2014/main" xmlns="" id="{76560399-3CCE-45FD-9606-44AF03184264}"/>
              </a:ext>
            </a:extLst>
          </p:cNvPr>
          <p:cNvSpPr>
            <a:spLocks noChangeArrowheads="1"/>
          </p:cNvSpPr>
          <p:nvPr/>
        </p:nvSpPr>
        <p:spPr bwMode="auto">
          <a:xfrm>
            <a:off x="2105948" y="5593289"/>
            <a:ext cx="2931983" cy="606683"/>
          </a:xfrm>
          <a:prstGeom prst="rect">
            <a:avLst/>
          </a:prstGeom>
          <a:ln/>
        </p:spPr>
        <p:style>
          <a:lnRef idx="3">
            <a:schemeClr val="lt1"/>
          </a:lnRef>
          <a:fillRef idx="1">
            <a:schemeClr val="accent1"/>
          </a:fillRef>
          <a:effectRef idx="1">
            <a:schemeClr val="accent1"/>
          </a:effectRef>
          <a:fontRef idx="minor">
            <a:schemeClr val="lt1"/>
          </a:fontRef>
        </p:style>
        <p:txBody>
          <a:bodyPr/>
          <a:lstStyle/>
          <a:p>
            <a:pPr marL="342900" indent="-342900">
              <a:spcBef>
                <a:spcPct val="60000"/>
              </a:spcBef>
            </a:pPr>
            <a:r>
              <a:rPr lang="zh-CN" altLang="en-US" sz="3200" b="1" dirty="0">
                <a:solidFill>
                  <a:schemeClr val="bg1"/>
                </a:solidFill>
                <a:latin typeface="楷体" panose="02010609060101010101" pitchFamily="49" charset="-122"/>
                <a:ea typeface="楷体" panose="02010609060101010101" pitchFamily="49" charset="-122"/>
              </a:rPr>
              <a:t>解决方法</a:t>
            </a:r>
            <a:r>
              <a:rPr lang="en-US" altLang="zh-CN" sz="3200" b="1" dirty="0">
                <a:solidFill>
                  <a:schemeClr val="bg1"/>
                </a:solidFill>
                <a:latin typeface="楷体" panose="02010609060101010101" pitchFamily="49" charset="-122"/>
                <a:ea typeface="楷体" panose="02010609060101010101" pitchFamily="49" charset="-122"/>
              </a:rPr>
              <a:t>:</a:t>
            </a:r>
            <a:r>
              <a:rPr lang="zh-CN" altLang="en-US" sz="3200" b="1" dirty="0">
                <a:solidFill>
                  <a:schemeClr val="bg1"/>
                </a:solidFill>
                <a:latin typeface="楷体" panose="02010609060101010101" pitchFamily="49" charset="-122"/>
                <a:ea typeface="楷体" panose="02010609060101010101" pitchFamily="49" charset="-122"/>
              </a:rPr>
              <a:t>加密</a:t>
            </a:r>
          </a:p>
        </p:txBody>
      </p:sp>
    </p:spTree>
    <p:extLst>
      <p:ext uri="{BB962C8B-B14F-4D97-AF65-F5344CB8AC3E}">
        <p14:creationId xmlns:p14="http://schemas.microsoft.com/office/powerpoint/2010/main" val="3436513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727112"/>
                                        </p:tgtEl>
                                        <p:attrNameLst>
                                          <p:attrName>style.visibility</p:attrName>
                                        </p:attrNameLst>
                                      </p:cBhvr>
                                      <p:to>
                                        <p:strVal val="visible"/>
                                      </p:to>
                                    </p:set>
                                    <p:anim calcmode="lin" valueType="num">
                                      <p:cBhvr>
                                        <p:cTn id="7" dur="500" fill="hold"/>
                                        <p:tgtEl>
                                          <p:spTgt spid="727112"/>
                                        </p:tgtEl>
                                        <p:attrNameLst>
                                          <p:attrName>ppt_w</p:attrName>
                                        </p:attrNameLst>
                                      </p:cBhvr>
                                      <p:tavLst>
                                        <p:tav tm="0">
                                          <p:val>
                                            <p:fltVal val="0"/>
                                          </p:val>
                                        </p:tav>
                                        <p:tav tm="100000">
                                          <p:val>
                                            <p:strVal val="#ppt_w"/>
                                          </p:val>
                                        </p:tav>
                                      </p:tavLst>
                                    </p:anim>
                                    <p:anim calcmode="lin" valueType="num">
                                      <p:cBhvr>
                                        <p:cTn id="8" dur="500" fill="hold"/>
                                        <p:tgtEl>
                                          <p:spTgt spid="727112"/>
                                        </p:tgtEl>
                                        <p:attrNameLst>
                                          <p:attrName>ppt_h</p:attrName>
                                        </p:attrNameLst>
                                      </p:cBhvr>
                                      <p:tavLst>
                                        <p:tav tm="0">
                                          <p:val>
                                            <p:fltVal val="0"/>
                                          </p:val>
                                        </p:tav>
                                        <p:tav tm="100000">
                                          <p:val>
                                            <p:strVal val="#ppt_h"/>
                                          </p:val>
                                        </p:tav>
                                      </p:tavLst>
                                    </p:anim>
                                    <p:anim calcmode="lin" valueType="num">
                                      <p:cBhvr>
                                        <p:cTn id="9" dur="500" fill="hold"/>
                                        <p:tgtEl>
                                          <p:spTgt spid="727112"/>
                                        </p:tgtEl>
                                        <p:attrNameLst>
                                          <p:attrName>ppt_x</p:attrName>
                                        </p:attrNameLst>
                                      </p:cBhvr>
                                      <p:tavLst>
                                        <p:tav tm="0">
                                          <p:val>
                                            <p:fltVal val="0.5"/>
                                          </p:val>
                                        </p:tav>
                                        <p:tav tm="100000">
                                          <p:val>
                                            <p:strVal val="#ppt_x"/>
                                          </p:val>
                                        </p:tav>
                                      </p:tavLst>
                                    </p:anim>
                                    <p:anim calcmode="lin" valueType="num">
                                      <p:cBhvr>
                                        <p:cTn id="10" dur="500" fill="hold"/>
                                        <p:tgtEl>
                                          <p:spTgt spid="727112"/>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12" grpId="0" autoUpdateAnimBg="0"/>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8" name="Line 4"/>
          <p:cNvSpPr>
            <a:spLocks noChangeShapeType="1"/>
          </p:cNvSpPr>
          <p:nvPr/>
        </p:nvSpPr>
        <p:spPr bwMode="auto">
          <a:xfrm>
            <a:off x="107950" y="260350"/>
            <a:ext cx="7489825"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97" name="Rectangle 33"/>
          <p:cNvSpPr>
            <a:spLocks noChangeArrowheads="1"/>
          </p:cNvSpPr>
          <p:nvPr/>
        </p:nvSpPr>
        <p:spPr bwMode="auto">
          <a:xfrm>
            <a:off x="241300" y="1221474"/>
            <a:ext cx="5486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0" hangingPunct="0"/>
            <a:r>
              <a:rPr lang="zh-CN" altLang="en-US" sz="4000" b="1" baseline="0" dirty="0">
                <a:solidFill>
                  <a:srgbClr val="660066"/>
                </a:solidFill>
                <a:latin typeface="楷体" panose="02010609060101010101" pitchFamily="49" charset="-122"/>
                <a:ea typeface="楷体" panose="02010609060101010101" pitchFamily="49" charset="-122"/>
              </a:rPr>
              <a:t>如何实现完整性服务？</a:t>
            </a:r>
          </a:p>
        </p:txBody>
      </p:sp>
      <p:grpSp>
        <p:nvGrpSpPr>
          <p:cNvPr id="2" name="组合 1">
            <a:extLst>
              <a:ext uri="{FF2B5EF4-FFF2-40B4-BE49-F238E27FC236}">
                <a16:creationId xmlns:a16="http://schemas.microsoft.com/office/drawing/2014/main" xmlns="" id="{F2D16FD6-1605-4F3A-A230-C928E8684D4B}"/>
              </a:ext>
            </a:extLst>
          </p:cNvPr>
          <p:cNvGrpSpPr/>
          <p:nvPr/>
        </p:nvGrpSpPr>
        <p:grpSpPr>
          <a:xfrm>
            <a:off x="1045368" y="2102929"/>
            <a:ext cx="6624638" cy="3386138"/>
            <a:chOff x="1619250" y="1914525"/>
            <a:chExt cx="6624638" cy="3386138"/>
          </a:xfrm>
        </p:grpSpPr>
        <p:grpSp>
          <p:nvGrpSpPr>
            <p:cNvPr id="728121" name="Group 57"/>
            <p:cNvGrpSpPr>
              <a:grpSpLocks/>
            </p:cNvGrpSpPr>
            <p:nvPr/>
          </p:nvGrpSpPr>
          <p:grpSpPr bwMode="auto">
            <a:xfrm>
              <a:off x="4140200" y="4724400"/>
              <a:ext cx="1727200" cy="576263"/>
              <a:chOff x="2608" y="3566"/>
              <a:chExt cx="1088" cy="363"/>
            </a:xfrm>
          </p:grpSpPr>
          <p:sp>
            <p:nvSpPr>
              <p:cNvPr id="728122" name="AutoShape 58"/>
              <p:cNvSpPr>
                <a:spLocks noChangeArrowheads="1"/>
              </p:cNvSpPr>
              <p:nvPr/>
            </p:nvSpPr>
            <p:spPr bwMode="auto">
              <a:xfrm>
                <a:off x="2608" y="3566"/>
                <a:ext cx="1088" cy="363"/>
              </a:xfrm>
              <a:prstGeom prst="cloudCallout">
                <a:avLst>
                  <a:gd name="adj1" fmla="val 4227"/>
                  <a:gd name="adj2" fmla="val -121903"/>
                </a:avLst>
              </a:prstGeom>
              <a:solidFill>
                <a:srgbClr val="AEE8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800" b="0" baseline="0">
                  <a:latin typeface="Arial" charset="0"/>
                  <a:ea typeface="宋体" charset="-122"/>
                </a:endParaRPr>
              </a:p>
            </p:txBody>
          </p:sp>
          <p:sp>
            <p:nvSpPr>
              <p:cNvPr id="728123" name="Text Box 59"/>
              <p:cNvSpPr txBox="1">
                <a:spLocks noChangeArrowheads="1"/>
              </p:cNvSpPr>
              <p:nvPr/>
            </p:nvSpPr>
            <p:spPr bwMode="auto">
              <a:xfrm>
                <a:off x="2744" y="3612"/>
                <a:ext cx="9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aseline="0" dirty="0"/>
                  <a:t>无法篡改</a:t>
                </a:r>
                <a:r>
                  <a:rPr lang="en-US" altLang="zh-CN" sz="2000" baseline="0" dirty="0"/>
                  <a:t>z</a:t>
                </a:r>
              </a:p>
            </p:txBody>
          </p:sp>
        </p:grpSp>
        <p:sp>
          <p:nvSpPr>
            <p:cNvPr id="728124" name="Line 60"/>
            <p:cNvSpPr>
              <a:spLocks noChangeShapeType="1"/>
            </p:cNvSpPr>
            <p:nvPr/>
          </p:nvSpPr>
          <p:spPr bwMode="auto">
            <a:xfrm>
              <a:off x="4930775" y="2944813"/>
              <a:ext cx="0" cy="504825"/>
            </a:xfrm>
            <a:prstGeom prst="line">
              <a:avLst/>
            </a:prstGeom>
            <a:noFill/>
            <a:ln w="50800">
              <a:solidFill>
                <a:srgbClr val="FF0000"/>
              </a:solidFill>
              <a:prstDash val="sysDot"/>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125" name="Rectangle 61"/>
            <p:cNvSpPr>
              <a:spLocks noChangeArrowheads="1"/>
            </p:cNvSpPr>
            <p:nvPr/>
          </p:nvSpPr>
          <p:spPr bwMode="auto">
            <a:xfrm>
              <a:off x="5291138" y="3808413"/>
              <a:ext cx="936625" cy="288925"/>
            </a:xfrm>
            <a:prstGeom prst="rect">
              <a:avLst/>
            </a:prstGeom>
            <a:solidFill>
              <a:srgbClr val="00DFCA"/>
            </a:solidFill>
            <a:ln>
              <a:noFill/>
            </a:ln>
            <a:effectLst>
              <a:outerShdw dist="71842"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p>
              <a:endParaRPr lang="zh-CN" altLang="en-US"/>
            </a:p>
          </p:txBody>
        </p:sp>
        <p:sp>
          <p:nvSpPr>
            <p:cNvPr id="728126" name="Rectangle 62"/>
            <p:cNvSpPr>
              <a:spLocks noChangeArrowheads="1"/>
            </p:cNvSpPr>
            <p:nvPr/>
          </p:nvSpPr>
          <p:spPr bwMode="auto">
            <a:xfrm>
              <a:off x="5362575" y="3860800"/>
              <a:ext cx="793750"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0" tIns="0" rIns="0" bIns="0">
              <a:spAutoFit/>
            </a:bodyPr>
            <a:lstStyle/>
            <a:p>
              <a:pPr algn="ctr" eaLnBrk="0" hangingPunct="0"/>
              <a:r>
                <a:rPr kumimoji="1" lang="zh-CN" altLang="en-US" sz="1400" baseline="0">
                  <a:latin typeface="Times New Roman" pitchFamily="18" charset="0"/>
                </a:rPr>
                <a:t>消息篡改</a:t>
              </a:r>
            </a:p>
          </p:txBody>
        </p:sp>
        <p:graphicFrame>
          <p:nvGraphicFramePr>
            <p:cNvPr id="728127" name="Object 63"/>
            <p:cNvGraphicFramePr>
              <a:graphicFrameLocks noChangeAspect="1"/>
            </p:cNvGraphicFramePr>
            <p:nvPr>
              <p:extLst>
                <p:ext uri="{D42A27DB-BD31-4B8C-83A1-F6EECF244321}">
                  <p14:modId xmlns:p14="http://schemas.microsoft.com/office/powerpoint/2010/main" val="844239244"/>
                </p:ext>
              </p:extLst>
            </p:nvPr>
          </p:nvGraphicFramePr>
          <p:xfrm>
            <a:off x="4427538" y="3232150"/>
            <a:ext cx="1125537" cy="915988"/>
          </p:xfrm>
          <a:graphic>
            <a:graphicData uri="http://schemas.openxmlformats.org/presentationml/2006/ole">
              <mc:AlternateContent xmlns:mc="http://schemas.openxmlformats.org/markup-compatibility/2006">
                <mc:Choice xmlns:v="urn:schemas-microsoft-com:vml" Requires="v">
                  <p:oleObj spid="_x0000_s3086" name="剪辑" r:id="rId3" imgW="4716000" imgH="3542760" progId="MS_ClipArt_Gallery.2">
                    <p:embed/>
                  </p:oleObj>
                </mc:Choice>
                <mc:Fallback>
                  <p:oleObj name="剪辑" r:id="rId3" imgW="4716000" imgH="3542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3232150"/>
                          <a:ext cx="1125537"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8128" name="Object 64"/>
            <p:cNvGraphicFramePr>
              <a:graphicFrameLocks/>
            </p:cNvGraphicFramePr>
            <p:nvPr>
              <p:extLst>
                <p:ext uri="{D42A27DB-BD31-4B8C-83A1-F6EECF244321}">
                  <p14:modId xmlns:p14="http://schemas.microsoft.com/office/powerpoint/2010/main" val="605315525"/>
                </p:ext>
              </p:extLst>
            </p:nvPr>
          </p:nvGraphicFramePr>
          <p:xfrm>
            <a:off x="1835150" y="1914525"/>
            <a:ext cx="869950" cy="911225"/>
          </p:xfrm>
          <a:graphic>
            <a:graphicData uri="http://schemas.openxmlformats.org/presentationml/2006/ole">
              <mc:AlternateContent xmlns:mc="http://schemas.openxmlformats.org/markup-compatibility/2006">
                <mc:Choice xmlns:v="urn:schemas-microsoft-com:vml" Requires="v">
                  <p:oleObj spid="_x0000_s3087" name="Drawing" r:id="rId5" imgW="869760" imgH="911160" progId="WPDraw30.Drawing">
                    <p:embed/>
                  </p:oleObj>
                </mc:Choice>
                <mc:Fallback>
                  <p:oleObj name="Drawing" r:id="rId5" imgW="869760" imgH="911160" progId="WPDraw30.Drawing">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1914525"/>
                          <a:ext cx="869950"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8129" name="Line 65"/>
            <p:cNvSpPr>
              <a:spLocks noChangeShapeType="1"/>
            </p:cNvSpPr>
            <p:nvPr/>
          </p:nvSpPr>
          <p:spPr bwMode="auto">
            <a:xfrm>
              <a:off x="2757488" y="2490788"/>
              <a:ext cx="4406900" cy="0"/>
            </a:xfrm>
            <a:prstGeom prst="line">
              <a:avLst/>
            </a:prstGeom>
            <a:noFill/>
            <a:ln w="762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8130" name="Group 66"/>
            <p:cNvGrpSpPr>
              <a:grpSpLocks/>
            </p:cNvGrpSpPr>
            <p:nvPr/>
          </p:nvGrpSpPr>
          <p:grpSpPr bwMode="auto">
            <a:xfrm>
              <a:off x="4138613" y="2058988"/>
              <a:ext cx="1511300" cy="865187"/>
              <a:chOff x="3384" y="2879"/>
              <a:chExt cx="2421" cy="1153"/>
            </a:xfrm>
          </p:grpSpPr>
          <p:sp>
            <p:nvSpPr>
              <p:cNvPr id="728131" name="Freeform 67"/>
              <p:cNvSpPr>
                <a:spLocks/>
              </p:cNvSpPr>
              <p:nvPr/>
            </p:nvSpPr>
            <p:spPr bwMode="auto">
              <a:xfrm>
                <a:off x="3397" y="2888"/>
                <a:ext cx="2401" cy="1138"/>
              </a:xfrm>
              <a:custGeom>
                <a:avLst/>
                <a:gdLst>
                  <a:gd name="T0" fmla="*/ 1870 w 2401"/>
                  <a:gd name="T1" fmla="*/ 832 h 1138"/>
                  <a:gd name="T2" fmla="*/ 1847 w 2401"/>
                  <a:gd name="T3" fmla="*/ 878 h 1138"/>
                  <a:gd name="T4" fmla="*/ 1793 w 2401"/>
                  <a:gd name="T5" fmla="*/ 904 h 1138"/>
                  <a:gd name="T6" fmla="*/ 1713 w 2401"/>
                  <a:gd name="T7" fmla="*/ 887 h 1138"/>
                  <a:gd name="T8" fmla="*/ 1666 w 2401"/>
                  <a:gd name="T9" fmla="*/ 938 h 1138"/>
                  <a:gd name="T10" fmla="*/ 1596 w 2401"/>
                  <a:gd name="T11" fmla="*/ 1016 h 1138"/>
                  <a:gd name="T12" fmla="*/ 1491 w 2401"/>
                  <a:gd name="T13" fmla="*/ 1079 h 1138"/>
                  <a:gd name="T14" fmla="*/ 1363 w 2401"/>
                  <a:gd name="T15" fmla="*/ 1120 h 1138"/>
                  <a:gd name="T16" fmla="*/ 1221 w 2401"/>
                  <a:gd name="T17" fmla="*/ 1137 h 1138"/>
                  <a:gd name="T18" fmla="*/ 1079 w 2401"/>
                  <a:gd name="T19" fmla="*/ 1120 h 1138"/>
                  <a:gd name="T20" fmla="*/ 942 w 2401"/>
                  <a:gd name="T21" fmla="*/ 1068 h 1138"/>
                  <a:gd name="T22" fmla="*/ 825 w 2401"/>
                  <a:gd name="T23" fmla="*/ 973 h 1138"/>
                  <a:gd name="T24" fmla="*/ 778 w 2401"/>
                  <a:gd name="T25" fmla="*/ 979 h 1138"/>
                  <a:gd name="T26" fmla="*/ 713 w 2401"/>
                  <a:gd name="T27" fmla="*/ 999 h 1138"/>
                  <a:gd name="T28" fmla="*/ 636 w 2401"/>
                  <a:gd name="T29" fmla="*/ 987 h 1138"/>
                  <a:gd name="T30" fmla="*/ 574 w 2401"/>
                  <a:gd name="T31" fmla="*/ 938 h 1138"/>
                  <a:gd name="T32" fmla="*/ 422 w 2401"/>
                  <a:gd name="T33" fmla="*/ 924 h 1138"/>
                  <a:gd name="T34" fmla="*/ 261 w 2401"/>
                  <a:gd name="T35" fmla="*/ 901 h 1138"/>
                  <a:gd name="T36" fmla="*/ 134 w 2401"/>
                  <a:gd name="T37" fmla="*/ 855 h 1138"/>
                  <a:gd name="T38" fmla="*/ 47 w 2401"/>
                  <a:gd name="T39" fmla="*/ 792 h 1138"/>
                  <a:gd name="T40" fmla="*/ 2 w 2401"/>
                  <a:gd name="T41" fmla="*/ 714 h 1138"/>
                  <a:gd name="T42" fmla="*/ 5 w 2401"/>
                  <a:gd name="T43" fmla="*/ 630 h 1138"/>
                  <a:gd name="T44" fmla="*/ 59 w 2401"/>
                  <a:gd name="T45" fmla="*/ 547 h 1138"/>
                  <a:gd name="T46" fmla="*/ 166 w 2401"/>
                  <a:gd name="T47" fmla="*/ 466 h 1138"/>
                  <a:gd name="T48" fmla="*/ 162 w 2401"/>
                  <a:gd name="T49" fmla="*/ 415 h 1138"/>
                  <a:gd name="T50" fmla="*/ 149 w 2401"/>
                  <a:gd name="T51" fmla="*/ 360 h 1138"/>
                  <a:gd name="T52" fmla="*/ 176 w 2401"/>
                  <a:gd name="T53" fmla="*/ 296 h 1138"/>
                  <a:gd name="T54" fmla="*/ 261 w 2401"/>
                  <a:gd name="T55" fmla="*/ 236 h 1138"/>
                  <a:gd name="T56" fmla="*/ 382 w 2401"/>
                  <a:gd name="T57" fmla="*/ 181 h 1138"/>
                  <a:gd name="T58" fmla="*/ 529 w 2401"/>
                  <a:gd name="T59" fmla="*/ 138 h 1138"/>
                  <a:gd name="T60" fmla="*/ 686 w 2401"/>
                  <a:gd name="T61" fmla="*/ 107 h 1138"/>
                  <a:gd name="T62" fmla="*/ 830 w 2401"/>
                  <a:gd name="T63" fmla="*/ 89 h 1138"/>
                  <a:gd name="T64" fmla="*/ 954 w 2401"/>
                  <a:gd name="T65" fmla="*/ 89 h 1138"/>
                  <a:gd name="T66" fmla="*/ 1036 w 2401"/>
                  <a:gd name="T67" fmla="*/ 112 h 1138"/>
                  <a:gd name="T68" fmla="*/ 1076 w 2401"/>
                  <a:gd name="T69" fmla="*/ 78 h 1138"/>
                  <a:gd name="T70" fmla="*/ 1134 w 2401"/>
                  <a:gd name="T71" fmla="*/ 35 h 1138"/>
                  <a:gd name="T72" fmla="*/ 1206 w 2401"/>
                  <a:gd name="T73" fmla="*/ 9 h 1138"/>
                  <a:gd name="T74" fmla="*/ 1288 w 2401"/>
                  <a:gd name="T75" fmla="*/ 0 h 1138"/>
                  <a:gd name="T76" fmla="*/ 1367 w 2401"/>
                  <a:gd name="T77" fmla="*/ 12 h 1138"/>
                  <a:gd name="T78" fmla="*/ 1440 w 2401"/>
                  <a:gd name="T79" fmla="*/ 46 h 1138"/>
                  <a:gd name="T80" fmla="*/ 1496 w 2401"/>
                  <a:gd name="T81" fmla="*/ 104 h 1138"/>
                  <a:gd name="T82" fmla="*/ 1527 w 2401"/>
                  <a:gd name="T83" fmla="*/ 181 h 1138"/>
                  <a:gd name="T84" fmla="*/ 1582 w 2401"/>
                  <a:gd name="T85" fmla="*/ 132 h 1138"/>
                  <a:gd name="T86" fmla="*/ 1644 w 2401"/>
                  <a:gd name="T87" fmla="*/ 104 h 1138"/>
                  <a:gd name="T88" fmla="*/ 1693 w 2401"/>
                  <a:gd name="T89" fmla="*/ 138 h 1138"/>
                  <a:gd name="T90" fmla="*/ 1725 w 2401"/>
                  <a:gd name="T91" fmla="*/ 213 h 1138"/>
                  <a:gd name="T92" fmla="*/ 1855 w 2401"/>
                  <a:gd name="T93" fmla="*/ 253 h 1138"/>
                  <a:gd name="T94" fmla="*/ 1997 w 2401"/>
                  <a:gd name="T95" fmla="*/ 276 h 1138"/>
                  <a:gd name="T96" fmla="*/ 2114 w 2401"/>
                  <a:gd name="T97" fmla="*/ 299 h 1138"/>
                  <a:gd name="T98" fmla="*/ 2206 w 2401"/>
                  <a:gd name="T99" fmla="*/ 328 h 1138"/>
                  <a:gd name="T100" fmla="*/ 2277 w 2401"/>
                  <a:gd name="T101" fmla="*/ 360 h 1138"/>
                  <a:gd name="T102" fmla="*/ 2330 w 2401"/>
                  <a:gd name="T103" fmla="*/ 394 h 1138"/>
                  <a:gd name="T104" fmla="*/ 2367 w 2401"/>
                  <a:gd name="T105" fmla="*/ 435 h 1138"/>
                  <a:gd name="T106" fmla="*/ 2392 w 2401"/>
                  <a:gd name="T107" fmla="*/ 481 h 1138"/>
                  <a:gd name="T108" fmla="*/ 2400 w 2401"/>
                  <a:gd name="T109" fmla="*/ 521 h 1138"/>
                  <a:gd name="T110" fmla="*/ 2392 w 2401"/>
                  <a:gd name="T111" fmla="*/ 564 h 1138"/>
                  <a:gd name="T112" fmla="*/ 2374 w 2401"/>
                  <a:gd name="T113" fmla="*/ 610 h 1138"/>
                  <a:gd name="T114" fmla="*/ 2338 w 2401"/>
                  <a:gd name="T115" fmla="*/ 659 h 1138"/>
                  <a:gd name="T116" fmla="*/ 2277 w 2401"/>
                  <a:gd name="T117" fmla="*/ 705 h 1138"/>
                  <a:gd name="T118" fmla="*/ 2188 w 2401"/>
                  <a:gd name="T119" fmla="*/ 743 h 1138"/>
                  <a:gd name="T120" fmla="*/ 2069 w 2401"/>
                  <a:gd name="T121" fmla="*/ 774 h 1138"/>
                  <a:gd name="T122" fmla="*/ 1911 w 2401"/>
                  <a:gd name="T123" fmla="*/ 794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1" h="1138">
                    <a:moveTo>
                      <a:pt x="1865" y="797"/>
                    </a:moveTo>
                    <a:lnTo>
                      <a:pt x="1870" y="809"/>
                    </a:lnTo>
                    <a:lnTo>
                      <a:pt x="1872" y="820"/>
                    </a:lnTo>
                    <a:lnTo>
                      <a:pt x="1870" y="832"/>
                    </a:lnTo>
                    <a:lnTo>
                      <a:pt x="1867" y="843"/>
                    </a:lnTo>
                    <a:lnTo>
                      <a:pt x="1862" y="855"/>
                    </a:lnTo>
                    <a:lnTo>
                      <a:pt x="1855" y="866"/>
                    </a:lnTo>
                    <a:lnTo>
                      <a:pt x="1847" y="878"/>
                    </a:lnTo>
                    <a:lnTo>
                      <a:pt x="1837" y="887"/>
                    </a:lnTo>
                    <a:lnTo>
                      <a:pt x="1822" y="895"/>
                    </a:lnTo>
                    <a:lnTo>
                      <a:pt x="1810" y="901"/>
                    </a:lnTo>
                    <a:lnTo>
                      <a:pt x="1793" y="904"/>
                    </a:lnTo>
                    <a:lnTo>
                      <a:pt x="1776" y="904"/>
                    </a:lnTo>
                    <a:lnTo>
                      <a:pt x="1758" y="901"/>
                    </a:lnTo>
                    <a:lnTo>
                      <a:pt x="1735" y="898"/>
                    </a:lnTo>
                    <a:lnTo>
                      <a:pt x="1713" y="887"/>
                    </a:lnTo>
                    <a:lnTo>
                      <a:pt x="1690" y="875"/>
                    </a:lnTo>
                    <a:lnTo>
                      <a:pt x="1686" y="895"/>
                    </a:lnTo>
                    <a:lnTo>
                      <a:pt x="1679" y="918"/>
                    </a:lnTo>
                    <a:lnTo>
                      <a:pt x="1666" y="938"/>
                    </a:lnTo>
                    <a:lnTo>
                      <a:pt x="1654" y="959"/>
                    </a:lnTo>
                    <a:lnTo>
                      <a:pt x="1636" y="979"/>
                    </a:lnTo>
                    <a:lnTo>
                      <a:pt x="1618" y="999"/>
                    </a:lnTo>
                    <a:lnTo>
                      <a:pt x="1596" y="1016"/>
                    </a:lnTo>
                    <a:lnTo>
                      <a:pt x="1574" y="1033"/>
                    </a:lnTo>
                    <a:lnTo>
                      <a:pt x="1547" y="1051"/>
                    </a:lnTo>
                    <a:lnTo>
                      <a:pt x="1522" y="1065"/>
                    </a:lnTo>
                    <a:lnTo>
                      <a:pt x="1491" y="1079"/>
                    </a:lnTo>
                    <a:lnTo>
                      <a:pt x="1462" y="1091"/>
                    </a:lnTo>
                    <a:lnTo>
                      <a:pt x="1430" y="1102"/>
                    </a:lnTo>
                    <a:lnTo>
                      <a:pt x="1397" y="1111"/>
                    </a:lnTo>
                    <a:lnTo>
                      <a:pt x="1363" y="1120"/>
                    </a:lnTo>
                    <a:lnTo>
                      <a:pt x="1328" y="1128"/>
                    </a:lnTo>
                    <a:lnTo>
                      <a:pt x="1293" y="1131"/>
                    </a:lnTo>
                    <a:lnTo>
                      <a:pt x="1257" y="1134"/>
                    </a:lnTo>
                    <a:lnTo>
                      <a:pt x="1221" y="1137"/>
                    </a:lnTo>
                    <a:lnTo>
                      <a:pt x="1186" y="1134"/>
                    </a:lnTo>
                    <a:lnTo>
                      <a:pt x="1148" y="1131"/>
                    </a:lnTo>
                    <a:lnTo>
                      <a:pt x="1114" y="1128"/>
                    </a:lnTo>
                    <a:lnTo>
                      <a:pt x="1079" y="1120"/>
                    </a:lnTo>
                    <a:lnTo>
                      <a:pt x="1041" y="1111"/>
                    </a:lnTo>
                    <a:lnTo>
                      <a:pt x="1010" y="1100"/>
                    </a:lnTo>
                    <a:lnTo>
                      <a:pt x="974" y="1085"/>
                    </a:lnTo>
                    <a:lnTo>
                      <a:pt x="942" y="1068"/>
                    </a:lnTo>
                    <a:lnTo>
                      <a:pt x="910" y="1048"/>
                    </a:lnTo>
                    <a:lnTo>
                      <a:pt x="880" y="1025"/>
                    </a:lnTo>
                    <a:lnTo>
                      <a:pt x="852" y="1002"/>
                    </a:lnTo>
                    <a:lnTo>
                      <a:pt x="825" y="973"/>
                    </a:lnTo>
                    <a:lnTo>
                      <a:pt x="801" y="941"/>
                    </a:lnTo>
                    <a:lnTo>
                      <a:pt x="796" y="956"/>
                    </a:lnTo>
                    <a:lnTo>
                      <a:pt x="788" y="970"/>
                    </a:lnTo>
                    <a:lnTo>
                      <a:pt x="778" y="979"/>
                    </a:lnTo>
                    <a:lnTo>
                      <a:pt x="766" y="987"/>
                    </a:lnTo>
                    <a:lnTo>
                      <a:pt x="750" y="993"/>
                    </a:lnTo>
                    <a:lnTo>
                      <a:pt x="733" y="999"/>
                    </a:lnTo>
                    <a:lnTo>
                      <a:pt x="713" y="999"/>
                    </a:lnTo>
                    <a:lnTo>
                      <a:pt x="696" y="999"/>
                    </a:lnTo>
                    <a:lnTo>
                      <a:pt x="676" y="996"/>
                    </a:lnTo>
                    <a:lnTo>
                      <a:pt x="656" y="993"/>
                    </a:lnTo>
                    <a:lnTo>
                      <a:pt x="636" y="987"/>
                    </a:lnTo>
                    <a:lnTo>
                      <a:pt x="618" y="979"/>
                    </a:lnTo>
                    <a:lnTo>
                      <a:pt x="601" y="967"/>
                    </a:lnTo>
                    <a:lnTo>
                      <a:pt x="587" y="956"/>
                    </a:lnTo>
                    <a:lnTo>
                      <a:pt x="574" y="938"/>
                    </a:lnTo>
                    <a:lnTo>
                      <a:pt x="564" y="921"/>
                    </a:lnTo>
                    <a:lnTo>
                      <a:pt x="514" y="924"/>
                    </a:lnTo>
                    <a:lnTo>
                      <a:pt x="467" y="927"/>
                    </a:lnTo>
                    <a:lnTo>
                      <a:pt x="422" y="924"/>
                    </a:lnTo>
                    <a:lnTo>
                      <a:pt x="378" y="921"/>
                    </a:lnTo>
                    <a:lnTo>
                      <a:pt x="335" y="915"/>
                    </a:lnTo>
                    <a:lnTo>
                      <a:pt x="295" y="910"/>
                    </a:lnTo>
                    <a:lnTo>
                      <a:pt x="261" y="901"/>
                    </a:lnTo>
                    <a:lnTo>
                      <a:pt x="226" y="892"/>
                    </a:lnTo>
                    <a:lnTo>
                      <a:pt x="191" y="881"/>
                    </a:lnTo>
                    <a:lnTo>
                      <a:pt x="162" y="869"/>
                    </a:lnTo>
                    <a:lnTo>
                      <a:pt x="134" y="855"/>
                    </a:lnTo>
                    <a:lnTo>
                      <a:pt x="109" y="841"/>
                    </a:lnTo>
                    <a:lnTo>
                      <a:pt x="84" y="826"/>
                    </a:lnTo>
                    <a:lnTo>
                      <a:pt x="64" y="809"/>
                    </a:lnTo>
                    <a:lnTo>
                      <a:pt x="47" y="792"/>
                    </a:lnTo>
                    <a:lnTo>
                      <a:pt x="32" y="771"/>
                    </a:lnTo>
                    <a:lnTo>
                      <a:pt x="20" y="754"/>
                    </a:lnTo>
                    <a:lnTo>
                      <a:pt x="10" y="734"/>
                    </a:lnTo>
                    <a:lnTo>
                      <a:pt x="2" y="714"/>
                    </a:lnTo>
                    <a:lnTo>
                      <a:pt x="0" y="694"/>
                    </a:lnTo>
                    <a:lnTo>
                      <a:pt x="0" y="674"/>
                    </a:lnTo>
                    <a:lnTo>
                      <a:pt x="0" y="651"/>
                    </a:lnTo>
                    <a:lnTo>
                      <a:pt x="5" y="630"/>
                    </a:lnTo>
                    <a:lnTo>
                      <a:pt x="15" y="610"/>
                    </a:lnTo>
                    <a:lnTo>
                      <a:pt x="27" y="587"/>
                    </a:lnTo>
                    <a:lnTo>
                      <a:pt x="42" y="567"/>
                    </a:lnTo>
                    <a:lnTo>
                      <a:pt x="59" y="547"/>
                    </a:lnTo>
                    <a:lnTo>
                      <a:pt x="81" y="527"/>
                    </a:lnTo>
                    <a:lnTo>
                      <a:pt x="106" y="507"/>
                    </a:lnTo>
                    <a:lnTo>
                      <a:pt x="134" y="486"/>
                    </a:lnTo>
                    <a:lnTo>
                      <a:pt x="166" y="466"/>
                    </a:lnTo>
                    <a:lnTo>
                      <a:pt x="203" y="449"/>
                    </a:lnTo>
                    <a:lnTo>
                      <a:pt x="183" y="438"/>
                    </a:lnTo>
                    <a:lnTo>
                      <a:pt x="171" y="426"/>
                    </a:lnTo>
                    <a:lnTo>
                      <a:pt x="162" y="415"/>
                    </a:lnTo>
                    <a:lnTo>
                      <a:pt x="154" y="400"/>
                    </a:lnTo>
                    <a:lnTo>
                      <a:pt x="149" y="389"/>
                    </a:lnTo>
                    <a:lnTo>
                      <a:pt x="147" y="374"/>
                    </a:lnTo>
                    <a:lnTo>
                      <a:pt x="149" y="360"/>
                    </a:lnTo>
                    <a:lnTo>
                      <a:pt x="149" y="345"/>
                    </a:lnTo>
                    <a:lnTo>
                      <a:pt x="154" y="328"/>
                    </a:lnTo>
                    <a:lnTo>
                      <a:pt x="163" y="314"/>
                    </a:lnTo>
                    <a:lnTo>
                      <a:pt x="176" y="296"/>
                    </a:lnTo>
                    <a:lnTo>
                      <a:pt x="193" y="282"/>
                    </a:lnTo>
                    <a:lnTo>
                      <a:pt x="213" y="265"/>
                    </a:lnTo>
                    <a:lnTo>
                      <a:pt x="236" y="250"/>
                    </a:lnTo>
                    <a:lnTo>
                      <a:pt x="261" y="236"/>
                    </a:lnTo>
                    <a:lnTo>
                      <a:pt x="288" y="222"/>
                    </a:lnTo>
                    <a:lnTo>
                      <a:pt x="318" y="207"/>
                    </a:lnTo>
                    <a:lnTo>
                      <a:pt x="350" y="196"/>
                    </a:lnTo>
                    <a:lnTo>
                      <a:pt x="382" y="181"/>
                    </a:lnTo>
                    <a:lnTo>
                      <a:pt x="417" y="170"/>
                    </a:lnTo>
                    <a:lnTo>
                      <a:pt x="455" y="158"/>
                    </a:lnTo>
                    <a:lnTo>
                      <a:pt x="491" y="147"/>
                    </a:lnTo>
                    <a:lnTo>
                      <a:pt x="529" y="138"/>
                    </a:lnTo>
                    <a:lnTo>
                      <a:pt x="569" y="130"/>
                    </a:lnTo>
                    <a:lnTo>
                      <a:pt x="608" y="121"/>
                    </a:lnTo>
                    <a:lnTo>
                      <a:pt x="646" y="112"/>
                    </a:lnTo>
                    <a:lnTo>
                      <a:pt x="686" y="107"/>
                    </a:lnTo>
                    <a:lnTo>
                      <a:pt x="723" y="101"/>
                    </a:lnTo>
                    <a:lnTo>
                      <a:pt x="761" y="95"/>
                    </a:lnTo>
                    <a:lnTo>
                      <a:pt x="796" y="92"/>
                    </a:lnTo>
                    <a:lnTo>
                      <a:pt x="830" y="89"/>
                    </a:lnTo>
                    <a:lnTo>
                      <a:pt x="865" y="86"/>
                    </a:lnTo>
                    <a:lnTo>
                      <a:pt x="898" y="86"/>
                    </a:lnTo>
                    <a:lnTo>
                      <a:pt x="925" y="89"/>
                    </a:lnTo>
                    <a:lnTo>
                      <a:pt x="954" y="89"/>
                    </a:lnTo>
                    <a:lnTo>
                      <a:pt x="979" y="95"/>
                    </a:lnTo>
                    <a:lnTo>
                      <a:pt x="1000" y="98"/>
                    </a:lnTo>
                    <a:lnTo>
                      <a:pt x="1020" y="107"/>
                    </a:lnTo>
                    <a:lnTo>
                      <a:pt x="1036" y="112"/>
                    </a:lnTo>
                    <a:lnTo>
                      <a:pt x="1049" y="124"/>
                    </a:lnTo>
                    <a:lnTo>
                      <a:pt x="1056" y="107"/>
                    </a:lnTo>
                    <a:lnTo>
                      <a:pt x="1064" y="92"/>
                    </a:lnTo>
                    <a:lnTo>
                      <a:pt x="1076" y="78"/>
                    </a:lnTo>
                    <a:lnTo>
                      <a:pt x="1089" y="66"/>
                    </a:lnTo>
                    <a:lnTo>
                      <a:pt x="1101" y="55"/>
                    </a:lnTo>
                    <a:lnTo>
                      <a:pt x="1116" y="43"/>
                    </a:lnTo>
                    <a:lnTo>
                      <a:pt x="1134" y="35"/>
                    </a:lnTo>
                    <a:lnTo>
                      <a:pt x="1150" y="26"/>
                    </a:lnTo>
                    <a:lnTo>
                      <a:pt x="1168" y="17"/>
                    </a:lnTo>
                    <a:lnTo>
                      <a:pt x="1186" y="12"/>
                    </a:lnTo>
                    <a:lnTo>
                      <a:pt x="1206" y="9"/>
                    </a:lnTo>
                    <a:lnTo>
                      <a:pt x="1226" y="3"/>
                    </a:lnTo>
                    <a:lnTo>
                      <a:pt x="1246" y="3"/>
                    </a:lnTo>
                    <a:lnTo>
                      <a:pt x="1265" y="0"/>
                    </a:lnTo>
                    <a:lnTo>
                      <a:pt x="1288" y="0"/>
                    </a:lnTo>
                    <a:lnTo>
                      <a:pt x="1308" y="3"/>
                    </a:lnTo>
                    <a:lnTo>
                      <a:pt x="1328" y="3"/>
                    </a:lnTo>
                    <a:lnTo>
                      <a:pt x="1348" y="9"/>
                    </a:lnTo>
                    <a:lnTo>
                      <a:pt x="1367" y="12"/>
                    </a:lnTo>
                    <a:lnTo>
                      <a:pt x="1387" y="20"/>
                    </a:lnTo>
                    <a:lnTo>
                      <a:pt x="1405" y="26"/>
                    </a:lnTo>
                    <a:lnTo>
                      <a:pt x="1425" y="37"/>
                    </a:lnTo>
                    <a:lnTo>
                      <a:pt x="1440" y="46"/>
                    </a:lnTo>
                    <a:lnTo>
                      <a:pt x="1457" y="58"/>
                    </a:lnTo>
                    <a:lnTo>
                      <a:pt x="1472" y="72"/>
                    </a:lnTo>
                    <a:lnTo>
                      <a:pt x="1484" y="86"/>
                    </a:lnTo>
                    <a:lnTo>
                      <a:pt x="1496" y="104"/>
                    </a:lnTo>
                    <a:lnTo>
                      <a:pt x="1506" y="121"/>
                    </a:lnTo>
                    <a:lnTo>
                      <a:pt x="1514" y="138"/>
                    </a:lnTo>
                    <a:lnTo>
                      <a:pt x="1522" y="161"/>
                    </a:lnTo>
                    <a:lnTo>
                      <a:pt x="1527" y="181"/>
                    </a:lnTo>
                    <a:lnTo>
                      <a:pt x="1532" y="207"/>
                    </a:lnTo>
                    <a:lnTo>
                      <a:pt x="1547" y="176"/>
                    </a:lnTo>
                    <a:lnTo>
                      <a:pt x="1564" y="153"/>
                    </a:lnTo>
                    <a:lnTo>
                      <a:pt x="1582" y="132"/>
                    </a:lnTo>
                    <a:lnTo>
                      <a:pt x="1596" y="118"/>
                    </a:lnTo>
                    <a:lnTo>
                      <a:pt x="1613" y="109"/>
                    </a:lnTo>
                    <a:lnTo>
                      <a:pt x="1628" y="104"/>
                    </a:lnTo>
                    <a:lnTo>
                      <a:pt x="1644" y="104"/>
                    </a:lnTo>
                    <a:lnTo>
                      <a:pt x="1656" y="107"/>
                    </a:lnTo>
                    <a:lnTo>
                      <a:pt x="1671" y="115"/>
                    </a:lnTo>
                    <a:lnTo>
                      <a:pt x="1684" y="124"/>
                    </a:lnTo>
                    <a:lnTo>
                      <a:pt x="1693" y="138"/>
                    </a:lnTo>
                    <a:lnTo>
                      <a:pt x="1703" y="153"/>
                    </a:lnTo>
                    <a:lnTo>
                      <a:pt x="1713" y="170"/>
                    </a:lnTo>
                    <a:lnTo>
                      <a:pt x="1718" y="193"/>
                    </a:lnTo>
                    <a:lnTo>
                      <a:pt x="1725" y="213"/>
                    </a:lnTo>
                    <a:lnTo>
                      <a:pt x="1728" y="239"/>
                    </a:lnTo>
                    <a:lnTo>
                      <a:pt x="1773" y="242"/>
                    </a:lnTo>
                    <a:lnTo>
                      <a:pt x="1815" y="248"/>
                    </a:lnTo>
                    <a:lnTo>
                      <a:pt x="1855" y="253"/>
                    </a:lnTo>
                    <a:lnTo>
                      <a:pt x="1893" y="259"/>
                    </a:lnTo>
                    <a:lnTo>
                      <a:pt x="1929" y="265"/>
                    </a:lnTo>
                    <a:lnTo>
                      <a:pt x="1964" y="271"/>
                    </a:lnTo>
                    <a:lnTo>
                      <a:pt x="1997" y="276"/>
                    </a:lnTo>
                    <a:lnTo>
                      <a:pt x="2028" y="282"/>
                    </a:lnTo>
                    <a:lnTo>
                      <a:pt x="2059" y="288"/>
                    </a:lnTo>
                    <a:lnTo>
                      <a:pt x="2086" y="294"/>
                    </a:lnTo>
                    <a:lnTo>
                      <a:pt x="2114" y="299"/>
                    </a:lnTo>
                    <a:lnTo>
                      <a:pt x="2138" y="308"/>
                    </a:lnTo>
                    <a:lnTo>
                      <a:pt x="2163" y="314"/>
                    </a:lnTo>
                    <a:lnTo>
                      <a:pt x="2183" y="320"/>
                    </a:lnTo>
                    <a:lnTo>
                      <a:pt x="2206" y="328"/>
                    </a:lnTo>
                    <a:lnTo>
                      <a:pt x="2226" y="334"/>
                    </a:lnTo>
                    <a:lnTo>
                      <a:pt x="2242" y="343"/>
                    </a:lnTo>
                    <a:lnTo>
                      <a:pt x="2260" y="351"/>
                    </a:lnTo>
                    <a:lnTo>
                      <a:pt x="2277" y="360"/>
                    </a:lnTo>
                    <a:lnTo>
                      <a:pt x="2293" y="368"/>
                    </a:lnTo>
                    <a:lnTo>
                      <a:pt x="2305" y="377"/>
                    </a:lnTo>
                    <a:lnTo>
                      <a:pt x="2318" y="386"/>
                    </a:lnTo>
                    <a:lnTo>
                      <a:pt x="2330" y="394"/>
                    </a:lnTo>
                    <a:lnTo>
                      <a:pt x="2340" y="403"/>
                    </a:lnTo>
                    <a:lnTo>
                      <a:pt x="2349" y="415"/>
                    </a:lnTo>
                    <a:lnTo>
                      <a:pt x="2359" y="423"/>
                    </a:lnTo>
                    <a:lnTo>
                      <a:pt x="2367" y="435"/>
                    </a:lnTo>
                    <a:lnTo>
                      <a:pt x="2374" y="446"/>
                    </a:lnTo>
                    <a:lnTo>
                      <a:pt x="2382" y="458"/>
                    </a:lnTo>
                    <a:lnTo>
                      <a:pt x="2387" y="469"/>
                    </a:lnTo>
                    <a:lnTo>
                      <a:pt x="2392" y="481"/>
                    </a:lnTo>
                    <a:lnTo>
                      <a:pt x="2397" y="495"/>
                    </a:lnTo>
                    <a:lnTo>
                      <a:pt x="2397" y="504"/>
                    </a:lnTo>
                    <a:lnTo>
                      <a:pt x="2400" y="512"/>
                    </a:lnTo>
                    <a:lnTo>
                      <a:pt x="2400" y="521"/>
                    </a:lnTo>
                    <a:lnTo>
                      <a:pt x="2397" y="533"/>
                    </a:lnTo>
                    <a:lnTo>
                      <a:pt x="2397" y="544"/>
                    </a:lnTo>
                    <a:lnTo>
                      <a:pt x="2394" y="553"/>
                    </a:lnTo>
                    <a:lnTo>
                      <a:pt x="2392" y="564"/>
                    </a:lnTo>
                    <a:lnTo>
                      <a:pt x="2389" y="576"/>
                    </a:lnTo>
                    <a:lnTo>
                      <a:pt x="2384" y="587"/>
                    </a:lnTo>
                    <a:lnTo>
                      <a:pt x="2379" y="599"/>
                    </a:lnTo>
                    <a:lnTo>
                      <a:pt x="2374" y="610"/>
                    </a:lnTo>
                    <a:lnTo>
                      <a:pt x="2367" y="625"/>
                    </a:lnTo>
                    <a:lnTo>
                      <a:pt x="2357" y="636"/>
                    </a:lnTo>
                    <a:lnTo>
                      <a:pt x="2347" y="648"/>
                    </a:lnTo>
                    <a:lnTo>
                      <a:pt x="2338" y="659"/>
                    </a:lnTo>
                    <a:lnTo>
                      <a:pt x="2325" y="671"/>
                    </a:lnTo>
                    <a:lnTo>
                      <a:pt x="2310" y="682"/>
                    </a:lnTo>
                    <a:lnTo>
                      <a:pt x="2293" y="694"/>
                    </a:lnTo>
                    <a:lnTo>
                      <a:pt x="2277" y="705"/>
                    </a:lnTo>
                    <a:lnTo>
                      <a:pt x="2257" y="714"/>
                    </a:lnTo>
                    <a:lnTo>
                      <a:pt x="2236" y="725"/>
                    </a:lnTo>
                    <a:lnTo>
                      <a:pt x="2213" y="734"/>
                    </a:lnTo>
                    <a:lnTo>
                      <a:pt x="2188" y="743"/>
                    </a:lnTo>
                    <a:lnTo>
                      <a:pt x="2161" y="751"/>
                    </a:lnTo>
                    <a:lnTo>
                      <a:pt x="2133" y="760"/>
                    </a:lnTo>
                    <a:lnTo>
                      <a:pt x="2101" y="769"/>
                    </a:lnTo>
                    <a:lnTo>
                      <a:pt x="2069" y="774"/>
                    </a:lnTo>
                    <a:lnTo>
                      <a:pt x="2033" y="780"/>
                    </a:lnTo>
                    <a:lnTo>
                      <a:pt x="1994" y="786"/>
                    </a:lnTo>
                    <a:lnTo>
                      <a:pt x="1954" y="792"/>
                    </a:lnTo>
                    <a:lnTo>
                      <a:pt x="1911" y="794"/>
                    </a:lnTo>
                    <a:lnTo>
                      <a:pt x="1865" y="79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32" name="Freeform 68"/>
              <p:cNvSpPr>
                <a:spLocks/>
              </p:cNvSpPr>
              <p:nvPr/>
            </p:nvSpPr>
            <p:spPr bwMode="auto">
              <a:xfrm>
                <a:off x="5085" y="3692"/>
                <a:ext cx="185" cy="109"/>
              </a:xfrm>
              <a:custGeom>
                <a:avLst/>
                <a:gdLst>
                  <a:gd name="T0" fmla="*/ 16 w 185"/>
                  <a:gd name="T1" fmla="*/ 73 h 109"/>
                  <a:gd name="T2" fmla="*/ 5 w 185"/>
                  <a:gd name="T3" fmla="*/ 80 h 109"/>
                  <a:gd name="T4" fmla="*/ 27 w 185"/>
                  <a:gd name="T5" fmla="*/ 93 h 109"/>
                  <a:gd name="T6" fmla="*/ 48 w 185"/>
                  <a:gd name="T7" fmla="*/ 100 h 109"/>
                  <a:gd name="T8" fmla="*/ 68 w 185"/>
                  <a:gd name="T9" fmla="*/ 105 h 109"/>
                  <a:gd name="T10" fmla="*/ 87 w 185"/>
                  <a:gd name="T11" fmla="*/ 108 h 109"/>
                  <a:gd name="T12" fmla="*/ 106 w 185"/>
                  <a:gd name="T13" fmla="*/ 108 h 109"/>
                  <a:gd name="T14" fmla="*/ 121 w 185"/>
                  <a:gd name="T15" fmla="*/ 103 h 109"/>
                  <a:gd name="T16" fmla="*/ 135 w 185"/>
                  <a:gd name="T17" fmla="*/ 98 h 109"/>
                  <a:gd name="T18" fmla="*/ 147 w 185"/>
                  <a:gd name="T19" fmla="*/ 90 h 109"/>
                  <a:gd name="T20" fmla="*/ 158 w 185"/>
                  <a:gd name="T21" fmla="*/ 83 h 109"/>
                  <a:gd name="T22" fmla="*/ 167 w 185"/>
                  <a:gd name="T23" fmla="*/ 73 h 109"/>
                  <a:gd name="T24" fmla="*/ 175 w 185"/>
                  <a:gd name="T25" fmla="*/ 60 h 109"/>
                  <a:gd name="T26" fmla="*/ 181 w 185"/>
                  <a:gd name="T27" fmla="*/ 48 h 109"/>
                  <a:gd name="T28" fmla="*/ 184 w 185"/>
                  <a:gd name="T29" fmla="*/ 35 h 109"/>
                  <a:gd name="T30" fmla="*/ 184 w 185"/>
                  <a:gd name="T31" fmla="*/ 23 h 109"/>
                  <a:gd name="T32" fmla="*/ 181 w 185"/>
                  <a:gd name="T33" fmla="*/ 13 h 109"/>
                  <a:gd name="T34" fmla="*/ 176 w 185"/>
                  <a:gd name="T35" fmla="*/ 0 h 109"/>
                  <a:gd name="T36" fmla="*/ 162 w 185"/>
                  <a:gd name="T37" fmla="*/ 10 h 109"/>
                  <a:gd name="T38" fmla="*/ 167 w 185"/>
                  <a:gd name="T39" fmla="*/ 15 h 109"/>
                  <a:gd name="T40" fmla="*/ 167 w 185"/>
                  <a:gd name="T41" fmla="*/ 25 h 109"/>
                  <a:gd name="T42" fmla="*/ 167 w 185"/>
                  <a:gd name="T43" fmla="*/ 33 h 109"/>
                  <a:gd name="T44" fmla="*/ 165 w 185"/>
                  <a:gd name="T45" fmla="*/ 43 h 109"/>
                  <a:gd name="T46" fmla="*/ 161 w 185"/>
                  <a:gd name="T47" fmla="*/ 50 h 109"/>
                  <a:gd name="T48" fmla="*/ 156 w 185"/>
                  <a:gd name="T49" fmla="*/ 60 h 109"/>
                  <a:gd name="T50" fmla="*/ 148 w 185"/>
                  <a:gd name="T51" fmla="*/ 68 h 109"/>
                  <a:gd name="T52" fmla="*/ 140 w 185"/>
                  <a:gd name="T53" fmla="*/ 75 h 109"/>
                  <a:gd name="T54" fmla="*/ 128 w 185"/>
                  <a:gd name="T55" fmla="*/ 83 h 109"/>
                  <a:gd name="T56" fmla="*/ 117 w 185"/>
                  <a:gd name="T57" fmla="*/ 88 h 109"/>
                  <a:gd name="T58" fmla="*/ 103 w 185"/>
                  <a:gd name="T59" fmla="*/ 90 h 109"/>
                  <a:gd name="T60" fmla="*/ 87 w 185"/>
                  <a:gd name="T61" fmla="*/ 90 h 109"/>
                  <a:gd name="T62" fmla="*/ 71 w 185"/>
                  <a:gd name="T63" fmla="*/ 88 h 109"/>
                  <a:gd name="T64" fmla="*/ 52 w 185"/>
                  <a:gd name="T65" fmla="*/ 83 h 109"/>
                  <a:gd name="T66" fmla="*/ 35 w 185"/>
                  <a:gd name="T67" fmla="*/ 75 h 109"/>
                  <a:gd name="T68" fmla="*/ 13 w 185"/>
                  <a:gd name="T69" fmla="*/ 65 h 109"/>
                  <a:gd name="T70" fmla="*/ 0 w 185"/>
                  <a:gd name="T71" fmla="*/ 70 h 109"/>
                  <a:gd name="T72" fmla="*/ 16 w 185"/>
                  <a:gd name="T73"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5" h="109">
                    <a:moveTo>
                      <a:pt x="16" y="73"/>
                    </a:moveTo>
                    <a:lnTo>
                      <a:pt x="5" y="80"/>
                    </a:lnTo>
                    <a:lnTo>
                      <a:pt x="27" y="93"/>
                    </a:lnTo>
                    <a:lnTo>
                      <a:pt x="48" y="100"/>
                    </a:lnTo>
                    <a:lnTo>
                      <a:pt x="68" y="105"/>
                    </a:lnTo>
                    <a:lnTo>
                      <a:pt x="87" y="108"/>
                    </a:lnTo>
                    <a:lnTo>
                      <a:pt x="106" y="108"/>
                    </a:lnTo>
                    <a:lnTo>
                      <a:pt x="121" y="103"/>
                    </a:lnTo>
                    <a:lnTo>
                      <a:pt x="135" y="98"/>
                    </a:lnTo>
                    <a:lnTo>
                      <a:pt x="147" y="90"/>
                    </a:lnTo>
                    <a:lnTo>
                      <a:pt x="158" y="83"/>
                    </a:lnTo>
                    <a:lnTo>
                      <a:pt x="167" y="73"/>
                    </a:lnTo>
                    <a:lnTo>
                      <a:pt x="175" y="60"/>
                    </a:lnTo>
                    <a:lnTo>
                      <a:pt x="181" y="48"/>
                    </a:lnTo>
                    <a:lnTo>
                      <a:pt x="184" y="35"/>
                    </a:lnTo>
                    <a:lnTo>
                      <a:pt x="184" y="23"/>
                    </a:lnTo>
                    <a:lnTo>
                      <a:pt x="181" y="13"/>
                    </a:lnTo>
                    <a:lnTo>
                      <a:pt x="176" y="0"/>
                    </a:lnTo>
                    <a:lnTo>
                      <a:pt x="162" y="10"/>
                    </a:lnTo>
                    <a:lnTo>
                      <a:pt x="167" y="15"/>
                    </a:lnTo>
                    <a:lnTo>
                      <a:pt x="167" y="25"/>
                    </a:lnTo>
                    <a:lnTo>
                      <a:pt x="167" y="33"/>
                    </a:lnTo>
                    <a:lnTo>
                      <a:pt x="165" y="43"/>
                    </a:lnTo>
                    <a:lnTo>
                      <a:pt x="161" y="50"/>
                    </a:lnTo>
                    <a:lnTo>
                      <a:pt x="156" y="60"/>
                    </a:lnTo>
                    <a:lnTo>
                      <a:pt x="148" y="68"/>
                    </a:lnTo>
                    <a:lnTo>
                      <a:pt x="140" y="75"/>
                    </a:lnTo>
                    <a:lnTo>
                      <a:pt x="128" y="83"/>
                    </a:lnTo>
                    <a:lnTo>
                      <a:pt x="117" y="88"/>
                    </a:lnTo>
                    <a:lnTo>
                      <a:pt x="103" y="90"/>
                    </a:lnTo>
                    <a:lnTo>
                      <a:pt x="87" y="90"/>
                    </a:lnTo>
                    <a:lnTo>
                      <a:pt x="71" y="88"/>
                    </a:lnTo>
                    <a:lnTo>
                      <a:pt x="52" y="83"/>
                    </a:lnTo>
                    <a:lnTo>
                      <a:pt x="35" y="75"/>
                    </a:lnTo>
                    <a:lnTo>
                      <a:pt x="13" y="65"/>
                    </a:lnTo>
                    <a:lnTo>
                      <a:pt x="0" y="70"/>
                    </a:lnTo>
                    <a:lnTo>
                      <a:pt x="16" y="73"/>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33" name="Freeform 69"/>
              <p:cNvSpPr>
                <a:spLocks/>
              </p:cNvSpPr>
              <p:nvPr/>
            </p:nvSpPr>
            <p:spPr bwMode="auto">
              <a:xfrm>
                <a:off x="4191" y="3772"/>
                <a:ext cx="898" cy="260"/>
              </a:xfrm>
              <a:custGeom>
                <a:avLst/>
                <a:gdLst>
                  <a:gd name="T0" fmla="*/ 0 w 898"/>
                  <a:gd name="T1" fmla="*/ 74 h 260"/>
                  <a:gd name="T2" fmla="*/ 54 w 898"/>
                  <a:gd name="T3" fmla="*/ 128 h 260"/>
                  <a:gd name="T4" fmla="*/ 113 w 898"/>
                  <a:gd name="T5" fmla="*/ 174 h 260"/>
                  <a:gd name="T6" fmla="*/ 177 w 898"/>
                  <a:gd name="T7" fmla="*/ 210 h 260"/>
                  <a:gd name="T8" fmla="*/ 243 w 898"/>
                  <a:gd name="T9" fmla="*/ 234 h 260"/>
                  <a:gd name="T10" fmla="*/ 315 w 898"/>
                  <a:gd name="T11" fmla="*/ 251 h 260"/>
                  <a:gd name="T12" fmla="*/ 389 w 898"/>
                  <a:gd name="T13" fmla="*/ 259 h 260"/>
                  <a:gd name="T14" fmla="*/ 461 w 898"/>
                  <a:gd name="T15" fmla="*/ 259 h 260"/>
                  <a:gd name="T16" fmla="*/ 532 w 898"/>
                  <a:gd name="T17" fmla="*/ 251 h 260"/>
                  <a:gd name="T18" fmla="*/ 601 w 898"/>
                  <a:gd name="T19" fmla="*/ 237 h 260"/>
                  <a:gd name="T20" fmla="*/ 665 w 898"/>
                  <a:gd name="T21" fmla="*/ 218 h 260"/>
                  <a:gd name="T22" fmla="*/ 724 w 898"/>
                  <a:gd name="T23" fmla="*/ 191 h 260"/>
                  <a:gd name="T24" fmla="*/ 776 w 898"/>
                  <a:gd name="T25" fmla="*/ 161 h 260"/>
                  <a:gd name="T26" fmla="*/ 822 w 898"/>
                  <a:gd name="T27" fmla="*/ 128 h 260"/>
                  <a:gd name="T28" fmla="*/ 858 w 898"/>
                  <a:gd name="T29" fmla="*/ 90 h 260"/>
                  <a:gd name="T30" fmla="*/ 884 w 898"/>
                  <a:gd name="T31" fmla="*/ 46 h 260"/>
                  <a:gd name="T32" fmla="*/ 897 w 898"/>
                  <a:gd name="T33" fmla="*/ 3 h 260"/>
                  <a:gd name="T34" fmla="*/ 876 w 898"/>
                  <a:gd name="T35" fmla="*/ 19 h 260"/>
                  <a:gd name="T36" fmla="*/ 858 w 898"/>
                  <a:gd name="T37" fmla="*/ 57 h 260"/>
                  <a:gd name="T38" fmla="*/ 830 w 898"/>
                  <a:gd name="T39" fmla="*/ 95 h 260"/>
                  <a:gd name="T40" fmla="*/ 791 w 898"/>
                  <a:gd name="T41" fmla="*/ 128 h 260"/>
                  <a:gd name="T42" fmla="*/ 743 w 898"/>
                  <a:gd name="T43" fmla="*/ 158 h 260"/>
                  <a:gd name="T44" fmla="*/ 689 w 898"/>
                  <a:gd name="T45" fmla="*/ 188 h 260"/>
                  <a:gd name="T46" fmla="*/ 628 w 898"/>
                  <a:gd name="T47" fmla="*/ 210 h 260"/>
                  <a:gd name="T48" fmla="*/ 561 w 898"/>
                  <a:gd name="T49" fmla="*/ 226 h 260"/>
                  <a:gd name="T50" fmla="*/ 494 w 898"/>
                  <a:gd name="T51" fmla="*/ 237 h 260"/>
                  <a:gd name="T52" fmla="*/ 423 w 898"/>
                  <a:gd name="T53" fmla="*/ 240 h 260"/>
                  <a:gd name="T54" fmla="*/ 354 w 898"/>
                  <a:gd name="T55" fmla="*/ 237 h 260"/>
                  <a:gd name="T56" fmla="*/ 283 w 898"/>
                  <a:gd name="T57" fmla="*/ 226 h 260"/>
                  <a:gd name="T58" fmla="*/ 217 w 898"/>
                  <a:gd name="T59" fmla="*/ 204 h 260"/>
                  <a:gd name="T60" fmla="*/ 150 w 898"/>
                  <a:gd name="T61" fmla="*/ 177 h 260"/>
                  <a:gd name="T62" fmla="*/ 94 w 898"/>
                  <a:gd name="T63" fmla="*/ 139 h 260"/>
                  <a:gd name="T64" fmla="*/ 38 w 898"/>
                  <a:gd name="T65" fmla="*/ 90 h 260"/>
                  <a:gd name="T66" fmla="*/ 0 w 898"/>
                  <a:gd name="T67" fmla="*/ 6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8" h="260">
                    <a:moveTo>
                      <a:pt x="17" y="68"/>
                    </a:moveTo>
                    <a:lnTo>
                      <a:pt x="0" y="74"/>
                    </a:lnTo>
                    <a:lnTo>
                      <a:pt x="27" y="104"/>
                    </a:lnTo>
                    <a:lnTo>
                      <a:pt x="54" y="128"/>
                    </a:lnTo>
                    <a:lnTo>
                      <a:pt x="81" y="153"/>
                    </a:lnTo>
                    <a:lnTo>
                      <a:pt x="113" y="174"/>
                    </a:lnTo>
                    <a:lnTo>
                      <a:pt x="143" y="194"/>
                    </a:lnTo>
                    <a:lnTo>
                      <a:pt x="177" y="210"/>
                    </a:lnTo>
                    <a:lnTo>
                      <a:pt x="209" y="224"/>
                    </a:lnTo>
                    <a:lnTo>
                      <a:pt x="243" y="234"/>
                    </a:lnTo>
                    <a:lnTo>
                      <a:pt x="281" y="245"/>
                    </a:lnTo>
                    <a:lnTo>
                      <a:pt x="315" y="251"/>
                    </a:lnTo>
                    <a:lnTo>
                      <a:pt x="353" y="256"/>
                    </a:lnTo>
                    <a:lnTo>
                      <a:pt x="389" y="259"/>
                    </a:lnTo>
                    <a:lnTo>
                      <a:pt x="423" y="259"/>
                    </a:lnTo>
                    <a:lnTo>
                      <a:pt x="461" y="259"/>
                    </a:lnTo>
                    <a:lnTo>
                      <a:pt x="497" y="256"/>
                    </a:lnTo>
                    <a:lnTo>
                      <a:pt x="532" y="251"/>
                    </a:lnTo>
                    <a:lnTo>
                      <a:pt x="566" y="245"/>
                    </a:lnTo>
                    <a:lnTo>
                      <a:pt x="601" y="237"/>
                    </a:lnTo>
                    <a:lnTo>
                      <a:pt x="633" y="226"/>
                    </a:lnTo>
                    <a:lnTo>
                      <a:pt x="665" y="218"/>
                    </a:lnTo>
                    <a:lnTo>
                      <a:pt x="694" y="204"/>
                    </a:lnTo>
                    <a:lnTo>
                      <a:pt x="724" y="191"/>
                    </a:lnTo>
                    <a:lnTo>
                      <a:pt x="751" y="177"/>
                    </a:lnTo>
                    <a:lnTo>
                      <a:pt x="776" y="161"/>
                    </a:lnTo>
                    <a:lnTo>
                      <a:pt x="801" y="144"/>
                    </a:lnTo>
                    <a:lnTo>
                      <a:pt x="822" y="128"/>
                    </a:lnTo>
                    <a:lnTo>
                      <a:pt x="842" y="109"/>
                    </a:lnTo>
                    <a:lnTo>
                      <a:pt x="858" y="90"/>
                    </a:lnTo>
                    <a:lnTo>
                      <a:pt x="871" y="68"/>
                    </a:lnTo>
                    <a:lnTo>
                      <a:pt x="884" y="46"/>
                    </a:lnTo>
                    <a:lnTo>
                      <a:pt x="891" y="25"/>
                    </a:lnTo>
                    <a:lnTo>
                      <a:pt x="897" y="3"/>
                    </a:lnTo>
                    <a:lnTo>
                      <a:pt x="879" y="0"/>
                    </a:lnTo>
                    <a:lnTo>
                      <a:pt x="876" y="19"/>
                    </a:lnTo>
                    <a:lnTo>
                      <a:pt x="869" y="38"/>
                    </a:lnTo>
                    <a:lnTo>
                      <a:pt x="858" y="57"/>
                    </a:lnTo>
                    <a:lnTo>
                      <a:pt x="845" y="76"/>
                    </a:lnTo>
                    <a:lnTo>
                      <a:pt x="830" y="95"/>
                    </a:lnTo>
                    <a:lnTo>
                      <a:pt x="812" y="112"/>
                    </a:lnTo>
                    <a:lnTo>
                      <a:pt x="791" y="128"/>
                    </a:lnTo>
                    <a:lnTo>
                      <a:pt x="768" y="144"/>
                    </a:lnTo>
                    <a:lnTo>
                      <a:pt x="743" y="158"/>
                    </a:lnTo>
                    <a:lnTo>
                      <a:pt x="717" y="174"/>
                    </a:lnTo>
                    <a:lnTo>
                      <a:pt x="689" y="188"/>
                    </a:lnTo>
                    <a:lnTo>
                      <a:pt x="660" y="199"/>
                    </a:lnTo>
                    <a:lnTo>
                      <a:pt x="628" y="210"/>
                    </a:lnTo>
                    <a:lnTo>
                      <a:pt x="596" y="218"/>
                    </a:lnTo>
                    <a:lnTo>
                      <a:pt x="561" y="226"/>
                    </a:lnTo>
                    <a:lnTo>
                      <a:pt x="530" y="232"/>
                    </a:lnTo>
                    <a:lnTo>
                      <a:pt x="494" y="237"/>
                    </a:lnTo>
                    <a:lnTo>
                      <a:pt x="461" y="240"/>
                    </a:lnTo>
                    <a:lnTo>
                      <a:pt x="423" y="240"/>
                    </a:lnTo>
                    <a:lnTo>
                      <a:pt x="389" y="240"/>
                    </a:lnTo>
                    <a:lnTo>
                      <a:pt x="354" y="237"/>
                    </a:lnTo>
                    <a:lnTo>
                      <a:pt x="317" y="232"/>
                    </a:lnTo>
                    <a:lnTo>
                      <a:pt x="283" y="226"/>
                    </a:lnTo>
                    <a:lnTo>
                      <a:pt x="248" y="218"/>
                    </a:lnTo>
                    <a:lnTo>
                      <a:pt x="217" y="204"/>
                    </a:lnTo>
                    <a:lnTo>
                      <a:pt x="182" y="194"/>
                    </a:lnTo>
                    <a:lnTo>
                      <a:pt x="150" y="177"/>
                    </a:lnTo>
                    <a:lnTo>
                      <a:pt x="120" y="158"/>
                    </a:lnTo>
                    <a:lnTo>
                      <a:pt x="94" y="139"/>
                    </a:lnTo>
                    <a:lnTo>
                      <a:pt x="64" y="115"/>
                    </a:lnTo>
                    <a:lnTo>
                      <a:pt x="38" y="90"/>
                    </a:lnTo>
                    <a:lnTo>
                      <a:pt x="15" y="60"/>
                    </a:lnTo>
                    <a:lnTo>
                      <a:pt x="0" y="65"/>
                    </a:lnTo>
                    <a:lnTo>
                      <a:pt x="17" y="68"/>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34" name="Freeform 70"/>
              <p:cNvSpPr>
                <a:spLocks/>
              </p:cNvSpPr>
              <p:nvPr/>
            </p:nvSpPr>
            <p:spPr bwMode="auto">
              <a:xfrm>
                <a:off x="3958" y="3817"/>
                <a:ext cx="237" cy="79"/>
              </a:xfrm>
              <a:custGeom>
                <a:avLst/>
                <a:gdLst>
                  <a:gd name="T0" fmla="*/ 7 w 237"/>
                  <a:gd name="T1" fmla="*/ 16 h 79"/>
                  <a:gd name="T2" fmla="*/ 0 w 237"/>
                  <a:gd name="T3" fmla="*/ 11 h 79"/>
                  <a:gd name="T4" fmla="*/ 8 w 237"/>
                  <a:gd name="T5" fmla="*/ 28 h 79"/>
                  <a:gd name="T6" fmla="*/ 23 w 237"/>
                  <a:gd name="T7" fmla="*/ 39 h 79"/>
                  <a:gd name="T8" fmla="*/ 37 w 237"/>
                  <a:gd name="T9" fmla="*/ 50 h 79"/>
                  <a:gd name="T10" fmla="*/ 53 w 237"/>
                  <a:gd name="T11" fmla="*/ 60 h 79"/>
                  <a:gd name="T12" fmla="*/ 71 w 237"/>
                  <a:gd name="T13" fmla="*/ 67 h 79"/>
                  <a:gd name="T14" fmla="*/ 89 w 237"/>
                  <a:gd name="T15" fmla="*/ 71 h 79"/>
                  <a:gd name="T16" fmla="*/ 108 w 237"/>
                  <a:gd name="T17" fmla="*/ 76 h 79"/>
                  <a:gd name="T18" fmla="*/ 127 w 237"/>
                  <a:gd name="T19" fmla="*/ 78 h 79"/>
                  <a:gd name="T20" fmla="*/ 148 w 237"/>
                  <a:gd name="T21" fmla="*/ 78 h 79"/>
                  <a:gd name="T22" fmla="*/ 164 w 237"/>
                  <a:gd name="T23" fmla="*/ 76 h 79"/>
                  <a:gd name="T24" fmla="*/ 181 w 237"/>
                  <a:gd name="T25" fmla="*/ 71 h 79"/>
                  <a:gd name="T26" fmla="*/ 197 w 237"/>
                  <a:gd name="T27" fmla="*/ 67 h 79"/>
                  <a:gd name="T28" fmla="*/ 211 w 237"/>
                  <a:gd name="T29" fmla="*/ 60 h 79"/>
                  <a:gd name="T30" fmla="*/ 222 w 237"/>
                  <a:gd name="T31" fmla="*/ 50 h 79"/>
                  <a:gd name="T32" fmla="*/ 231 w 237"/>
                  <a:gd name="T33" fmla="*/ 39 h 79"/>
                  <a:gd name="T34" fmla="*/ 236 w 237"/>
                  <a:gd name="T35" fmla="*/ 25 h 79"/>
                  <a:gd name="T36" fmla="*/ 219 w 237"/>
                  <a:gd name="T37" fmla="*/ 23 h 79"/>
                  <a:gd name="T38" fmla="*/ 214 w 237"/>
                  <a:gd name="T39" fmla="*/ 32 h 79"/>
                  <a:gd name="T40" fmla="*/ 211 w 237"/>
                  <a:gd name="T41" fmla="*/ 39 h 79"/>
                  <a:gd name="T42" fmla="*/ 201 w 237"/>
                  <a:gd name="T43" fmla="*/ 46 h 79"/>
                  <a:gd name="T44" fmla="*/ 189 w 237"/>
                  <a:gd name="T45" fmla="*/ 53 h 79"/>
                  <a:gd name="T46" fmla="*/ 178 w 237"/>
                  <a:gd name="T47" fmla="*/ 57 h 79"/>
                  <a:gd name="T48" fmla="*/ 162 w 237"/>
                  <a:gd name="T49" fmla="*/ 60 h 79"/>
                  <a:gd name="T50" fmla="*/ 146 w 237"/>
                  <a:gd name="T51" fmla="*/ 62 h 79"/>
                  <a:gd name="T52" fmla="*/ 129 w 237"/>
                  <a:gd name="T53" fmla="*/ 62 h 79"/>
                  <a:gd name="T54" fmla="*/ 111 w 237"/>
                  <a:gd name="T55" fmla="*/ 60 h 79"/>
                  <a:gd name="T56" fmla="*/ 92 w 237"/>
                  <a:gd name="T57" fmla="*/ 57 h 79"/>
                  <a:gd name="T58" fmla="*/ 76 w 237"/>
                  <a:gd name="T59" fmla="*/ 50 h 79"/>
                  <a:gd name="T60" fmla="*/ 59 w 237"/>
                  <a:gd name="T61" fmla="*/ 46 h 79"/>
                  <a:gd name="T62" fmla="*/ 46 w 237"/>
                  <a:gd name="T63" fmla="*/ 37 h 79"/>
                  <a:gd name="T64" fmla="*/ 32 w 237"/>
                  <a:gd name="T65" fmla="*/ 28 h 79"/>
                  <a:gd name="T66" fmla="*/ 21 w 237"/>
                  <a:gd name="T67" fmla="*/ 16 h 79"/>
                  <a:gd name="T68" fmla="*/ 13 w 237"/>
                  <a:gd name="T69" fmla="*/ 5 h 79"/>
                  <a:gd name="T70" fmla="*/ 4 w 237"/>
                  <a:gd name="T71" fmla="*/ 0 h 79"/>
                  <a:gd name="T72" fmla="*/ 13 w 237"/>
                  <a:gd name="T73" fmla="*/ 5 h 79"/>
                  <a:gd name="T74" fmla="*/ 11 w 237"/>
                  <a:gd name="T75" fmla="*/ 0 h 79"/>
                  <a:gd name="T76" fmla="*/ 4 w 237"/>
                  <a:gd name="T77" fmla="*/ 0 h 79"/>
                  <a:gd name="T78" fmla="*/ 7 w 237"/>
                  <a:gd name="T79"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7" h="79">
                    <a:moveTo>
                      <a:pt x="7" y="16"/>
                    </a:moveTo>
                    <a:lnTo>
                      <a:pt x="0" y="11"/>
                    </a:lnTo>
                    <a:lnTo>
                      <a:pt x="8" y="28"/>
                    </a:lnTo>
                    <a:lnTo>
                      <a:pt x="23" y="39"/>
                    </a:lnTo>
                    <a:lnTo>
                      <a:pt x="37" y="50"/>
                    </a:lnTo>
                    <a:lnTo>
                      <a:pt x="53" y="60"/>
                    </a:lnTo>
                    <a:lnTo>
                      <a:pt x="71" y="67"/>
                    </a:lnTo>
                    <a:lnTo>
                      <a:pt x="89" y="71"/>
                    </a:lnTo>
                    <a:lnTo>
                      <a:pt x="108" y="76"/>
                    </a:lnTo>
                    <a:lnTo>
                      <a:pt x="127" y="78"/>
                    </a:lnTo>
                    <a:lnTo>
                      <a:pt x="148" y="78"/>
                    </a:lnTo>
                    <a:lnTo>
                      <a:pt x="164" y="76"/>
                    </a:lnTo>
                    <a:lnTo>
                      <a:pt x="181" y="71"/>
                    </a:lnTo>
                    <a:lnTo>
                      <a:pt x="197" y="67"/>
                    </a:lnTo>
                    <a:lnTo>
                      <a:pt x="211" y="60"/>
                    </a:lnTo>
                    <a:lnTo>
                      <a:pt x="222" y="50"/>
                    </a:lnTo>
                    <a:lnTo>
                      <a:pt x="231" y="39"/>
                    </a:lnTo>
                    <a:lnTo>
                      <a:pt x="236" y="25"/>
                    </a:lnTo>
                    <a:lnTo>
                      <a:pt x="219" y="23"/>
                    </a:lnTo>
                    <a:lnTo>
                      <a:pt x="214" y="32"/>
                    </a:lnTo>
                    <a:lnTo>
                      <a:pt x="211" y="39"/>
                    </a:lnTo>
                    <a:lnTo>
                      <a:pt x="201" y="46"/>
                    </a:lnTo>
                    <a:lnTo>
                      <a:pt x="189" y="53"/>
                    </a:lnTo>
                    <a:lnTo>
                      <a:pt x="178" y="57"/>
                    </a:lnTo>
                    <a:lnTo>
                      <a:pt x="162" y="60"/>
                    </a:lnTo>
                    <a:lnTo>
                      <a:pt x="146" y="62"/>
                    </a:lnTo>
                    <a:lnTo>
                      <a:pt x="129" y="62"/>
                    </a:lnTo>
                    <a:lnTo>
                      <a:pt x="111" y="60"/>
                    </a:lnTo>
                    <a:lnTo>
                      <a:pt x="92" y="57"/>
                    </a:lnTo>
                    <a:lnTo>
                      <a:pt x="76" y="50"/>
                    </a:lnTo>
                    <a:lnTo>
                      <a:pt x="59" y="46"/>
                    </a:lnTo>
                    <a:lnTo>
                      <a:pt x="46" y="37"/>
                    </a:lnTo>
                    <a:lnTo>
                      <a:pt x="32" y="28"/>
                    </a:lnTo>
                    <a:lnTo>
                      <a:pt x="21" y="16"/>
                    </a:lnTo>
                    <a:lnTo>
                      <a:pt x="13" y="5"/>
                    </a:lnTo>
                    <a:lnTo>
                      <a:pt x="4" y="0"/>
                    </a:lnTo>
                    <a:lnTo>
                      <a:pt x="13" y="5"/>
                    </a:lnTo>
                    <a:lnTo>
                      <a:pt x="11" y="0"/>
                    </a:lnTo>
                    <a:lnTo>
                      <a:pt x="4" y="0"/>
                    </a:lnTo>
                    <a:lnTo>
                      <a:pt x="7" y="16"/>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35" name="Freeform 71"/>
              <p:cNvSpPr>
                <a:spLocks/>
              </p:cNvSpPr>
              <p:nvPr/>
            </p:nvSpPr>
            <p:spPr bwMode="auto">
              <a:xfrm>
                <a:off x="3384" y="3341"/>
                <a:ext cx="563" cy="477"/>
              </a:xfrm>
              <a:custGeom>
                <a:avLst/>
                <a:gdLst>
                  <a:gd name="T0" fmla="*/ 204 w 563"/>
                  <a:gd name="T1" fmla="*/ 0 h 477"/>
                  <a:gd name="T2" fmla="*/ 135 w 563"/>
                  <a:gd name="T3" fmla="*/ 36 h 477"/>
                  <a:gd name="T4" fmla="*/ 85 w 563"/>
                  <a:gd name="T5" fmla="*/ 75 h 477"/>
                  <a:gd name="T6" fmla="*/ 44 w 563"/>
                  <a:gd name="T7" fmla="*/ 116 h 477"/>
                  <a:gd name="T8" fmla="*/ 17 w 563"/>
                  <a:gd name="T9" fmla="*/ 158 h 477"/>
                  <a:gd name="T10" fmla="*/ 2 w 563"/>
                  <a:gd name="T11" fmla="*/ 202 h 477"/>
                  <a:gd name="T12" fmla="*/ 0 w 563"/>
                  <a:gd name="T13" fmla="*/ 244 h 477"/>
                  <a:gd name="T14" fmla="*/ 12 w 563"/>
                  <a:gd name="T15" fmla="*/ 288 h 477"/>
                  <a:gd name="T16" fmla="*/ 33 w 563"/>
                  <a:gd name="T17" fmla="*/ 327 h 477"/>
                  <a:gd name="T18" fmla="*/ 67 w 563"/>
                  <a:gd name="T19" fmla="*/ 363 h 477"/>
                  <a:gd name="T20" fmla="*/ 111 w 563"/>
                  <a:gd name="T21" fmla="*/ 393 h 477"/>
                  <a:gd name="T22" fmla="*/ 165 w 563"/>
                  <a:gd name="T23" fmla="*/ 421 h 477"/>
                  <a:gd name="T24" fmla="*/ 228 w 563"/>
                  <a:gd name="T25" fmla="*/ 443 h 477"/>
                  <a:gd name="T26" fmla="*/ 299 w 563"/>
                  <a:gd name="T27" fmla="*/ 462 h 477"/>
                  <a:gd name="T28" fmla="*/ 379 w 563"/>
                  <a:gd name="T29" fmla="*/ 473 h 477"/>
                  <a:gd name="T30" fmla="*/ 467 w 563"/>
                  <a:gd name="T31" fmla="*/ 476 h 477"/>
                  <a:gd name="T32" fmla="*/ 562 w 563"/>
                  <a:gd name="T33" fmla="*/ 473 h 477"/>
                  <a:gd name="T34" fmla="*/ 512 w 563"/>
                  <a:gd name="T35" fmla="*/ 457 h 477"/>
                  <a:gd name="T36" fmla="*/ 423 w 563"/>
                  <a:gd name="T37" fmla="*/ 457 h 477"/>
                  <a:gd name="T38" fmla="*/ 340 w 563"/>
                  <a:gd name="T39" fmla="*/ 448 h 477"/>
                  <a:gd name="T40" fmla="*/ 265 w 563"/>
                  <a:gd name="T41" fmla="*/ 434 h 477"/>
                  <a:gd name="T42" fmla="*/ 199 w 563"/>
                  <a:gd name="T43" fmla="*/ 415 h 477"/>
                  <a:gd name="T44" fmla="*/ 143 w 563"/>
                  <a:gd name="T45" fmla="*/ 390 h 477"/>
                  <a:gd name="T46" fmla="*/ 96 w 563"/>
                  <a:gd name="T47" fmla="*/ 360 h 477"/>
                  <a:gd name="T48" fmla="*/ 60 w 563"/>
                  <a:gd name="T49" fmla="*/ 329 h 477"/>
                  <a:gd name="T50" fmla="*/ 36 w 563"/>
                  <a:gd name="T51" fmla="*/ 296 h 477"/>
                  <a:gd name="T52" fmla="*/ 21 w 563"/>
                  <a:gd name="T53" fmla="*/ 260 h 477"/>
                  <a:gd name="T54" fmla="*/ 17 w 563"/>
                  <a:gd name="T55" fmla="*/ 224 h 477"/>
                  <a:gd name="T56" fmla="*/ 23 w 563"/>
                  <a:gd name="T57" fmla="*/ 185 h 477"/>
                  <a:gd name="T58" fmla="*/ 44 w 563"/>
                  <a:gd name="T59" fmla="*/ 147 h 477"/>
                  <a:gd name="T60" fmla="*/ 72 w 563"/>
                  <a:gd name="T61" fmla="*/ 108 h 477"/>
                  <a:gd name="T62" fmla="*/ 119 w 563"/>
                  <a:gd name="T63" fmla="*/ 72 h 477"/>
                  <a:gd name="T64" fmla="*/ 177 w 563"/>
                  <a:gd name="T65" fmla="*/ 33 h 477"/>
                  <a:gd name="T66" fmla="*/ 211 w 563"/>
                  <a:gd name="T67" fmla="*/ 0 h 477"/>
                  <a:gd name="T68" fmla="*/ 228 w 563"/>
                  <a:gd name="T69" fmla="*/ 8 h 477"/>
                  <a:gd name="T70" fmla="*/ 204 w 563"/>
                  <a:gd name="T71" fmla="*/ 1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3" h="477">
                    <a:moveTo>
                      <a:pt x="204" y="17"/>
                    </a:moveTo>
                    <a:lnTo>
                      <a:pt x="204" y="0"/>
                    </a:lnTo>
                    <a:lnTo>
                      <a:pt x="169" y="17"/>
                    </a:lnTo>
                    <a:lnTo>
                      <a:pt x="135" y="36"/>
                    </a:lnTo>
                    <a:lnTo>
                      <a:pt x="109" y="55"/>
                    </a:lnTo>
                    <a:lnTo>
                      <a:pt x="85" y="75"/>
                    </a:lnTo>
                    <a:lnTo>
                      <a:pt x="62" y="94"/>
                    </a:lnTo>
                    <a:lnTo>
                      <a:pt x="44" y="116"/>
                    </a:lnTo>
                    <a:lnTo>
                      <a:pt x="28" y="136"/>
                    </a:lnTo>
                    <a:lnTo>
                      <a:pt x="17" y="158"/>
                    </a:lnTo>
                    <a:lnTo>
                      <a:pt x="7" y="180"/>
                    </a:lnTo>
                    <a:lnTo>
                      <a:pt x="2" y="202"/>
                    </a:lnTo>
                    <a:lnTo>
                      <a:pt x="0" y="224"/>
                    </a:lnTo>
                    <a:lnTo>
                      <a:pt x="0" y="244"/>
                    </a:lnTo>
                    <a:lnTo>
                      <a:pt x="5" y="266"/>
                    </a:lnTo>
                    <a:lnTo>
                      <a:pt x="12" y="288"/>
                    </a:lnTo>
                    <a:lnTo>
                      <a:pt x="21" y="307"/>
                    </a:lnTo>
                    <a:lnTo>
                      <a:pt x="33" y="327"/>
                    </a:lnTo>
                    <a:lnTo>
                      <a:pt x="51" y="343"/>
                    </a:lnTo>
                    <a:lnTo>
                      <a:pt x="67" y="363"/>
                    </a:lnTo>
                    <a:lnTo>
                      <a:pt x="90" y="379"/>
                    </a:lnTo>
                    <a:lnTo>
                      <a:pt x="111" y="393"/>
                    </a:lnTo>
                    <a:lnTo>
                      <a:pt x="138" y="407"/>
                    </a:lnTo>
                    <a:lnTo>
                      <a:pt x="165" y="421"/>
                    </a:lnTo>
                    <a:lnTo>
                      <a:pt x="194" y="432"/>
                    </a:lnTo>
                    <a:lnTo>
                      <a:pt x="228" y="443"/>
                    </a:lnTo>
                    <a:lnTo>
                      <a:pt x="262" y="454"/>
                    </a:lnTo>
                    <a:lnTo>
                      <a:pt x="299" y="462"/>
                    </a:lnTo>
                    <a:lnTo>
                      <a:pt x="338" y="468"/>
                    </a:lnTo>
                    <a:lnTo>
                      <a:pt x="379" y="473"/>
                    </a:lnTo>
                    <a:lnTo>
                      <a:pt x="421" y="476"/>
                    </a:lnTo>
                    <a:lnTo>
                      <a:pt x="467" y="476"/>
                    </a:lnTo>
                    <a:lnTo>
                      <a:pt x="512" y="476"/>
                    </a:lnTo>
                    <a:lnTo>
                      <a:pt x="562" y="473"/>
                    </a:lnTo>
                    <a:lnTo>
                      <a:pt x="559" y="454"/>
                    </a:lnTo>
                    <a:lnTo>
                      <a:pt x="512" y="457"/>
                    </a:lnTo>
                    <a:lnTo>
                      <a:pt x="467" y="457"/>
                    </a:lnTo>
                    <a:lnTo>
                      <a:pt x="423" y="457"/>
                    </a:lnTo>
                    <a:lnTo>
                      <a:pt x="379" y="451"/>
                    </a:lnTo>
                    <a:lnTo>
                      <a:pt x="340" y="448"/>
                    </a:lnTo>
                    <a:lnTo>
                      <a:pt x="301" y="440"/>
                    </a:lnTo>
                    <a:lnTo>
                      <a:pt x="265" y="434"/>
                    </a:lnTo>
                    <a:lnTo>
                      <a:pt x="231" y="423"/>
                    </a:lnTo>
                    <a:lnTo>
                      <a:pt x="199" y="415"/>
                    </a:lnTo>
                    <a:lnTo>
                      <a:pt x="169" y="404"/>
                    </a:lnTo>
                    <a:lnTo>
                      <a:pt x="143" y="390"/>
                    </a:lnTo>
                    <a:lnTo>
                      <a:pt x="119" y="376"/>
                    </a:lnTo>
                    <a:lnTo>
                      <a:pt x="96" y="360"/>
                    </a:lnTo>
                    <a:lnTo>
                      <a:pt x="77" y="346"/>
                    </a:lnTo>
                    <a:lnTo>
                      <a:pt x="60" y="329"/>
                    </a:lnTo>
                    <a:lnTo>
                      <a:pt x="49" y="313"/>
                    </a:lnTo>
                    <a:lnTo>
                      <a:pt x="36" y="296"/>
                    </a:lnTo>
                    <a:lnTo>
                      <a:pt x="26" y="277"/>
                    </a:lnTo>
                    <a:lnTo>
                      <a:pt x="21" y="260"/>
                    </a:lnTo>
                    <a:lnTo>
                      <a:pt x="17" y="244"/>
                    </a:lnTo>
                    <a:lnTo>
                      <a:pt x="17" y="224"/>
                    </a:lnTo>
                    <a:lnTo>
                      <a:pt x="18" y="205"/>
                    </a:lnTo>
                    <a:lnTo>
                      <a:pt x="23" y="185"/>
                    </a:lnTo>
                    <a:lnTo>
                      <a:pt x="31" y="169"/>
                    </a:lnTo>
                    <a:lnTo>
                      <a:pt x="44" y="147"/>
                    </a:lnTo>
                    <a:lnTo>
                      <a:pt x="56" y="127"/>
                    </a:lnTo>
                    <a:lnTo>
                      <a:pt x="72" y="108"/>
                    </a:lnTo>
                    <a:lnTo>
                      <a:pt x="94" y="91"/>
                    </a:lnTo>
                    <a:lnTo>
                      <a:pt x="119" y="72"/>
                    </a:lnTo>
                    <a:lnTo>
                      <a:pt x="145" y="53"/>
                    </a:lnTo>
                    <a:lnTo>
                      <a:pt x="177" y="33"/>
                    </a:lnTo>
                    <a:lnTo>
                      <a:pt x="211" y="17"/>
                    </a:lnTo>
                    <a:lnTo>
                      <a:pt x="211" y="0"/>
                    </a:lnTo>
                    <a:lnTo>
                      <a:pt x="211" y="17"/>
                    </a:lnTo>
                    <a:lnTo>
                      <a:pt x="228" y="8"/>
                    </a:lnTo>
                    <a:lnTo>
                      <a:pt x="211" y="0"/>
                    </a:lnTo>
                    <a:lnTo>
                      <a:pt x="204" y="1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36" name="Freeform 72"/>
              <p:cNvSpPr>
                <a:spLocks/>
              </p:cNvSpPr>
              <p:nvPr/>
            </p:nvSpPr>
            <p:spPr bwMode="auto">
              <a:xfrm>
                <a:off x="3536" y="3238"/>
                <a:ext cx="53" cy="104"/>
              </a:xfrm>
              <a:custGeom>
                <a:avLst/>
                <a:gdLst>
                  <a:gd name="T0" fmla="*/ 2 w 53"/>
                  <a:gd name="T1" fmla="*/ 0 h 104"/>
                  <a:gd name="T2" fmla="*/ 0 w 53"/>
                  <a:gd name="T3" fmla="*/ 8 h 104"/>
                  <a:gd name="T4" fmla="*/ 0 w 53"/>
                  <a:gd name="T5" fmla="*/ 15 h 104"/>
                  <a:gd name="T6" fmla="*/ 0 w 53"/>
                  <a:gd name="T7" fmla="*/ 23 h 104"/>
                  <a:gd name="T8" fmla="*/ 0 w 53"/>
                  <a:gd name="T9" fmla="*/ 28 h 104"/>
                  <a:gd name="T10" fmla="*/ 0 w 53"/>
                  <a:gd name="T11" fmla="*/ 36 h 104"/>
                  <a:gd name="T12" fmla="*/ 2 w 53"/>
                  <a:gd name="T13" fmla="*/ 44 h 104"/>
                  <a:gd name="T14" fmla="*/ 3 w 53"/>
                  <a:gd name="T15" fmla="*/ 49 h 104"/>
                  <a:gd name="T16" fmla="*/ 6 w 53"/>
                  <a:gd name="T17" fmla="*/ 57 h 104"/>
                  <a:gd name="T18" fmla="*/ 7 w 53"/>
                  <a:gd name="T19" fmla="*/ 62 h 104"/>
                  <a:gd name="T20" fmla="*/ 11 w 53"/>
                  <a:gd name="T21" fmla="*/ 70 h 104"/>
                  <a:gd name="T22" fmla="*/ 14 w 53"/>
                  <a:gd name="T23" fmla="*/ 75 h 104"/>
                  <a:gd name="T24" fmla="*/ 21 w 53"/>
                  <a:gd name="T25" fmla="*/ 80 h 104"/>
                  <a:gd name="T26" fmla="*/ 27 w 53"/>
                  <a:gd name="T27" fmla="*/ 88 h 104"/>
                  <a:gd name="T28" fmla="*/ 30 w 53"/>
                  <a:gd name="T29" fmla="*/ 93 h 104"/>
                  <a:gd name="T30" fmla="*/ 38 w 53"/>
                  <a:gd name="T31" fmla="*/ 98 h 104"/>
                  <a:gd name="T32" fmla="*/ 45 w 53"/>
                  <a:gd name="T33" fmla="*/ 103 h 104"/>
                  <a:gd name="T34" fmla="*/ 52 w 53"/>
                  <a:gd name="T35" fmla="*/ 88 h 104"/>
                  <a:gd name="T36" fmla="*/ 45 w 53"/>
                  <a:gd name="T37" fmla="*/ 82 h 104"/>
                  <a:gd name="T38" fmla="*/ 38 w 53"/>
                  <a:gd name="T39" fmla="*/ 77 h 104"/>
                  <a:gd name="T40" fmla="*/ 34 w 53"/>
                  <a:gd name="T41" fmla="*/ 72 h 104"/>
                  <a:gd name="T42" fmla="*/ 28 w 53"/>
                  <a:gd name="T43" fmla="*/ 67 h 104"/>
                  <a:gd name="T44" fmla="*/ 24 w 53"/>
                  <a:gd name="T45" fmla="*/ 62 h 104"/>
                  <a:gd name="T46" fmla="*/ 21 w 53"/>
                  <a:gd name="T47" fmla="*/ 57 h 104"/>
                  <a:gd name="T48" fmla="*/ 19 w 53"/>
                  <a:gd name="T49" fmla="*/ 54 h 104"/>
                  <a:gd name="T50" fmla="*/ 17 w 53"/>
                  <a:gd name="T51" fmla="*/ 49 h 104"/>
                  <a:gd name="T52" fmla="*/ 14 w 53"/>
                  <a:gd name="T53" fmla="*/ 44 h 104"/>
                  <a:gd name="T54" fmla="*/ 13 w 53"/>
                  <a:gd name="T55" fmla="*/ 39 h 104"/>
                  <a:gd name="T56" fmla="*/ 13 w 53"/>
                  <a:gd name="T57" fmla="*/ 33 h 104"/>
                  <a:gd name="T58" fmla="*/ 13 w 53"/>
                  <a:gd name="T59" fmla="*/ 28 h 104"/>
                  <a:gd name="T60" fmla="*/ 13 w 53"/>
                  <a:gd name="T61" fmla="*/ 23 h 104"/>
                  <a:gd name="T62" fmla="*/ 13 w 53"/>
                  <a:gd name="T63" fmla="*/ 18 h 104"/>
                  <a:gd name="T64" fmla="*/ 13 w 53"/>
                  <a:gd name="T65" fmla="*/ 10 h 104"/>
                  <a:gd name="T66" fmla="*/ 14 w 53"/>
                  <a:gd name="T67" fmla="*/ 5 h 104"/>
                  <a:gd name="T68" fmla="*/ 2 w 53"/>
                  <a:gd name="T6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 h="104">
                    <a:moveTo>
                      <a:pt x="2" y="0"/>
                    </a:moveTo>
                    <a:lnTo>
                      <a:pt x="0" y="8"/>
                    </a:lnTo>
                    <a:lnTo>
                      <a:pt x="0" y="15"/>
                    </a:lnTo>
                    <a:lnTo>
                      <a:pt x="0" y="23"/>
                    </a:lnTo>
                    <a:lnTo>
                      <a:pt x="0" y="28"/>
                    </a:lnTo>
                    <a:lnTo>
                      <a:pt x="0" y="36"/>
                    </a:lnTo>
                    <a:lnTo>
                      <a:pt x="2" y="44"/>
                    </a:lnTo>
                    <a:lnTo>
                      <a:pt x="3" y="49"/>
                    </a:lnTo>
                    <a:lnTo>
                      <a:pt x="6" y="57"/>
                    </a:lnTo>
                    <a:lnTo>
                      <a:pt x="7" y="62"/>
                    </a:lnTo>
                    <a:lnTo>
                      <a:pt x="11" y="70"/>
                    </a:lnTo>
                    <a:lnTo>
                      <a:pt x="14" y="75"/>
                    </a:lnTo>
                    <a:lnTo>
                      <a:pt x="21" y="80"/>
                    </a:lnTo>
                    <a:lnTo>
                      <a:pt x="27" y="88"/>
                    </a:lnTo>
                    <a:lnTo>
                      <a:pt x="30" y="93"/>
                    </a:lnTo>
                    <a:lnTo>
                      <a:pt x="38" y="98"/>
                    </a:lnTo>
                    <a:lnTo>
                      <a:pt x="45" y="103"/>
                    </a:lnTo>
                    <a:lnTo>
                      <a:pt x="52" y="88"/>
                    </a:lnTo>
                    <a:lnTo>
                      <a:pt x="45" y="82"/>
                    </a:lnTo>
                    <a:lnTo>
                      <a:pt x="38" y="77"/>
                    </a:lnTo>
                    <a:lnTo>
                      <a:pt x="34" y="72"/>
                    </a:lnTo>
                    <a:lnTo>
                      <a:pt x="28" y="67"/>
                    </a:lnTo>
                    <a:lnTo>
                      <a:pt x="24" y="62"/>
                    </a:lnTo>
                    <a:lnTo>
                      <a:pt x="21" y="57"/>
                    </a:lnTo>
                    <a:lnTo>
                      <a:pt x="19" y="54"/>
                    </a:lnTo>
                    <a:lnTo>
                      <a:pt x="17" y="49"/>
                    </a:lnTo>
                    <a:lnTo>
                      <a:pt x="14" y="44"/>
                    </a:lnTo>
                    <a:lnTo>
                      <a:pt x="13" y="39"/>
                    </a:lnTo>
                    <a:lnTo>
                      <a:pt x="13" y="33"/>
                    </a:lnTo>
                    <a:lnTo>
                      <a:pt x="13" y="28"/>
                    </a:lnTo>
                    <a:lnTo>
                      <a:pt x="13" y="23"/>
                    </a:lnTo>
                    <a:lnTo>
                      <a:pt x="13" y="18"/>
                    </a:lnTo>
                    <a:lnTo>
                      <a:pt x="13" y="10"/>
                    </a:lnTo>
                    <a:lnTo>
                      <a:pt x="14" y="5"/>
                    </a:lnTo>
                    <a:lnTo>
                      <a:pt x="2" y="0"/>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37" name="Freeform 73"/>
              <p:cNvSpPr>
                <a:spLocks/>
              </p:cNvSpPr>
              <p:nvPr/>
            </p:nvSpPr>
            <p:spPr bwMode="auto">
              <a:xfrm>
                <a:off x="3539" y="2972"/>
                <a:ext cx="907" cy="250"/>
              </a:xfrm>
              <a:custGeom>
                <a:avLst/>
                <a:gdLst>
                  <a:gd name="T0" fmla="*/ 903 w 907"/>
                  <a:gd name="T1" fmla="*/ 34 h 250"/>
                  <a:gd name="T2" fmla="*/ 872 w 907"/>
                  <a:gd name="T3" fmla="*/ 16 h 250"/>
                  <a:gd name="T4" fmla="*/ 829 w 907"/>
                  <a:gd name="T5" fmla="*/ 5 h 250"/>
                  <a:gd name="T6" fmla="*/ 777 w 907"/>
                  <a:gd name="T7" fmla="*/ 0 h 250"/>
                  <a:gd name="T8" fmla="*/ 715 w 907"/>
                  <a:gd name="T9" fmla="*/ 0 h 250"/>
                  <a:gd name="T10" fmla="*/ 648 w 907"/>
                  <a:gd name="T11" fmla="*/ 3 h 250"/>
                  <a:gd name="T12" fmla="*/ 576 w 907"/>
                  <a:gd name="T13" fmla="*/ 11 h 250"/>
                  <a:gd name="T14" fmla="*/ 497 w 907"/>
                  <a:gd name="T15" fmla="*/ 24 h 250"/>
                  <a:gd name="T16" fmla="*/ 421 w 907"/>
                  <a:gd name="T17" fmla="*/ 37 h 250"/>
                  <a:gd name="T18" fmla="*/ 344 w 907"/>
                  <a:gd name="T19" fmla="*/ 56 h 250"/>
                  <a:gd name="T20" fmla="*/ 270 w 907"/>
                  <a:gd name="T21" fmla="*/ 77 h 250"/>
                  <a:gd name="T22" fmla="*/ 203 w 907"/>
                  <a:gd name="T23" fmla="*/ 98 h 250"/>
                  <a:gd name="T24" fmla="*/ 140 w 907"/>
                  <a:gd name="T25" fmla="*/ 125 h 250"/>
                  <a:gd name="T26" fmla="*/ 88 w 907"/>
                  <a:gd name="T27" fmla="*/ 151 h 250"/>
                  <a:gd name="T28" fmla="*/ 46 w 907"/>
                  <a:gd name="T29" fmla="*/ 180 h 250"/>
                  <a:gd name="T30" fmla="*/ 15 w 907"/>
                  <a:gd name="T31" fmla="*/ 212 h 250"/>
                  <a:gd name="T32" fmla="*/ 0 w 907"/>
                  <a:gd name="T33" fmla="*/ 244 h 250"/>
                  <a:gd name="T34" fmla="*/ 22 w 907"/>
                  <a:gd name="T35" fmla="*/ 236 h 250"/>
                  <a:gd name="T36" fmla="*/ 41 w 907"/>
                  <a:gd name="T37" fmla="*/ 209 h 250"/>
                  <a:gd name="T38" fmla="*/ 76 w 907"/>
                  <a:gd name="T39" fmla="*/ 180 h 250"/>
                  <a:gd name="T40" fmla="*/ 120 w 907"/>
                  <a:gd name="T41" fmla="*/ 154 h 250"/>
                  <a:gd name="T42" fmla="*/ 177 w 907"/>
                  <a:gd name="T43" fmla="*/ 130 h 250"/>
                  <a:gd name="T44" fmla="*/ 244 w 907"/>
                  <a:gd name="T45" fmla="*/ 106 h 250"/>
                  <a:gd name="T46" fmla="*/ 312 w 907"/>
                  <a:gd name="T47" fmla="*/ 82 h 250"/>
                  <a:gd name="T48" fmla="*/ 386 w 907"/>
                  <a:gd name="T49" fmla="*/ 64 h 250"/>
                  <a:gd name="T50" fmla="*/ 463 w 907"/>
                  <a:gd name="T51" fmla="*/ 48 h 250"/>
                  <a:gd name="T52" fmla="*/ 538 w 907"/>
                  <a:gd name="T53" fmla="*/ 34 h 250"/>
                  <a:gd name="T54" fmla="*/ 612 w 907"/>
                  <a:gd name="T55" fmla="*/ 26 h 250"/>
                  <a:gd name="T56" fmla="*/ 684 w 907"/>
                  <a:gd name="T57" fmla="*/ 19 h 250"/>
                  <a:gd name="T58" fmla="*/ 748 w 907"/>
                  <a:gd name="T59" fmla="*/ 19 h 250"/>
                  <a:gd name="T60" fmla="*/ 802 w 907"/>
                  <a:gd name="T61" fmla="*/ 21 h 250"/>
                  <a:gd name="T62" fmla="*/ 849 w 907"/>
                  <a:gd name="T63" fmla="*/ 29 h 250"/>
                  <a:gd name="T64" fmla="*/ 880 w 907"/>
                  <a:gd name="T65" fmla="*/ 40 h 250"/>
                  <a:gd name="T66" fmla="*/ 906 w 907"/>
                  <a:gd name="T67" fmla="*/ 4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7" h="250">
                    <a:moveTo>
                      <a:pt x="888" y="37"/>
                    </a:moveTo>
                    <a:lnTo>
                      <a:pt x="903" y="34"/>
                    </a:lnTo>
                    <a:lnTo>
                      <a:pt x="888" y="24"/>
                    </a:lnTo>
                    <a:lnTo>
                      <a:pt x="872" y="16"/>
                    </a:lnTo>
                    <a:lnTo>
                      <a:pt x="851" y="11"/>
                    </a:lnTo>
                    <a:lnTo>
                      <a:pt x="829" y="5"/>
                    </a:lnTo>
                    <a:lnTo>
                      <a:pt x="805" y="3"/>
                    </a:lnTo>
                    <a:lnTo>
                      <a:pt x="777" y="0"/>
                    </a:lnTo>
                    <a:lnTo>
                      <a:pt x="748" y="0"/>
                    </a:lnTo>
                    <a:lnTo>
                      <a:pt x="715" y="0"/>
                    </a:lnTo>
                    <a:lnTo>
                      <a:pt x="682" y="0"/>
                    </a:lnTo>
                    <a:lnTo>
                      <a:pt x="648" y="3"/>
                    </a:lnTo>
                    <a:lnTo>
                      <a:pt x="610" y="5"/>
                    </a:lnTo>
                    <a:lnTo>
                      <a:pt x="576" y="11"/>
                    </a:lnTo>
                    <a:lnTo>
                      <a:pt x="537" y="16"/>
                    </a:lnTo>
                    <a:lnTo>
                      <a:pt x="497" y="24"/>
                    </a:lnTo>
                    <a:lnTo>
                      <a:pt x="460" y="29"/>
                    </a:lnTo>
                    <a:lnTo>
                      <a:pt x="421" y="37"/>
                    </a:lnTo>
                    <a:lnTo>
                      <a:pt x="383" y="48"/>
                    </a:lnTo>
                    <a:lnTo>
                      <a:pt x="344" y="56"/>
                    </a:lnTo>
                    <a:lnTo>
                      <a:pt x="308" y="66"/>
                    </a:lnTo>
                    <a:lnTo>
                      <a:pt x="270" y="77"/>
                    </a:lnTo>
                    <a:lnTo>
                      <a:pt x="236" y="87"/>
                    </a:lnTo>
                    <a:lnTo>
                      <a:pt x="203" y="98"/>
                    </a:lnTo>
                    <a:lnTo>
                      <a:pt x="172" y="111"/>
                    </a:lnTo>
                    <a:lnTo>
                      <a:pt x="140" y="125"/>
                    </a:lnTo>
                    <a:lnTo>
                      <a:pt x="113" y="138"/>
                    </a:lnTo>
                    <a:lnTo>
                      <a:pt x="88" y="151"/>
                    </a:lnTo>
                    <a:lnTo>
                      <a:pt x="66" y="164"/>
                    </a:lnTo>
                    <a:lnTo>
                      <a:pt x="46" y="180"/>
                    </a:lnTo>
                    <a:lnTo>
                      <a:pt x="28" y="196"/>
                    </a:lnTo>
                    <a:lnTo>
                      <a:pt x="15" y="212"/>
                    </a:lnTo>
                    <a:lnTo>
                      <a:pt x="5" y="228"/>
                    </a:lnTo>
                    <a:lnTo>
                      <a:pt x="0" y="244"/>
                    </a:lnTo>
                    <a:lnTo>
                      <a:pt x="17" y="249"/>
                    </a:lnTo>
                    <a:lnTo>
                      <a:pt x="22" y="236"/>
                    </a:lnTo>
                    <a:lnTo>
                      <a:pt x="28" y="223"/>
                    </a:lnTo>
                    <a:lnTo>
                      <a:pt x="41" y="209"/>
                    </a:lnTo>
                    <a:lnTo>
                      <a:pt x="56" y="196"/>
                    </a:lnTo>
                    <a:lnTo>
                      <a:pt x="76" y="180"/>
                    </a:lnTo>
                    <a:lnTo>
                      <a:pt x="95" y="167"/>
                    </a:lnTo>
                    <a:lnTo>
                      <a:pt x="120" y="154"/>
                    </a:lnTo>
                    <a:lnTo>
                      <a:pt x="147" y="140"/>
                    </a:lnTo>
                    <a:lnTo>
                      <a:pt x="177" y="130"/>
                    </a:lnTo>
                    <a:lnTo>
                      <a:pt x="208" y="117"/>
                    </a:lnTo>
                    <a:lnTo>
                      <a:pt x="244" y="106"/>
                    </a:lnTo>
                    <a:lnTo>
                      <a:pt x="278" y="93"/>
                    </a:lnTo>
                    <a:lnTo>
                      <a:pt x="312" y="82"/>
                    </a:lnTo>
                    <a:lnTo>
                      <a:pt x="349" y="74"/>
                    </a:lnTo>
                    <a:lnTo>
                      <a:pt x="386" y="64"/>
                    </a:lnTo>
                    <a:lnTo>
                      <a:pt x="425" y="56"/>
                    </a:lnTo>
                    <a:lnTo>
                      <a:pt x="463" y="48"/>
                    </a:lnTo>
                    <a:lnTo>
                      <a:pt x="502" y="42"/>
                    </a:lnTo>
                    <a:lnTo>
                      <a:pt x="538" y="34"/>
                    </a:lnTo>
                    <a:lnTo>
                      <a:pt x="576" y="29"/>
                    </a:lnTo>
                    <a:lnTo>
                      <a:pt x="612" y="26"/>
                    </a:lnTo>
                    <a:lnTo>
                      <a:pt x="648" y="21"/>
                    </a:lnTo>
                    <a:lnTo>
                      <a:pt x="684" y="19"/>
                    </a:lnTo>
                    <a:lnTo>
                      <a:pt x="715" y="19"/>
                    </a:lnTo>
                    <a:lnTo>
                      <a:pt x="748" y="19"/>
                    </a:lnTo>
                    <a:lnTo>
                      <a:pt x="775" y="19"/>
                    </a:lnTo>
                    <a:lnTo>
                      <a:pt x="802" y="21"/>
                    </a:lnTo>
                    <a:lnTo>
                      <a:pt x="826" y="24"/>
                    </a:lnTo>
                    <a:lnTo>
                      <a:pt x="849" y="29"/>
                    </a:lnTo>
                    <a:lnTo>
                      <a:pt x="866" y="34"/>
                    </a:lnTo>
                    <a:lnTo>
                      <a:pt x="880" y="40"/>
                    </a:lnTo>
                    <a:lnTo>
                      <a:pt x="890" y="48"/>
                    </a:lnTo>
                    <a:lnTo>
                      <a:pt x="906" y="45"/>
                    </a:lnTo>
                    <a:lnTo>
                      <a:pt x="888" y="3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38" name="Freeform 74"/>
              <p:cNvSpPr>
                <a:spLocks/>
              </p:cNvSpPr>
              <p:nvPr/>
            </p:nvSpPr>
            <p:spPr bwMode="auto">
              <a:xfrm>
                <a:off x="4445" y="2879"/>
                <a:ext cx="488" cy="204"/>
              </a:xfrm>
              <a:custGeom>
                <a:avLst/>
                <a:gdLst>
                  <a:gd name="T0" fmla="*/ 487 w 488"/>
                  <a:gd name="T1" fmla="*/ 198 h 204"/>
                  <a:gd name="T2" fmla="*/ 479 w 488"/>
                  <a:gd name="T3" fmla="*/ 153 h 204"/>
                  <a:gd name="T4" fmla="*/ 463 w 488"/>
                  <a:gd name="T5" fmla="*/ 116 h 204"/>
                  <a:gd name="T6" fmla="*/ 438 w 488"/>
                  <a:gd name="T7" fmla="*/ 84 h 204"/>
                  <a:gd name="T8" fmla="*/ 411 w 488"/>
                  <a:gd name="T9" fmla="*/ 58 h 204"/>
                  <a:gd name="T10" fmla="*/ 378 w 488"/>
                  <a:gd name="T11" fmla="*/ 34 h 204"/>
                  <a:gd name="T12" fmla="*/ 341 w 488"/>
                  <a:gd name="T13" fmla="*/ 18 h 204"/>
                  <a:gd name="T14" fmla="*/ 302 w 488"/>
                  <a:gd name="T15" fmla="*/ 8 h 204"/>
                  <a:gd name="T16" fmla="*/ 261 w 488"/>
                  <a:gd name="T17" fmla="*/ 3 h 204"/>
                  <a:gd name="T18" fmla="*/ 220 w 488"/>
                  <a:gd name="T19" fmla="*/ 0 h 204"/>
                  <a:gd name="T20" fmla="*/ 181 w 488"/>
                  <a:gd name="T21" fmla="*/ 5 h 204"/>
                  <a:gd name="T22" fmla="*/ 142 w 488"/>
                  <a:gd name="T23" fmla="*/ 13 h 204"/>
                  <a:gd name="T24" fmla="*/ 103 w 488"/>
                  <a:gd name="T25" fmla="*/ 26 h 204"/>
                  <a:gd name="T26" fmla="*/ 70 w 488"/>
                  <a:gd name="T27" fmla="*/ 42 h 204"/>
                  <a:gd name="T28" fmla="*/ 43 w 488"/>
                  <a:gd name="T29" fmla="*/ 63 h 204"/>
                  <a:gd name="T30" fmla="*/ 18 w 488"/>
                  <a:gd name="T31" fmla="*/ 90 h 204"/>
                  <a:gd name="T32" fmla="*/ 0 w 488"/>
                  <a:gd name="T33" fmla="*/ 119 h 204"/>
                  <a:gd name="T34" fmla="*/ 23 w 488"/>
                  <a:gd name="T35" fmla="*/ 113 h 204"/>
                  <a:gd name="T36" fmla="*/ 41 w 488"/>
                  <a:gd name="T37" fmla="*/ 90 h 204"/>
                  <a:gd name="T38" fmla="*/ 65 w 488"/>
                  <a:gd name="T39" fmla="*/ 69 h 204"/>
                  <a:gd name="T40" fmla="*/ 93 w 488"/>
                  <a:gd name="T41" fmla="*/ 50 h 204"/>
                  <a:gd name="T42" fmla="*/ 128 w 488"/>
                  <a:gd name="T43" fmla="*/ 37 h 204"/>
                  <a:gd name="T44" fmla="*/ 165 w 488"/>
                  <a:gd name="T45" fmla="*/ 26 h 204"/>
                  <a:gd name="T46" fmla="*/ 204 w 488"/>
                  <a:gd name="T47" fmla="*/ 21 h 204"/>
                  <a:gd name="T48" fmla="*/ 242 w 488"/>
                  <a:gd name="T49" fmla="*/ 18 h 204"/>
                  <a:gd name="T50" fmla="*/ 280 w 488"/>
                  <a:gd name="T51" fmla="*/ 24 h 204"/>
                  <a:gd name="T52" fmla="*/ 317 w 488"/>
                  <a:gd name="T53" fmla="*/ 32 h 204"/>
                  <a:gd name="T54" fmla="*/ 354 w 488"/>
                  <a:gd name="T55" fmla="*/ 45 h 204"/>
                  <a:gd name="T56" fmla="*/ 385 w 488"/>
                  <a:gd name="T57" fmla="*/ 61 h 204"/>
                  <a:gd name="T58" fmla="*/ 414 w 488"/>
                  <a:gd name="T59" fmla="*/ 84 h 204"/>
                  <a:gd name="T60" fmla="*/ 438 w 488"/>
                  <a:gd name="T61" fmla="*/ 111 h 204"/>
                  <a:gd name="T62" fmla="*/ 455 w 488"/>
                  <a:gd name="T63" fmla="*/ 142 h 204"/>
                  <a:gd name="T64" fmla="*/ 468 w 488"/>
                  <a:gd name="T65" fmla="*/ 179 h 204"/>
                  <a:gd name="T66" fmla="*/ 487 w 488"/>
                  <a:gd name="T67" fmla="*/ 2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204">
                    <a:moveTo>
                      <a:pt x="471" y="195"/>
                    </a:moveTo>
                    <a:lnTo>
                      <a:pt x="487" y="198"/>
                    </a:lnTo>
                    <a:lnTo>
                      <a:pt x="484" y="177"/>
                    </a:lnTo>
                    <a:lnTo>
                      <a:pt x="479" y="153"/>
                    </a:lnTo>
                    <a:lnTo>
                      <a:pt x="471" y="134"/>
                    </a:lnTo>
                    <a:lnTo>
                      <a:pt x="463" y="116"/>
                    </a:lnTo>
                    <a:lnTo>
                      <a:pt x="453" y="100"/>
                    </a:lnTo>
                    <a:lnTo>
                      <a:pt x="438" y="84"/>
                    </a:lnTo>
                    <a:lnTo>
                      <a:pt x="426" y="69"/>
                    </a:lnTo>
                    <a:lnTo>
                      <a:pt x="411" y="58"/>
                    </a:lnTo>
                    <a:lnTo>
                      <a:pt x="394" y="45"/>
                    </a:lnTo>
                    <a:lnTo>
                      <a:pt x="378" y="34"/>
                    </a:lnTo>
                    <a:lnTo>
                      <a:pt x="360" y="26"/>
                    </a:lnTo>
                    <a:lnTo>
                      <a:pt x="341" y="18"/>
                    </a:lnTo>
                    <a:lnTo>
                      <a:pt x="321" y="13"/>
                    </a:lnTo>
                    <a:lnTo>
                      <a:pt x="302" y="8"/>
                    </a:lnTo>
                    <a:lnTo>
                      <a:pt x="282" y="5"/>
                    </a:lnTo>
                    <a:lnTo>
                      <a:pt x="261" y="3"/>
                    </a:lnTo>
                    <a:lnTo>
                      <a:pt x="242" y="0"/>
                    </a:lnTo>
                    <a:lnTo>
                      <a:pt x="220" y="0"/>
                    </a:lnTo>
                    <a:lnTo>
                      <a:pt x="201" y="3"/>
                    </a:lnTo>
                    <a:lnTo>
                      <a:pt x="181" y="5"/>
                    </a:lnTo>
                    <a:lnTo>
                      <a:pt x="162" y="8"/>
                    </a:lnTo>
                    <a:lnTo>
                      <a:pt x="142" y="13"/>
                    </a:lnTo>
                    <a:lnTo>
                      <a:pt x="123" y="18"/>
                    </a:lnTo>
                    <a:lnTo>
                      <a:pt x="103" y="26"/>
                    </a:lnTo>
                    <a:lnTo>
                      <a:pt x="87" y="34"/>
                    </a:lnTo>
                    <a:lnTo>
                      <a:pt x="70" y="42"/>
                    </a:lnTo>
                    <a:lnTo>
                      <a:pt x="56" y="53"/>
                    </a:lnTo>
                    <a:lnTo>
                      <a:pt x="43" y="63"/>
                    </a:lnTo>
                    <a:lnTo>
                      <a:pt x="28" y="76"/>
                    </a:lnTo>
                    <a:lnTo>
                      <a:pt x="18" y="90"/>
                    </a:lnTo>
                    <a:lnTo>
                      <a:pt x="10" y="103"/>
                    </a:lnTo>
                    <a:lnTo>
                      <a:pt x="0" y="119"/>
                    </a:lnTo>
                    <a:lnTo>
                      <a:pt x="17" y="127"/>
                    </a:lnTo>
                    <a:lnTo>
                      <a:pt x="23" y="113"/>
                    </a:lnTo>
                    <a:lnTo>
                      <a:pt x="31" y="100"/>
                    </a:lnTo>
                    <a:lnTo>
                      <a:pt x="41" y="90"/>
                    </a:lnTo>
                    <a:lnTo>
                      <a:pt x="53" y="76"/>
                    </a:lnTo>
                    <a:lnTo>
                      <a:pt x="65" y="69"/>
                    </a:lnTo>
                    <a:lnTo>
                      <a:pt x="80" y="58"/>
                    </a:lnTo>
                    <a:lnTo>
                      <a:pt x="93" y="50"/>
                    </a:lnTo>
                    <a:lnTo>
                      <a:pt x="111" y="42"/>
                    </a:lnTo>
                    <a:lnTo>
                      <a:pt x="128" y="37"/>
                    </a:lnTo>
                    <a:lnTo>
                      <a:pt x="145" y="32"/>
                    </a:lnTo>
                    <a:lnTo>
                      <a:pt x="165" y="26"/>
                    </a:lnTo>
                    <a:lnTo>
                      <a:pt x="184" y="24"/>
                    </a:lnTo>
                    <a:lnTo>
                      <a:pt x="204" y="21"/>
                    </a:lnTo>
                    <a:lnTo>
                      <a:pt x="220" y="18"/>
                    </a:lnTo>
                    <a:lnTo>
                      <a:pt x="242" y="18"/>
                    </a:lnTo>
                    <a:lnTo>
                      <a:pt x="259" y="21"/>
                    </a:lnTo>
                    <a:lnTo>
                      <a:pt x="280" y="24"/>
                    </a:lnTo>
                    <a:lnTo>
                      <a:pt x="297" y="26"/>
                    </a:lnTo>
                    <a:lnTo>
                      <a:pt x="317" y="32"/>
                    </a:lnTo>
                    <a:lnTo>
                      <a:pt x="336" y="37"/>
                    </a:lnTo>
                    <a:lnTo>
                      <a:pt x="354" y="45"/>
                    </a:lnTo>
                    <a:lnTo>
                      <a:pt x="370" y="53"/>
                    </a:lnTo>
                    <a:lnTo>
                      <a:pt x="385" y="61"/>
                    </a:lnTo>
                    <a:lnTo>
                      <a:pt x="401" y="71"/>
                    </a:lnTo>
                    <a:lnTo>
                      <a:pt x="414" y="84"/>
                    </a:lnTo>
                    <a:lnTo>
                      <a:pt x="426" y="95"/>
                    </a:lnTo>
                    <a:lnTo>
                      <a:pt x="438" y="111"/>
                    </a:lnTo>
                    <a:lnTo>
                      <a:pt x="448" y="127"/>
                    </a:lnTo>
                    <a:lnTo>
                      <a:pt x="455" y="142"/>
                    </a:lnTo>
                    <a:lnTo>
                      <a:pt x="463" y="161"/>
                    </a:lnTo>
                    <a:lnTo>
                      <a:pt x="468" y="179"/>
                    </a:lnTo>
                    <a:lnTo>
                      <a:pt x="469" y="200"/>
                    </a:lnTo>
                    <a:lnTo>
                      <a:pt x="487" y="203"/>
                    </a:lnTo>
                    <a:lnTo>
                      <a:pt x="471" y="195"/>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39" name="Freeform 75"/>
              <p:cNvSpPr>
                <a:spLocks/>
              </p:cNvSpPr>
              <p:nvPr/>
            </p:nvSpPr>
            <p:spPr bwMode="auto">
              <a:xfrm>
                <a:off x="4932" y="2992"/>
                <a:ext cx="203" cy="137"/>
              </a:xfrm>
              <a:custGeom>
                <a:avLst/>
                <a:gdLst>
                  <a:gd name="T0" fmla="*/ 193 w 203"/>
                  <a:gd name="T1" fmla="*/ 118 h 137"/>
                  <a:gd name="T2" fmla="*/ 202 w 203"/>
                  <a:gd name="T3" fmla="*/ 126 h 137"/>
                  <a:gd name="T4" fmla="*/ 196 w 203"/>
                  <a:gd name="T5" fmla="*/ 105 h 137"/>
                  <a:gd name="T6" fmla="*/ 193 w 203"/>
                  <a:gd name="T7" fmla="*/ 85 h 137"/>
                  <a:gd name="T8" fmla="*/ 185 w 203"/>
                  <a:gd name="T9" fmla="*/ 64 h 137"/>
                  <a:gd name="T10" fmla="*/ 176 w 203"/>
                  <a:gd name="T11" fmla="*/ 46 h 137"/>
                  <a:gd name="T12" fmla="*/ 166 w 203"/>
                  <a:gd name="T13" fmla="*/ 31 h 137"/>
                  <a:gd name="T14" fmla="*/ 155 w 203"/>
                  <a:gd name="T15" fmla="*/ 18 h 137"/>
                  <a:gd name="T16" fmla="*/ 141 w 203"/>
                  <a:gd name="T17" fmla="*/ 10 h 137"/>
                  <a:gd name="T18" fmla="*/ 126 w 203"/>
                  <a:gd name="T19" fmla="*/ 3 h 137"/>
                  <a:gd name="T20" fmla="*/ 112 w 203"/>
                  <a:gd name="T21" fmla="*/ 0 h 137"/>
                  <a:gd name="T22" fmla="*/ 95 w 203"/>
                  <a:gd name="T23" fmla="*/ 0 h 137"/>
                  <a:gd name="T24" fmla="*/ 79 w 203"/>
                  <a:gd name="T25" fmla="*/ 5 h 137"/>
                  <a:gd name="T26" fmla="*/ 63 w 203"/>
                  <a:gd name="T27" fmla="*/ 13 h 137"/>
                  <a:gd name="T28" fmla="*/ 46 w 203"/>
                  <a:gd name="T29" fmla="*/ 28 h 137"/>
                  <a:gd name="T30" fmla="*/ 30 w 203"/>
                  <a:gd name="T31" fmla="*/ 44 h 137"/>
                  <a:gd name="T32" fmla="*/ 13 w 203"/>
                  <a:gd name="T33" fmla="*/ 67 h 137"/>
                  <a:gd name="T34" fmla="*/ 0 w 203"/>
                  <a:gd name="T35" fmla="*/ 95 h 137"/>
                  <a:gd name="T36" fmla="*/ 13 w 203"/>
                  <a:gd name="T37" fmla="*/ 103 h 137"/>
                  <a:gd name="T38" fmla="*/ 27 w 203"/>
                  <a:gd name="T39" fmla="*/ 77 h 137"/>
                  <a:gd name="T40" fmla="*/ 44 w 203"/>
                  <a:gd name="T41" fmla="*/ 56 h 137"/>
                  <a:gd name="T42" fmla="*/ 59 w 203"/>
                  <a:gd name="T43" fmla="*/ 41 h 137"/>
                  <a:gd name="T44" fmla="*/ 73 w 203"/>
                  <a:gd name="T45" fmla="*/ 28 h 137"/>
                  <a:gd name="T46" fmla="*/ 87 w 203"/>
                  <a:gd name="T47" fmla="*/ 21 h 137"/>
                  <a:gd name="T48" fmla="*/ 98 w 203"/>
                  <a:gd name="T49" fmla="*/ 18 h 137"/>
                  <a:gd name="T50" fmla="*/ 112 w 203"/>
                  <a:gd name="T51" fmla="*/ 18 h 137"/>
                  <a:gd name="T52" fmla="*/ 122 w 203"/>
                  <a:gd name="T53" fmla="*/ 21 h 137"/>
                  <a:gd name="T54" fmla="*/ 133 w 203"/>
                  <a:gd name="T55" fmla="*/ 26 h 137"/>
                  <a:gd name="T56" fmla="*/ 142 w 203"/>
                  <a:gd name="T57" fmla="*/ 33 h 137"/>
                  <a:gd name="T58" fmla="*/ 152 w 203"/>
                  <a:gd name="T59" fmla="*/ 44 h 137"/>
                  <a:gd name="T60" fmla="*/ 161 w 203"/>
                  <a:gd name="T61" fmla="*/ 56 h 137"/>
                  <a:gd name="T62" fmla="*/ 169 w 203"/>
                  <a:gd name="T63" fmla="*/ 72 h 137"/>
                  <a:gd name="T64" fmla="*/ 176 w 203"/>
                  <a:gd name="T65" fmla="*/ 90 h 137"/>
                  <a:gd name="T66" fmla="*/ 180 w 203"/>
                  <a:gd name="T67" fmla="*/ 108 h 137"/>
                  <a:gd name="T68" fmla="*/ 183 w 203"/>
                  <a:gd name="T69" fmla="*/ 128 h 137"/>
                  <a:gd name="T70" fmla="*/ 193 w 203"/>
                  <a:gd name="T71" fmla="*/ 136 h 137"/>
                  <a:gd name="T72" fmla="*/ 193 w 203"/>
                  <a:gd name="T73" fmla="*/ 11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137">
                    <a:moveTo>
                      <a:pt x="193" y="118"/>
                    </a:moveTo>
                    <a:lnTo>
                      <a:pt x="202" y="126"/>
                    </a:lnTo>
                    <a:lnTo>
                      <a:pt x="196" y="105"/>
                    </a:lnTo>
                    <a:lnTo>
                      <a:pt x="193" y="85"/>
                    </a:lnTo>
                    <a:lnTo>
                      <a:pt x="185" y="64"/>
                    </a:lnTo>
                    <a:lnTo>
                      <a:pt x="176" y="46"/>
                    </a:lnTo>
                    <a:lnTo>
                      <a:pt x="166" y="31"/>
                    </a:lnTo>
                    <a:lnTo>
                      <a:pt x="155" y="18"/>
                    </a:lnTo>
                    <a:lnTo>
                      <a:pt x="141" y="10"/>
                    </a:lnTo>
                    <a:lnTo>
                      <a:pt x="126" y="3"/>
                    </a:lnTo>
                    <a:lnTo>
                      <a:pt x="112" y="0"/>
                    </a:lnTo>
                    <a:lnTo>
                      <a:pt x="95" y="0"/>
                    </a:lnTo>
                    <a:lnTo>
                      <a:pt x="79" y="5"/>
                    </a:lnTo>
                    <a:lnTo>
                      <a:pt x="63" y="13"/>
                    </a:lnTo>
                    <a:lnTo>
                      <a:pt x="46" y="28"/>
                    </a:lnTo>
                    <a:lnTo>
                      <a:pt x="30" y="44"/>
                    </a:lnTo>
                    <a:lnTo>
                      <a:pt x="13" y="67"/>
                    </a:lnTo>
                    <a:lnTo>
                      <a:pt x="0" y="95"/>
                    </a:lnTo>
                    <a:lnTo>
                      <a:pt x="13" y="103"/>
                    </a:lnTo>
                    <a:lnTo>
                      <a:pt x="27" y="77"/>
                    </a:lnTo>
                    <a:lnTo>
                      <a:pt x="44" y="56"/>
                    </a:lnTo>
                    <a:lnTo>
                      <a:pt x="59" y="41"/>
                    </a:lnTo>
                    <a:lnTo>
                      <a:pt x="73" y="28"/>
                    </a:lnTo>
                    <a:lnTo>
                      <a:pt x="87" y="21"/>
                    </a:lnTo>
                    <a:lnTo>
                      <a:pt x="98" y="18"/>
                    </a:lnTo>
                    <a:lnTo>
                      <a:pt x="112" y="18"/>
                    </a:lnTo>
                    <a:lnTo>
                      <a:pt x="122" y="21"/>
                    </a:lnTo>
                    <a:lnTo>
                      <a:pt x="133" y="26"/>
                    </a:lnTo>
                    <a:lnTo>
                      <a:pt x="142" y="33"/>
                    </a:lnTo>
                    <a:lnTo>
                      <a:pt x="152" y="44"/>
                    </a:lnTo>
                    <a:lnTo>
                      <a:pt x="161" y="56"/>
                    </a:lnTo>
                    <a:lnTo>
                      <a:pt x="169" y="72"/>
                    </a:lnTo>
                    <a:lnTo>
                      <a:pt x="176" y="90"/>
                    </a:lnTo>
                    <a:lnTo>
                      <a:pt x="180" y="108"/>
                    </a:lnTo>
                    <a:lnTo>
                      <a:pt x="183" y="128"/>
                    </a:lnTo>
                    <a:lnTo>
                      <a:pt x="193" y="136"/>
                    </a:lnTo>
                    <a:lnTo>
                      <a:pt x="193" y="118"/>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40" name="Freeform 76"/>
              <p:cNvSpPr>
                <a:spLocks/>
              </p:cNvSpPr>
              <p:nvPr/>
            </p:nvSpPr>
            <p:spPr bwMode="auto">
              <a:xfrm>
                <a:off x="5138" y="3125"/>
                <a:ext cx="664" cy="252"/>
              </a:xfrm>
              <a:custGeom>
                <a:avLst/>
                <a:gdLst>
                  <a:gd name="T0" fmla="*/ 663 w 664"/>
                  <a:gd name="T1" fmla="*/ 243 h 252"/>
                  <a:gd name="T2" fmla="*/ 652 w 664"/>
                  <a:gd name="T3" fmla="*/ 219 h 252"/>
                  <a:gd name="T4" fmla="*/ 641 w 664"/>
                  <a:gd name="T5" fmla="*/ 198 h 252"/>
                  <a:gd name="T6" fmla="*/ 624 w 664"/>
                  <a:gd name="T7" fmla="*/ 176 h 252"/>
                  <a:gd name="T8" fmla="*/ 606 w 664"/>
                  <a:gd name="T9" fmla="*/ 158 h 252"/>
                  <a:gd name="T10" fmla="*/ 582 w 664"/>
                  <a:gd name="T11" fmla="*/ 139 h 252"/>
                  <a:gd name="T12" fmla="*/ 556 w 664"/>
                  <a:gd name="T13" fmla="*/ 123 h 252"/>
                  <a:gd name="T14" fmla="*/ 526 w 664"/>
                  <a:gd name="T15" fmla="*/ 107 h 252"/>
                  <a:gd name="T16" fmla="*/ 489 w 664"/>
                  <a:gd name="T17" fmla="*/ 91 h 252"/>
                  <a:gd name="T18" fmla="*/ 448 w 664"/>
                  <a:gd name="T19" fmla="*/ 77 h 252"/>
                  <a:gd name="T20" fmla="*/ 404 w 664"/>
                  <a:gd name="T21" fmla="*/ 64 h 252"/>
                  <a:gd name="T22" fmla="*/ 352 w 664"/>
                  <a:gd name="T23" fmla="*/ 53 h 252"/>
                  <a:gd name="T24" fmla="*/ 295 w 664"/>
                  <a:gd name="T25" fmla="*/ 40 h 252"/>
                  <a:gd name="T26" fmla="*/ 231 w 664"/>
                  <a:gd name="T27" fmla="*/ 29 h 252"/>
                  <a:gd name="T28" fmla="*/ 163 w 664"/>
                  <a:gd name="T29" fmla="*/ 19 h 252"/>
                  <a:gd name="T30" fmla="*/ 85 w 664"/>
                  <a:gd name="T31" fmla="*/ 11 h 252"/>
                  <a:gd name="T32" fmla="*/ 0 w 664"/>
                  <a:gd name="T33" fmla="*/ 0 h 252"/>
                  <a:gd name="T34" fmla="*/ 41 w 664"/>
                  <a:gd name="T35" fmla="*/ 24 h 252"/>
                  <a:gd name="T36" fmla="*/ 121 w 664"/>
                  <a:gd name="T37" fmla="*/ 35 h 252"/>
                  <a:gd name="T38" fmla="*/ 194 w 664"/>
                  <a:gd name="T39" fmla="*/ 43 h 252"/>
                  <a:gd name="T40" fmla="*/ 263 w 664"/>
                  <a:gd name="T41" fmla="*/ 53 h 252"/>
                  <a:gd name="T42" fmla="*/ 321 w 664"/>
                  <a:gd name="T43" fmla="*/ 64 h 252"/>
                  <a:gd name="T44" fmla="*/ 375 w 664"/>
                  <a:gd name="T45" fmla="*/ 77 h 252"/>
                  <a:gd name="T46" fmla="*/ 424 w 664"/>
                  <a:gd name="T47" fmla="*/ 88 h 252"/>
                  <a:gd name="T48" fmla="*/ 465 w 664"/>
                  <a:gd name="T49" fmla="*/ 101 h 252"/>
                  <a:gd name="T50" fmla="*/ 502 w 664"/>
                  <a:gd name="T51" fmla="*/ 117 h 252"/>
                  <a:gd name="T52" fmla="*/ 533 w 664"/>
                  <a:gd name="T53" fmla="*/ 131 h 252"/>
                  <a:gd name="T54" fmla="*/ 560 w 664"/>
                  <a:gd name="T55" fmla="*/ 147 h 252"/>
                  <a:gd name="T56" fmla="*/ 585 w 664"/>
                  <a:gd name="T57" fmla="*/ 163 h 252"/>
                  <a:gd name="T58" fmla="*/ 603 w 664"/>
                  <a:gd name="T59" fmla="*/ 179 h 252"/>
                  <a:gd name="T60" fmla="*/ 619 w 664"/>
                  <a:gd name="T61" fmla="*/ 198 h 252"/>
                  <a:gd name="T62" fmla="*/ 634 w 664"/>
                  <a:gd name="T63" fmla="*/ 216 h 252"/>
                  <a:gd name="T64" fmla="*/ 642 w 664"/>
                  <a:gd name="T65" fmla="*/ 238 h 252"/>
                  <a:gd name="T66" fmla="*/ 645 w 664"/>
                  <a:gd name="T67" fmla="*/ 24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252">
                    <a:moveTo>
                      <a:pt x="663" y="246"/>
                    </a:moveTo>
                    <a:lnTo>
                      <a:pt x="663" y="243"/>
                    </a:lnTo>
                    <a:lnTo>
                      <a:pt x="657" y="232"/>
                    </a:lnTo>
                    <a:lnTo>
                      <a:pt x="652" y="219"/>
                    </a:lnTo>
                    <a:lnTo>
                      <a:pt x="647" y="208"/>
                    </a:lnTo>
                    <a:lnTo>
                      <a:pt x="641" y="198"/>
                    </a:lnTo>
                    <a:lnTo>
                      <a:pt x="634" y="187"/>
                    </a:lnTo>
                    <a:lnTo>
                      <a:pt x="624" y="176"/>
                    </a:lnTo>
                    <a:lnTo>
                      <a:pt x="616" y="166"/>
                    </a:lnTo>
                    <a:lnTo>
                      <a:pt x="606" y="158"/>
                    </a:lnTo>
                    <a:lnTo>
                      <a:pt x="595" y="147"/>
                    </a:lnTo>
                    <a:lnTo>
                      <a:pt x="582" y="139"/>
                    </a:lnTo>
                    <a:lnTo>
                      <a:pt x="570" y="131"/>
                    </a:lnTo>
                    <a:lnTo>
                      <a:pt x="556" y="123"/>
                    </a:lnTo>
                    <a:lnTo>
                      <a:pt x="541" y="112"/>
                    </a:lnTo>
                    <a:lnTo>
                      <a:pt x="526" y="107"/>
                    </a:lnTo>
                    <a:lnTo>
                      <a:pt x="507" y="99"/>
                    </a:lnTo>
                    <a:lnTo>
                      <a:pt x="489" y="91"/>
                    </a:lnTo>
                    <a:lnTo>
                      <a:pt x="470" y="85"/>
                    </a:lnTo>
                    <a:lnTo>
                      <a:pt x="448" y="77"/>
                    </a:lnTo>
                    <a:lnTo>
                      <a:pt x="426" y="72"/>
                    </a:lnTo>
                    <a:lnTo>
                      <a:pt x="404" y="64"/>
                    </a:lnTo>
                    <a:lnTo>
                      <a:pt x="380" y="59"/>
                    </a:lnTo>
                    <a:lnTo>
                      <a:pt x="352" y="53"/>
                    </a:lnTo>
                    <a:lnTo>
                      <a:pt x="323" y="48"/>
                    </a:lnTo>
                    <a:lnTo>
                      <a:pt x="295" y="40"/>
                    </a:lnTo>
                    <a:lnTo>
                      <a:pt x="266" y="35"/>
                    </a:lnTo>
                    <a:lnTo>
                      <a:pt x="231" y="29"/>
                    </a:lnTo>
                    <a:lnTo>
                      <a:pt x="197" y="24"/>
                    </a:lnTo>
                    <a:lnTo>
                      <a:pt x="163" y="19"/>
                    </a:lnTo>
                    <a:lnTo>
                      <a:pt x="124" y="13"/>
                    </a:lnTo>
                    <a:lnTo>
                      <a:pt x="85" y="11"/>
                    </a:lnTo>
                    <a:lnTo>
                      <a:pt x="43" y="5"/>
                    </a:lnTo>
                    <a:lnTo>
                      <a:pt x="0" y="0"/>
                    </a:lnTo>
                    <a:lnTo>
                      <a:pt x="0" y="19"/>
                    </a:lnTo>
                    <a:lnTo>
                      <a:pt x="41" y="24"/>
                    </a:lnTo>
                    <a:lnTo>
                      <a:pt x="82" y="29"/>
                    </a:lnTo>
                    <a:lnTo>
                      <a:pt x="121" y="35"/>
                    </a:lnTo>
                    <a:lnTo>
                      <a:pt x="160" y="40"/>
                    </a:lnTo>
                    <a:lnTo>
                      <a:pt x="194" y="43"/>
                    </a:lnTo>
                    <a:lnTo>
                      <a:pt x="228" y="48"/>
                    </a:lnTo>
                    <a:lnTo>
                      <a:pt x="263" y="53"/>
                    </a:lnTo>
                    <a:lnTo>
                      <a:pt x="292" y="61"/>
                    </a:lnTo>
                    <a:lnTo>
                      <a:pt x="321" y="64"/>
                    </a:lnTo>
                    <a:lnTo>
                      <a:pt x="349" y="72"/>
                    </a:lnTo>
                    <a:lnTo>
                      <a:pt x="375" y="77"/>
                    </a:lnTo>
                    <a:lnTo>
                      <a:pt x="399" y="83"/>
                    </a:lnTo>
                    <a:lnTo>
                      <a:pt x="424" y="88"/>
                    </a:lnTo>
                    <a:lnTo>
                      <a:pt x="445" y="96"/>
                    </a:lnTo>
                    <a:lnTo>
                      <a:pt x="465" y="101"/>
                    </a:lnTo>
                    <a:lnTo>
                      <a:pt x="484" y="109"/>
                    </a:lnTo>
                    <a:lnTo>
                      <a:pt x="502" y="117"/>
                    </a:lnTo>
                    <a:lnTo>
                      <a:pt x="518" y="123"/>
                    </a:lnTo>
                    <a:lnTo>
                      <a:pt x="533" y="131"/>
                    </a:lnTo>
                    <a:lnTo>
                      <a:pt x="548" y="139"/>
                    </a:lnTo>
                    <a:lnTo>
                      <a:pt x="560" y="147"/>
                    </a:lnTo>
                    <a:lnTo>
                      <a:pt x="572" y="155"/>
                    </a:lnTo>
                    <a:lnTo>
                      <a:pt x="585" y="163"/>
                    </a:lnTo>
                    <a:lnTo>
                      <a:pt x="595" y="171"/>
                    </a:lnTo>
                    <a:lnTo>
                      <a:pt x="603" y="179"/>
                    </a:lnTo>
                    <a:lnTo>
                      <a:pt x="611" y="190"/>
                    </a:lnTo>
                    <a:lnTo>
                      <a:pt x="619" y="198"/>
                    </a:lnTo>
                    <a:lnTo>
                      <a:pt x="626" y="208"/>
                    </a:lnTo>
                    <a:lnTo>
                      <a:pt x="634" y="216"/>
                    </a:lnTo>
                    <a:lnTo>
                      <a:pt x="639" y="227"/>
                    </a:lnTo>
                    <a:lnTo>
                      <a:pt x="642" y="238"/>
                    </a:lnTo>
                    <a:lnTo>
                      <a:pt x="645" y="251"/>
                    </a:lnTo>
                    <a:lnTo>
                      <a:pt x="645" y="248"/>
                    </a:lnTo>
                    <a:lnTo>
                      <a:pt x="663" y="246"/>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41" name="Freeform 77"/>
              <p:cNvSpPr>
                <a:spLocks/>
              </p:cNvSpPr>
              <p:nvPr/>
            </p:nvSpPr>
            <p:spPr bwMode="auto">
              <a:xfrm>
                <a:off x="5265" y="3391"/>
                <a:ext cx="540" cy="302"/>
              </a:xfrm>
              <a:custGeom>
                <a:avLst/>
                <a:gdLst>
                  <a:gd name="T0" fmla="*/ 10 w 540"/>
                  <a:gd name="T1" fmla="*/ 301 h 302"/>
                  <a:gd name="T2" fmla="*/ 95 w 540"/>
                  <a:gd name="T3" fmla="*/ 295 h 302"/>
                  <a:gd name="T4" fmla="*/ 173 w 540"/>
                  <a:gd name="T5" fmla="*/ 287 h 302"/>
                  <a:gd name="T6" fmla="*/ 241 w 540"/>
                  <a:gd name="T7" fmla="*/ 273 h 302"/>
                  <a:gd name="T8" fmla="*/ 300 w 540"/>
                  <a:gd name="T9" fmla="*/ 260 h 302"/>
                  <a:gd name="T10" fmla="*/ 351 w 540"/>
                  <a:gd name="T11" fmla="*/ 243 h 302"/>
                  <a:gd name="T12" fmla="*/ 394 w 540"/>
                  <a:gd name="T13" fmla="*/ 221 h 302"/>
                  <a:gd name="T14" fmla="*/ 432 w 540"/>
                  <a:gd name="T15" fmla="*/ 202 h 302"/>
                  <a:gd name="T16" fmla="*/ 463 w 540"/>
                  <a:gd name="T17" fmla="*/ 179 h 302"/>
                  <a:gd name="T18" fmla="*/ 487 w 540"/>
                  <a:gd name="T19" fmla="*/ 155 h 302"/>
                  <a:gd name="T20" fmla="*/ 507 w 540"/>
                  <a:gd name="T21" fmla="*/ 133 h 302"/>
                  <a:gd name="T22" fmla="*/ 518 w 540"/>
                  <a:gd name="T23" fmla="*/ 108 h 302"/>
                  <a:gd name="T24" fmla="*/ 528 w 540"/>
                  <a:gd name="T25" fmla="*/ 86 h 302"/>
                  <a:gd name="T26" fmla="*/ 536 w 540"/>
                  <a:gd name="T27" fmla="*/ 61 h 302"/>
                  <a:gd name="T28" fmla="*/ 539 w 540"/>
                  <a:gd name="T29" fmla="*/ 39 h 302"/>
                  <a:gd name="T30" fmla="*/ 539 w 540"/>
                  <a:gd name="T31" fmla="*/ 19 h 302"/>
                  <a:gd name="T32" fmla="*/ 536 w 540"/>
                  <a:gd name="T33" fmla="*/ 0 h 302"/>
                  <a:gd name="T34" fmla="*/ 521 w 540"/>
                  <a:gd name="T35" fmla="*/ 11 h 302"/>
                  <a:gd name="T36" fmla="*/ 521 w 540"/>
                  <a:gd name="T37" fmla="*/ 28 h 302"/>
                  <a:gd name="T38" fmla="*/ 518 w 540"/>
                  <a:gd name="T39" fmla="*/ 47 h 302"/>
                  <a:gd name="T40" fmla="*/ 517 w 540"/>
                  <a:gd name="T41" fmla="*/ 66 h 302"/>
                  <a:gd name="T42" fmla="*/ 510 w 540"/>
                  <a:gd name="T43" fmla="*/ 88 h 302"/>
                  <a:gd name="T44" fmla="*/ 500 w 540"/>
                  <a:gd name="T45" fmla="*/ 110 h 302"/>
                  <a:gd name="T46" fmla="*/ 484 w 540"/>
                  <a:gd name="T47" fmla="*/ 133 h 302"/>
                  <a:gd name="T48" fmla="*/ 463 w 540"/>
                  <a:gd name="T49" fmla="*/ 152 h 302"/>
                  <a:gd name="T50" fmla="*/ 438 w 540"/>
                  <a:gd name="T51" fmla="*/ 174 h 302"/>
                  <a:gd name="T52" fmla="*/ 407 w 540"/>
                  <a:gd name="T53" fmla="*/ 193 h 302"/>
                  <a:gd name="T54" fmla="*/ 368 w 540"/>
                  <a:gd name="T55" fmla="*/ 215 h 302"/>
                  <a:gd name="T56" fmla="*/ 321 w 540"/>
                  <a:gd name="T57" fmla="*/ 232 h 302"/>
                  <a:gd name="T58" fmla="*/ 268 w 540"/>
                  <a:gd name="T59" fmla="*/ 249 h 302"/>
                  <a:gd name="T60" fmla="*/ 204 w 540"/>
                  <a:gd name="T61" fmla="*/ 262 h 302"/>
                  <a:gd name="T62" fmla="*/ 134 w 540"/>
                  <a:gd name="T63" fmla="*/ 271 h 302"/>
                  <a:gd name="T64" fmla="*/ 51 w 540"/>
                  <a:gd name="T65" fmla="*/ 279 h 302"/>
                  <a:gd name="T66" fmla="*/ 0 w 540"/>
                  <a:gd name="T67" fmla="*/ 29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302">
                    <a:moveTo>
                      <a:pt x="15" y="287"/>
                    </a:moveTo>
                    <a:lnTo>
                      <a:pt x="10" y="301"/>
                    </a:lnTo>
                    <a:lnTo>
                      <a:pt x="54" y="298"/>
                    </a:lnTo>
                    <a:lnTo>
                      <a:pt x="95" y="295"/>
                    </a:lnTo>
                    <a:lnTo>
                      <a:pt x="136" y="293"/>
                    </a:lnTo>
                    <a:lnTo>
                      <a:pt x="173" y="287"/>
                    </a:lnTo>
                    <a:lnTo>
                      <a:pt x="209" y="282"/>
                    </a:lnTo>
                    <a:lnTo>
                      <a:pt x="241" y="273"/>
                    </a:lnTo>
                    <a:lnTo>
                      <a:pt x="272" y="268"/>
                    </a:lnTo>
                    <a:lnTo>
                      <a:pt x="300" y="260"/>
                    </a:lnTo>
                    <a:lnTo>
                      <a:pt x="326" y="251"/>
                    </a:lnTo>
                    <a:lnTo>
                      <a:pt x="351" y="243"/>
                    </a:lnTo>
                    <a:lnTo>
                      <a:pt x="375" y="232"/>
                    </a:lnTo>
                    <a:lnTo>
                      <a:pt x="394" y="221"/>
                    </a:lnTo>
                    <a:lnTo>
                      <a:pt x="414" y="213"/>
                    </a:lnTo>
                    <a:lnTo>
                      <a:pt x="432" y="202"/>
                    </a:lnTo>
                    <a:lnTo>
                      <a:pt x="448" y="191"/>
                    </a:lnTo>
                    <a:lnTo>
                      <a:pt x="463" y="179"/>
                    </a:lnTo>
                    <a:lnTo>
                      <a:pt x="476" y="168"/>
                    </a:lnTo>
                    <a:lnTo>
                      <a:pt x="487" y="155"/>
                    </a:lnTo>
                    <a:lnTo>
                      <a:pt x="497" y="144"/>
                    </a:lnTo>
                    <a:lnTo>
                      <a:pt x="507" y="133"/>
                    </a:lnTo>
                    <a:lnTo>
                      <a:pt x="512" y="119"/>
                    </a:lnTo>
                    <a:lnTo>
                      <a:pt x="518" y="108"/>
                    </a:lnTo>
                    <a:lnTo>
                      <a:pt x="523" y="97"/>
                    </a:lnTo>
                    <a:lnTo>
                      <a:pt x="528" y="86"/>
                    </a:lnTo>
                    <a:lnTo>
                      <a:pt x="533" y="72"/>
                    </a:lnTo>
                    <a:lnTo>
                      <a:pt x="536" y="61"/>
                    </a:lnTo>
                    <a:lnTo>
                      <a:pt x="539" y="50"/>
                    </a:lnTo>
                    <a:lnTo>
                      <a:pt x="539" y="39"/>
                    </a:lnTo>
                    <a:lnTo>
                      <a:pt x="539" y="28"/>
                    </a:lnTo>
                    <a:lnTo>
                      <a:pt x="539" y="19"/>
                    </a:lnTo>
                    <a:lnTo>
                      <a:pt x="539" y="8"/>
                    </a:lnTo>
                    <a:lnTo>
                      <a:pt x="536" y="0"/>
                    </a:lnTo>
                    <a:lnTo>
                      <a:pt x="518" y="3"/>
                    </a:lnTo>
                    <a:lnTo>
                      <a:pt x="521" y="11"/>
                    </a:lnTo>
                    <a:lnTo>
                      <a:pt x="521" y="19"/>
                    </a:lnTo>
                    <a:lnTo>
                      <a:pt x="521" y="28"/>
                    </a:lnTo>
                    <a:lnTo>
                      <a:pt x="521" y="39"/>
                    </a:lnTo>
                    <a:lnTo>
                      <a:pt x="518" y="47"/>
                    </a:lnTo>
                    <a:lnTo>
                      <a:pt x="518" y="58"/>
                    </a:lnTo>
                    <a:lnTo>
                      <a:pt x="517" y="66"/>
                    </a:lnTo>
                    <a:lnTo>
                      <a:pt x="515" y="77"/>
                    </a:lnTo>
                    <a:lnTo>
                      <a:pt x="510" y="88"/>
                    </a:lnTo>
                    <a:lnTo>
                      <a:pt x="505" y="99"/>
                    </a:lnTo>
                    <a:lnTo>
                      <a:pt x="500" y="110"/>
                    </a:lnTo>
                    <a:lnTo>
                      <a:pt x="492" y="122"/>
                    </a:lnTo>
                    <a:lnTo>
                      <a:pt x="484" y="133"/>
                    </a:lnTo>
                    <a:lnTo>
                      <a:pt x="476" y="141"/>
                    </a:lnTo>
                    <a:lnTo>
                      <a:pt x="463" y="152"/>
                    </a:lnTo>
                    <a:lnTo>
                      <a:pt x="451" y="163"/>
                    </a:lnTo>
                    <a:lnTo>
                      <a:pt x="438" y="174"/>
                    </a:lnTo>
                    <a:lnTo>
                      <a:pt x="424" y="185"/>
                    </a:lnTo>
                    <a:lnTo>
                      <a:pt x="407" y="193"/>
                    </a:lnTo>
                    <a:lnTo>
                      <a:pt x="390" y="204"/>
                    </a:lnTo>
                    <a:lnTo>
                      <a:pt x="368" y="215"/>
                    </a:lnTo>
                    <a:lnTo>
                      <a:pt x="346" y="224"/>
                    </a:lnTo>
                    <a:lnTo>
                      <a:pt x="321" y="232"/>
                    </a:lnTo>
                    <a:lnTo>
                      <a:pt x="297" y="240"/>
                    </a:lnTo>
                    <a:lnTo>
                      <a:pt x="268" y="249"/>
                    </a:lnTo>
                    <a:lnTo>
                      <a:pt x="238" y="254"/>
                    </a:lnTo>
                    <a:lnTo>
                      <a:pt x="204" y="262"/>
                    </a:lnTo>
                    <a:lnTo>
                      <a:pt x="170" y="268"/>
                    </a:lnTo>
                    <a:lnTo>
                      <a:pt x="134" y="271"/>
                    </a:lnTo>
                    <a:lnTo>
                      <a:pt x="95" y="276"/>
                    </a:lnTo>
                    <a:lnTo>
                      <a:pt x="51" y="279"/>
                    </a:lnTo>
                    <a:lnTo>
                      <a:pt x="7" y="282"/>
                    </a:lnTo>
                    <a:lnTo>
                      <a:pt x="0" y="298"/>
                    </a:lnTo>
                    <a:lnTo>
                      <a:pt x="15" y="28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8142" name="Rectangle 78"/>
            <p:cNvSpPr>
              <a:spLocks noChangeArrowheads="1"/>
            </p:cNvSpPr>
            <p:nvPr/>
          </p:nvSpPr>
          <p:spPr bwMode="auto">
            <a:xfrm>
              <a:off x="4387850" y="2309813"/>
              <a:ext cx="1120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038" rIns="0" bIns="46038">
              <a:spAutoFit/>
            </a:bodyPr>
            <a:lstStyle/>
            <a:p>
              <a:r>
                <a:rPr kumimoji="1" lang="zh-CN" altLang="en-US" sz="2000" baseline="0">
                  <a:latin typeface="楷体_GB2312" pitchFamily="49" charset="-122"/>
                </a:rPr>
                <a:t>公共网络</a:t>
              </a:r>
            </a:p>
          </p:txBody>
        </p:sp>
        <p:pic>
          <p:nvPicPr>
            <p:cNvPr id="728143" name="Picture 79" descr="WORK2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1363" y="1987550"/>
              <a:ext cx="936625" cy="935038"/>
            </a:xfrm>
            <a:prstGeom prst="rect">
              <a:avLst/>
            </a:prstGeom>
            <a:noFill/>
            <a:extLst>
              <a:ext uri="{909E8E84-426E-40DD-AFC4-6F175D3DCCD1}">
                <a14:hiddenFill xmlns:a14="http://schemas.microsoft.com/office/drawing/2010/main">
                  <a:solidFill>
                    <a:srgbClr val="FFFFFF"/>
                  </a:solidFill>
                </a14:hiddenFill>
              </a:ext>
            </a:extLst>
          </p:spPr>
        </p:pic>
        <p:sp>
          <p:nvSpPr>
            <p:cNvPr id="728144" name="Rectangle 80"/>
            <p:cNvSpPr>
              <a:spLocks noChangeArrowheads="1"/>
            </p:cNvSpPr>
            <p:nvPr/>
          </p:nvSpPr>
          <p:spPr bwMode="auto">
            <a:xfrm>
              <a:off x="1763713" y="2708275"/>
              <a:ext cx="9366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en-US" altLang="zh-CN" baseline="0"/>
                <a:t>Alice</a:t>
              </a:r>
            </a:p>
          </p:txBody>
        </p:sp>
        <p:sp>
          <p:nvSpPr>
            <p:cNvPr id="728145" name="Rectangle 81"/>
            <p:cNvSpPr>
              <a:spLocks noChangeArrowheads="1"/>
            </p:cNvSpPr>
            <p:nvPr/>
          </p:nvSpPr>
          <p:spPr bwMode="auto">
            <a:xfrm>
              <a:off x="7092950" y="2781300"/>
              <a:ext cx="9366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en-US" altLang="zh-CN" baseline="0"/>
                <a:t>Bob</a:t>
              </a:r>
            </a:p>
          </p:txBody>
        </p:sp>
        <p:sp>
          <p:nvSpPr>
            <p:cNvPr id="728146" name="Rectangle 82"/>
            <p:cNvSpPr>
              <a:spLocks noChangeArrowheads="1"/>
            </p:cNvSpPr>
            <p:nvPr/>
          </p:nvSpPr>
          <p:spPr bwMode="auto">
            <a:xfrm>
              <a:off x="2846388" y="2116138"/>
              <a:ext cx="8620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0" tIns="0" rIns="0" bIns="0">
              <a:spAutoFit/>
            </a:bodyPr>
            <a:lstStyle/>
            <a:p>
              <a:pPr algn="ctr" eaLnBrk="0" hangingPunct="0"/>
              <a:r>
                <a:rPr kumimoji="1" lang="en-US" altLang="zh-CN" sz="2000" baseline="0">
                  <a:solidFill>
                    <a:srgbClr val="0000FF"/>
                  </a:solidFill>
                </a:rPr>
                <a:t>m,z</a:t>
              </a:r>
            </a:p>
          </p:txBody>
        </p:sp>
        <p:sp>
          <p:nvSpPr>
            <p:cNvPr id="728147" name="Rectangle 83"/>
            <p:cNvSpPr>
              <a:spLocks noChangeArrowheads="1"/>
            </p:cNvSpPr>
            <p:nvPr/>
          </p:nvSpPr>
          <p:spPr bwMode="auto">
            <a:xfrm>
              <a:off x="6373813" y="2132013"/>
              <a:ext cx="790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0" tIns="0" rIns="0" bIns="0">
              <a:spAutoFit/>
            </a:bodyPr>
            <a:lstStyle/>
            <a:p>
              <a:pPr algn="ctr" eaLnBrk="0" hangingPunct="0"/>
              <a:r>
                <a:rPr kumimoji="1" lang="en-US" altLang="zh-CN" sz="2000" baseline="0">
                  <a:solidFill>
                    <a:srgbClr val="FF0000"/>
                  </a:solidFill>
                </a:rPr>
                <a:t>m</a:t>
              </a:r>
              <a:r>
                <a:rPr kumimoji="1" lang="en-US" altLang="zh-CN" sz="2000" baseline="0">
                  <a:solidFill>
                    <a:srgbClr val="0000FF"/>
                  </a:solidFill>
                </a:rPr>
                <a:t>,z</a:t>
              </a:r>
            </a:p>
          </p:txBody>
        </p:sp>
        <p:sp>
          <p:nvSpPr>
            <p:cNvPr id="728148" name="Rectangle 84"/>
            <p:cNvSpPr>
              <a:spLocks noChangeArrowheads="1"/>
            </p:cNvSpPr>
            <p:nvPr/>
          </p:nvSpPr>
          <p:spPr bwMode="auto">
            <a:xfrm>
              <a:off x="1619250" y="3141663"/>
              <a:ext cx="11509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0" tIns="0" rIns="0" bIns="0">
              <a:spAutoFit/>
            </a:bodyPr>
            <a:lstStyle/>
            <a:p>
              <a:pPr algn="ctr" eaLnBrk="0" hangingPunct="0"/>
              <a:r>
                <a:rPr kumimoji="1" lang="en-US" altLang="zh-CN" sz="2000" baseline="0">
                  <a:solidFill>
                    <a:srgbClr val="0000FF"/>
                  </a:solidFill>
                </a:rPr>
                <a:t>z=h</a:t>
              </a:r>
              <a:r>
                <a:rPr kumimoji="1" lang="en-US" altLang="zh-CN" sz="2000" baseline="-25000">
                  <a:solidFill>
                    <a:srgbClr val="0000FF"/>
                  </a:solidFill>
                </a:rPr>
                <a:t>k</a:t>
              </a:r>
              <a:r>
                <a:rPr kumimoji="1" lang="en-US" altLang="zh-CN" sz="2000" baseline="0">
                  <a:solidFill>
                    <a:srgbClr val="0000FF"/>
                  </a:solidFill>
                </a:rPr>
                <a:t>(m)</a:t>
              </a:r>
            </a:p>
          </p:txBody>
        </p:sp>
        <p:sp>
          <p:nvSpPr>
            <p:cNvPr id="728149" name="Rectangle 85"/>
            <p:cNvSpPr>
              <a:spLocks noChangeArrowheads="1"/>
            </p:cNvSpPr>
            <p:nvPr/>
          </p:nvSpPr>
          <p:spPr bwMode="auto">
            <a:xfrm>
              <a:off x="6877050" y="3284538"/>
              <a:ext cx="11509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0" tIns="0" rIns="0" bIns="0">
              <a:spAutoFit/>
            </a:bodyPr>
            <a:lstStyle/>
            <a:p>
              <a:pPr algn="ctr" eaLnBrk="0" hangingPunct="0"/>
              <a:r>
                <a:rPr kumimoji="1" lang="en-US" altLang="zh-CN" sz="2000" baseline="0" dirty="0">
                  <a:solidFill>
                    <a:srgbClr val="0000FF"/>
                  </a:solidFill>
                </a:rPr>
                <a:t>y=</a:t>
              </a:r>
              <a:r>
                <a:rPr kumimoji="1" lang="en-US" altLang="zh-CN" sz="2000" baseline="0" dirty="0" err="1">
                  <a:solidFill>
                    <a:srgbClr val="0000FF"/>
                  </a:solidFill>
                </a:rPr>
                <a:t>h</a:t>
              </a:r>
              <a:r>
                <a:rPr kumimoji="1" lang="en-US" altLang="zh-CN" sz="2000" baseline="-25000" dirty="0" err="1">
                  <a:solidFill>
                    <a:srgbClr val="0000FF"/>
                  </a:solidFill>
                </a:rPr>
                <a:t>k</a:t>
              </a:r>
              <a:r>
                <a:rPr kumimoji="1" lang="en-US" altLang="zh-CN" sz="2000" baseline="0" dirty="0">
                  <a:solidFill>
                    <a:srgbClr val="0000FF"/>
                  </a:solidFill>
                </a:rPr>
                <a:t>(</a:t>
              </a:r>
              <a:r>
                <a:rPr kumimoji="1" lang="en-US" altLang="zh-CN" sz="2000" baseline="0" dirty="0">
                  <a:solidFill>
                    <a:srgbClr val="FF0000"/>
                  </a:solidFill>
                </a:rPr>
                <a:t>m</a:t>
              </a:r>
              <a:r>
                <a:rPr kumimoji="1" lang="en-US" altLang="zh-CN" sz="2000" baseline="0" dirty="0">
                  <a:solidFill>
                    <a:srgbClr val="0000FF"/>
                  </a:solidFill>
                </a:rPr>
                <a:t>)</a:t>
              </a:r>
            </a:p>
          </p:txBody>
        </p:sp>
        <p:sp>
          <p:nvSpPr>
            <p:cNvPr id="728150" name="Rectangle 86"/>
            <p:cNvSpPr>
              <a:spLocks noChangeArrowheads="1"/>
            </p:cNvSpPr>
            <p:nvPr/>
          </p:nvSpPr>
          <p:spPr bwMode="auto">
            <a:xfrm>
              <a:off x="3851275" y="3716338"/>
              <a:ext cx="8636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zh-CN" altLang="en-US" baseline="0" dirty="0"/>
                <a:t>黑客</a:t>
              </a:r>
              <a:endParaRPr lang="en-US" altLang="zh-CN" baseline="0" dirty="0"/>
            </a:p>
          </p:txBody>
        </p:sp>
        <p:grpSp>
          <p:nvGrpSpPr>
            <p:cNvPr id="728151" name="Group 87"/>
            <p:cNvGrpSpPr>
              <a:grpSpLocks/>
            </p:cNvGrpSpPr>
            <p:nvPr/>
          </p:nvGrpSpPr>
          <p:grpSpPr bwMode="auto">
            <a:xfrm>
              <a:off x="6659563" y="4221163"/>
              <a:ext cx="1584325" cy="765175"/>
              <a:chOff x="4195" y="3249"/>
              <a:chExt cx="998" cy="482"/>
            </a:xfrm>
          </p:grpSpPr>
          <p:sp>
            <p:nvSpPr>
              <p:cNvPr id="728152" name="AutoShape 88"/>
              <p:cNvSpPr>
                <a:spLocks noChangeArrowheads="1"/>
              </p:cNvSpPr>
              <p:nvPr/>
            </p:nvSpPr>
            <p:spPr bwMode="auto">
              <a:xfrm>
                <a:off x="4195" y="3249"/>
                <a:ext cx="998" cy="482"/>
              </a:xfrm>
              <a:prstGeom prst="cloudCallout">
                <a:avLst>
                  <a:gd name="adj1" fmla="val 6111"/>
                  <a:gd name="adj2" fmla="val -119708"/>
                </a:avLst>
              </a:prstGeom>
              <a:solidFill>
                <a:srgbClr val="AEE8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800" b="0" baseline="0">
                  <a:latin typeface="Arial" charset="0"/>
                  <a:ea typeface="宋体" charset="-122"/>
                </a:endParaRPr>
              </a:p>
            </p:txBody>
          </p:sp>
          <p:sp>
            <p:nvSpPr>
              <p:cNvPr id="728153" name="Text Box 89"/>
              <p:cNvSpPr txBox="1">
                <a:spLocks noChangeArrowheads="1"/>
              </p:cNvSpPr>
              <p:nvPr/>
            </p:nvSpPr>
            <p:spPr bwMode="auto">
              <a:xfrm>
                <a:off x="4332" y="3262"/>
                <a:ext cx="77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aseline="0" dirty="0"/>
                  <a:t>如果</a:t>
                </a:r>
                <a:r>
                  <a:rPr lang="en-US" altLang="zh-CN" sz="2000" baseline="0" dirty="0" err="1"/>
                  <a:t>y</a:t>
                </a:r>
                <a:r>
                  <a:rPr lang="en-US" altLang="zh-CN" sz="1800" baseline="0" dirty="0" err="1">
                    <a:latin typeface="Arial" charset="0"/>
                    <a:ea typeface="宋体" charset="-122"/>
                  </a:rPr>
                  <a:t>≠</a:t>
                </a:r>
                <a:r>
                  <a:rPr lang="en-US" altLang="zh-CN" sz="2000" baseline="0" dirty="0" err="1"/>
                  <a:t>z</a:t>
                </a:r>
                <a:endParaRPr lang="en-US" altLang="zh-CN" sz="2000" baseline="0" dirty="0"/>
              </a:p>
              <a:p>
                <a:r>
                  <a:rPr lang="en-US" altLang="zh-CN" sz="2000" baseline="0" dirty="0">
                    <a:solidFill>
                      <a:srgbClr val="FF0000"/>
                    </a:solidFill>
                  </a:rPr>
                  <a:t>m</a:t>
                </a:r>
                <a:r>
                  <a:rPr lang="zh-CN" altLang="en-US" sz="2000" baseline="0" dirty="0"/>
                  <a:t>被篡改</a:t>
                </a:r>
              </a:p>
            </p:txBody>
          </p:sp>
        </p:grpSp>
      </p:grpSp>
      <p:sp>
        <p:nvSpPr>
          <p:cNvPr id="38" name="Rectangle 7">
            <a:extLst>
              <a:ext uri="{FF2B5EF4-FFF2-40B4-BE49-F238E27FC236}">
                <a16:creationId xmlns:a16="http://schemas.microsoft.com/office/drawing/2014/main" xmlns="" id="{8C5488F2-4C2F-444C-AD41-433C2069AC38}"/>
              </a:ext>
            </a:extLst>
          </p:cNvPr>
          <p:cNvSpPr>
            <a:spLocks noChangeArrowheads="1"/>
          </p:cNvSpPr>
          <p:nvPr/>
        </p:nvSpPr>
        <p:spPr bwMode="auto">
          <a:xfrm>
            <a:off x="2469817" y="5727191"/>
            <a:ext cx="3920202" cy="606683"/>
          </a:xfrm>
          <a:prstGeom prst="rect">
            <a:avLst/>
          </a:prstGeom>
          <a:ln/>
        </p:spPr>
        <p:style>
          <a:lnRef idx="3">
            <a:schemeClr val="lt1"/>
          </a:lnRef>
          <a:fillRef idx="1">
            <a:schemeClr val="accent1"/>
          </a:fillRef>
          <a:effectRef idx="1">
            <a:schemeClr val="accent1"/>
          </a:effectRef>
          <a:fontRef idx="minor">
            <a:schemeClr val="lt1"/>
          </a:fontRef>
        </p:style>
        <p:txBody>
          <a:bodyPr/>
          <a:lstStyle/>
          <a:p>
            <a:pPr marL="342900" indent="-342900">
              <a:spcBef>
                <a:spcPct val="60000"/>
              </a:spcBef>
            </a:pPr>
            <a:r>
              <a:rPr lang="zh-CN" altLang="en-US" sz="3200" b="1" dirty="0">
                <a:solidFill>
                  <a:schemeClr val="bg1"/>
                </a:solidFill>
                <a:latin typeface="楷体" panose="02010609060101010101" pitchFamily="49" charset="-122"/>
                <a:ea typeface="楷体" panose="02010609060101010101" pitchFamily="49" charset="-122"/>
              </a:rPr>
              <a:t>解决方法</a:t>
            </a:r>
            <a:r>
              <a:rPr lang="en-US" altLang="zh-CN" sz="3200" b="1" dirty="0">
                <a:solidFill>
                  <a:schemeClr val="bg1"/>
                </a:solidFill>
                <a:latin typeface="楷体" panose="02010609060101010101" pitchFamily="49" charset="-122"/>
                <a:ea typeface="楷体" panose="02010609060101010101" pitchFamily="49" charset="-122"/>
              </a:rPr>
              <a:t>:</a:t>
            </a:r>
            <a:r>
              <a:rPr lang="zh-CN" altLang="en-US" sz="3200" b="1" dirty="0">
                <a:solidFill>
                  <a:schemeClr val="bg1"/>
                </a:solidFill>
                <a:latin typeface="楷体" panose="02010609060101010101" pitchFamily="49" charset="-122"/>
                <a:ea typeface="楷体" panose="02010609060101010101" pitchFamily="49" charset="-122"/>
              </a:rPr>
              <a:t>数字摘要</a:t>
            </a:r>
          </a:p>
        </p:txBody>
      </p:sp>
    </p:spTree>
    <p:extLst>
      <p:ext uri="{BB962C8B-B14F-4D97-AF65-F5344CB8AC3E}">
        <p14:creationId xmlns:p14="http://schemas.microsoft.com/office/powerpoint/2010/main" val="1750272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728097"/>
                                        </p:tgtEl>
                                        <p:attrNameLst>
                                          <p:attrName>style.visibility</p:attrName>
                                        </p:attrNameLst>
                                      </p:cBhvr>
                                      <p:to>
                                        <p:strVal val="visible"/>
                                      </p:to>
                                    </p:set>
                                    <p:anim calcmode="lin" valueType="num">
                                      <p:cBhvr>
                                        <p:cTn id="7" dur="500" fill="hold"/>
                                        <p:tgtEl>
                                          <p:spTgt spid="728097"/>
                                        </p:tgtEl>
                                        <p:attrNameLst>
                                          <p:attrName>ppt_w</p:attrName>
                                        </p:attrNameLst>
                                      </p:cBhvr>
                                      <p:tavLst>
                                        <p:tav tm="0">
                                          <p:val>
                                            <p:fltVal val="0"/>
                                          </p:val>
                                        </p:tav>
                                        <p:tav tm="100000">
                                          <p:val>
                                            <p:strVal val="#ppt_w"/>
                                          </p:val>
                                        </p:tav>
                                      </p:tavLst>
                                    </p:anim>
                                    <p:anim calcmode="lin" valueType="num">
                                      <p:cBhvr>
                                        <p:cTn id="8" dur="500" fill="hold"/>
                                        <p:tgtEl>
                                          <p:spTgt spid="728097"/>
                                        </p:tgtEl>
                                        <p:attrNameLst>
                                          <p:attrName>ppt_h</p:attrName>
                                        </p:attrNameLst>
                                      </p:cBhvr>
                                      <p:tavLst>
                                        <p:tav tm="0">
                                          <p:val>
                                            <p:fltVal val="0"/>
                                          </p:val>
                                        </p:tav>
                                        <p:tav tm="100000">
                                          <p:val>
                                            <p:strVal val="#ppt_h"/>
                                          </p:val>
                                        </p:tav>
                                      </p:tavLst>
                                    </p:anim>
                                    <p:anim calcmode="lin" valueType="num">
                                      <p:cBhvr>
                                        <p:cTn id="9" dur="500" fill="hold"/>
                                        <p:tgtEl>
                                          <p:spTgt spid="728097"/>
                                        </p:tgtEl>
                                        <p:attrNameLst>
                                          <p:attrName>ppt_x</p:attrName>
                                        </p:attrNameLst>
                                      </p:cBhvr>
                                      <p:tavLst>
                                        <p:tav tm="0">
                                          <p:val>
                                            <p:fltVal val="0.5"/>
                                          </p:val>
                                        </p:tav>
                                        <p:tav tm="100000">
                                          <p:val>
                                            <p:strVal val="#ppt_x"/>
                                          </p:val>
                                        </p:tav>
                                      </p:tavLst>
                                    </p:anim>
                                    <p:anim calcmode="lin" valueType="num">
                                      <p:cBhvr>
                                        <p:cTn id="10" dur="500" fill="hold"/>
                                        <p:tgtEl>
                                          <p:spTgt spid="728097"/>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97" grpId="0" autoUpdateAnimBg="0"/>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2" name="Line 4"/>
          <p:cNvSpPr>
            <a:spLocks noChangeShapeType="1"/>
          </p:cNvSpPr>
          <p:nvPr/>
        </p:nvSpPr>
        <p:spPr bwMode="auto">
          <a:xfrm>
            <a:off x="107950" y="260350"/>
            <a:ext cx="7489825"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095" name="Rectangle 7"/>
          <p:cNvSpPr>
            <a:spLocks noChangeArrowheads="1"/>
          </p:cNvSpPr>
          <p:nvPr/>
        </p:nvSpPr>
        <p:spPr bwMode="auto">
          <a:xfrm>
            <a:off x="2575135" y="5503301"/>
            <a:ext cx="3886596" cy="649287"/>
          </a:xfrm>
          <a:prstGeom prst="rect">
            <a:avLst/>
          </a:prstGeom>
          <a:ln/>
        </p:spPr>
        <p:style>
          <a:lnRef idx="3">
            <a:schemeClr val="lt1"/>
          </a:lnRef>
          <a:fillRef idx="1">
            <a:schemeClr val="accent1"/>
          </a:fillRef>
          <a:effectRef idx="1">
            <a:schemeClr val="accent1"/>
          </a:effectRef>
          <a:fontRef idx="minor">
            <a:schemeClr val="lt1"/>
          </a:fontRef>
        </p:style>
        <p:txBody>
          <a:bodyPr/>
          <a:lstStyle/>
          <a:p>
            <a:pPr marL="342900" indent="-342900">
              <a:spcBef>
                <a:spcPct val="60000"/>
              </a:spcBef>
            </a:pPr>
            <a:r>
              <a:rPr lang="zh-CN" altLang="en-US" sz="3200" b="1" baseline="0" dirty="0">
                <a:solidFill>
                  <a:schemeClr val="bg1"/>
                </a:solidFill>
                <a:latin typeface="楷体" panose="02010609060101010101" pitchFamily="49" charset="-122"/>
                <a:ea typeface="楷体" panose="02010609060101010101" pitchFamily="49" charset="-122"/>
              </a:rPr>
              <a:t>解决方法</a:t>
            </a:r>
            <a:r>
              <a:rPr lang="en-US" altLang="zh-CN" sz="3200" b="1" baseline="0" dirty="0">
                <a:solidFill>
                  <a:schemeClr val="bg1"/>
                </a:solidFill>
                <a:latin typeface="楷体" panose="02010609060101010101" pitchFamily="49" charset="-122"/>
                <a:ea typeface="楷体" panose="02010609060101010101" pitchFamily="49" charset="-122"/>
              </a:rPr>
              <a:t>:</a:t>
            </a:r>
            <a:r>
              <a:rPr lang="zh-CN" altLang="en-US" sz="3200" b="1" baseline="0" dirty="0">
                <a:solidFill>
                  <a:schemeClr val="bg1"/>
                </a:solidFill>
                <a:latin typeface="楷体" panose="02010609060101010101" pitchFamily="49" charset="-122"/>
                <a:ea typeface="楷体" panose="02010609060101010101" pitchFamily="49" charset="-122"/>
              </a:rPr>
              <a:t>数字签名</a:t>
            </a:r>
          </a:p>
        </p:txBody>
      </p:sp>
      <p:sp>
        <p:nvSpPr>
          <p:cNvPr id="729096" name="Rectangle 8"/>
          <p:cNvSpPr>
            <a:spLocks noChangeArrowheads="1"/>
          </p:cNvSpPr>
          <p:nvPr/>
        </p:nvSpPr>
        <p:spPr bwMode="auto">
          <a:xfrm>
            <a:off x="64965" y="1229000"/>
            <a:ext cx="6045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0" hangingPunct="0"/>
            <a:r>
              <a:rPr lang="zh-CN" altLang="en-US" sz="4000" b="1" baseline="0" dirty="0">
                <a:solidFill>
                  <a:srgbClr val="660066"/>
                </a:solidFill>
                <a:latin typeface="楷体" panose="02010609060101010101" pitchFamily="49" charset="-122"/>
                <a:ea typeface="楷体" panose="02010609060101010101" pitchFamily="49" charset="-122"/>
              </a:rPr>
              <a:t>如何实现抗否认性服务？</a:t>
            </a:r>
          </a:p>
        </p:txBody>
      </p:sp>
      <p:grpSp>
        <p:nvGrpSpPr>
          <p:cNvPr id="2" name="组合 1">
            <a:extLst>
              <a:ext uri="{FF2B5EF4-FFF2-40B4-BE49-F238E27FC236}">
                <a16:creationId xmlns:a16="http://schemas.microsoft.com/office/drawing/2014/main" xmlns="" id="{A1740861-EB5A-48EB-8CC0-AB950D302F3A}"/>
              </a:ext>
            </a:extLst>
          </p:cNvPr>
          <p:cNvGrpSpPr/>
          <p:nvPr/>
        </p:nvGrpSpPr>
        <p:grpSpPr>
          <a:xfrm>
            <a:off x="1321208" y="2383557"/>
            <a:ext cx="6265863" cy="3025055"/>
            <a:chOff x="2193925" y="1916113"/>
            <a:chExt cx="6265863" cy="3025055"/>
          </a:xfrm>
        </p:grpSpPr>
        <p:sp>
          <p:nvSpPr>
            <p:cNvPr id="729097" name="Line 9"/>
            <p:cNvSpPr>
              <a:spLocks noChangeShapeType="1"/>
            </p:cNvSpPr>
            <p:nvPr/>
          </p:nvSpPr>
          <p:spPr bwMode="auto">
            <a:xfrm>
              <a:off x="2986088" y="3355975"/>
              <a:ext cx="1944687" cy="720725"/>
            </a:xfrm>
            <a:prstGeom prst="line">
              <a:avLst/>
            </a:prstGeom>
            <a:noFill/>
            <a:ln w="508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098" name="Rectangle 10"/>
            <p:cNvSpPr>
              <a:spLocks noChangeArrowheads="1"/>
            </p:cNvSpPr>
            <p:nvPr/>
          </p:nvSpPr>
          <p:spPr bwMode="auto">
            <a:xfrm>
              <a:off x="2770188" y="1916113"/>
              <a:ext cx="576262" cy="288925"/>
            </a:xfrm>
            <a:prstGeom prst="rect">
              <a:avLst/>
            </a:prstGeom>
            <a:solidFill>
              <a:srgbClr val="00DFCA"/>
            </a:solidFill>
            <a:ln>
              <a:noFill/>
            </a:ln>
            <a:effectLst>
              <a:outerShdw dist="71842"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p>
              <a:endParaRPr lang="zh-CN" altLang="en-US"/>
            </a:p>
          </p:txBody>
        </p:sp>
        <p:sp>
          <p:nvSpPr>
            <p:cNvPr id="729099" name="Rectangle 11"/>
            <p:cNvSpPr>
              <a:spLocks noChangeArrowheads="1"/>
            </p:cNvSpPr>
            <p:nvPr/>
          </p:nvSpPr>
          <p:spPr bwMode="auto">
            <a:xfrm>
              <a:off x="2841625" y="1966913"/>
              <a:ext cx="3603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0" tIns="0" rIns="0" bIns="0">
              <a:spAutoFit/>
            </a:bodyPr>
            <a:lstStyle/>
            <a:p>
              <a:pPr algn="ctr" eaLnBrk="0" hangingPunct="0"/>
              <a:r>
                <a:rPr kumimoji="1" lang="zh-CN" altLang="en-US" sz="1400" baseline="0">
                  <a:latin typeface="Times New Roman" pitchFamily="18" charset="0"/>
                </a:rPr>
                <a:t>否认</a:t>
              </a:r>
            </a:p>
          </p:txBody>
        </p:sp>
        <p:graphicFrame>
          <p:nvGraphicFramePr>
            <p:cNvPr id="729100" name="Object 12"/>
            <p:cNvGraphicFramePr>
              <a:graphicFrameLocks/>
            </p:cNvGraphicFramePr>
            <p:nvPr>
              <p:extLst>
                <p:ext uri="{D42A27DB-BD31-4B8C-83A1-F6EECF244321}">
                  <p14:modId xmlns:p14="http://schemas.microsoft.com/office/powerpoint/2010/main" val="1712970184"/>
                </p:ext>
              </p:extLst>
            </p:nvPr>
          </p:nvGraphicFramePr>
          <p:xfrm>
            <a:off x="2265363" y="2108200"/>
            <a:ext cx="869950" cy="911225"/>
          </p:xfrm>
          <a:graphic>
            <a:graphicData uri="http://schemas.openxmlformats.org/presentationml/2006/ole">
              <mc:AlternateContent xmlns:mc="http://schemas.openxmlformats.org/markup-compatibility/2006">
                <mc:Choice xmlns:v="urn:schemas-microsoft-com:vml" Requires="v">
                  <p:oleObj spid="_x0000_s4104" name="Drawing" r:id="rId3" imgW="869760" imgH="911160" progId="WPDraw30.Drawing">
                    <p:embed/>
                  </p:oleObj>
                </mc:Choice>
                <mc:Fallback>
                  <p:oleObj name="Drawing" r:id="rId3" imgW="869760" imgH="911160" progId="WPDraw30.Drawing">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363" y="2108200"/>
                          <a:ext cx="869950"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9101" name="Line 13"/>
            <p:cNvSpPr>
              <a:spLocks noChangeShapeType="1"/>
            </p:cNvSpPr>
            <p:nvPr/>
          </p:nvSpPr>
          <p:spPr bwMode="auto">
            <a:xfrm>
              <a:off x="3187700" y="2684463"/>
              <a:ext cx="4406900" cy="0"/>
            </a:xfrm>
            <a:prstGeom prst="line">
              <a:avLst/>
            </a:prstGeom>
            <a:noFill/>
            <a:ln w="762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9102" name="Group 14"/>
            <p:cNvGrpSpPr>
              <a:grpSpLocks/>
            </p:cNvGrpSpPr>
            <p:nvPr/>
          </p:nvGrpSpPr>
          <p:grpSpPr bwMode="auto">
            <a:xfrm>
              <a:off x="4568825" y="2252663"/>
              <a:ext cx="1511300" cy="865187"/>
              <a:chOff x="3384" y="2879"/>
              <a:chExt cx="2421" cy="1153"/>
            </a:xfrm>
          </p:grpSpPr>
          <p:sp>
            <p:nvSpPr>
              <p:cNvPr id="729103" name="Freeform 15"/>
              <p:cNvSpPr>
                <a:spLocks/>
              </p:cNvSpPr>
              <p:nvPr/>
            </p:nvSpPr>
            <p:spPr bwMode="auto">
              <a:xfrm>
                <a:off x="3397" y="2888"/>
                <a:ext cx="2401" cy="1138"/>
              </a:xfrm>
              <a:custGeom>
                <a:avLst/>
                <a:gdLst>
                  <a:gd name="T0" fmla="*/ 1870 w 2401"/>
                  <a:gd name="T1" fmla="*/ 832 h 1138"/>
                  <a:gd name="T2" fmla="*/ 1847 w 2401"/>
                  <a:gd name="T3" fmla="*/ 878 h 1138"/>
                  <a:gd name="T4" fmla="*/ 1793 w 2401"/>
                  <a:gd name="T5" fmla="*/ 904 h 1138"/>
                  <a:gd name="T6" fmla="*/ 1713 w 2401"/>
                  <a:gd name="T7" fmla="*/ 887 h 1138"/>
                  <a:gd name="T8" fmla="*/ 1666 w 2401"/>
                  <a:gd name="T9" fmla="*/ 938 h 1138"/>
                  <a:gd name="T10" fmla="*/ 1596 w 2401"/>
                  <a:gd name="T11" fmla="*/ 1016 h 1138"/>
                  <a:gd name="T12" fmla="*/ 1491 w 2401"/>
                  <a:gd name="T13" fmla="*/ 1079 h 1138"/>
                  <a:gd name="T14" fmla="*/ 1363 w 2401"/>
                  <a:gd name="T15" fmla="*/ 1120 h 1138"/>
                  <a:gd name="T16" fmla="*/ 1221 w 2401"/>
                  <a:gd name="T17" fmla="*/ 1137 h 1138"/>
                  <a:gd name="T18" fmla="*/ 1079 w 2401"/>
                  <a:gd name="T19" fmla="*/ 1120 h 1138"/>
                  <a:gd name="T20" fmla="*/ 942 w 2401"/>
                  <a:gd name="T21" fmla="*/ 1068 h 1138"/>
                  <a:gd name="T22" fmla="*/ 825 w 2401"/>
                  <a:gd name="T23" fmla="*/ 973 h 1138"/>
                  <a:gd name="T24" fmla="*/ 778 w 2401"/>
                  <a:gd name="T25" fmla="*/ 979 h 1138"/>
                  <a:gd name="T26" fmla="*/ 713 w 2401"/>
                  <a:gd name="T27" fmla="*/ 999 h 1138"/>
                  <a:gd name="T28" fmla="*/ 636 w 2401"/>
                  <a:gd name="T29" fmla="*/ 987 h 1138"/>
                  <a:gd name="T30" fmla="*/ 574 w 2401"/>
                  <a:gd name="T31" fmla="*/ 938 h 1138"/>
                  <a:gd name="T32" fmla="*/ 422 w 2401"/>
                  <a:gd name="T33" fmla="*/ 924 h 1138"/>
                  <a:gd name="T34" fmla="*/ 261 w 2401"/>
                  <a:gd name="T35" fmla="*/ 901 h 1138"/>
                  <a:gd name="T36" fmla="*/ 134 w 2401"/>
                  <a:gd name="T37" fmla="*/ 855 h 1138"/>
                  <a:gd name="T38" fmla="*/ 47 w 2401"/>
                  <a:gd name="T39" fmla="*/ 792 h 1138"/>
                  <a:gd name="T40" fmla="*/ 2 w 2401"/>
                  <a:gd name="T41" fmla="*/ 714 h 1138"/>
                  <a:gd name="T42" fmla="*/ 5 w 2401"/>
                  <a:gd name="T43" fmla="*/ 630 h 1138"/>
                  <a:gd name="T44" fmla="*/ 59 w 2401"/>
                  <a:gd name="T45" fmla="*/ 547 h 1138"/>
                  <a:gd name="T46" fmla="*/ 166 w 2401"/>
                  <a:gd name="T47" fmla="*/ 466 h 1138"/>
                  <a:gd name="T48" fmla="*/ 162 w 2401"/>
                  <a:gd name="T49" fmla="*/ 415 h 1138"/>
                  <a:gd name="T50" fmla="*/ 149 w 2401"/>
                  <a:gd name="T51" fmla="*/ 360 h 1138"/>
                  <a:gd name="T52" fmla="*/ 176 w 2401"/>
                  <a:gd name="T53" fmla="*/ 296 h 1138"/>
                  <a:gd name="T54" fmla="*/ 261 w 2401"/>
                  <a:gd name="T55" fmla="*/ 236 h 1138"/>
                  <a:gd name="T56" fmla="*/ 382 w 2401"/>
                  <a:gd name="T57" fmla="*/ 181 h 1138"/>
                  <a:gd name="T58" fmla="*/ 529 w 2401"/>
                  <a:gd name="T59" fmla="*/ 138 h 1138"/>
                  <a:gd name="T60" fmla="*/ 686 w 2401"/>
                  <a:gd name="T61" fmla="*/ 107 h 1138"/>
                  <a:gd name="T62" fmla="*/ 830 w 2401"/>
                  <a:gd name="T63" fmla="*/ 89 h 1138"/>
                  <a:gd name="T64" fmla="*/ 954 w 2401"/>
                  <a:gd name="T65" fmla="*/ 89 h 1138"/>
                  <a:gd name="T66" fmla="*/ 1036 w 2401"/>
                  <a:gd name="T67" fmla="*/ 112 h 1138"/>
                  <a:gd name="T68" fmla="*/ 1076 w 2401"/>
                  <a:gd name="T69" fmla="*/ 78 h 1138"/>
                  <a:gd name="T70" fmla="*/ 1134 w 2401"/>
                  <a:gd name="T71" fmla="*/ 35 h 1138"/>
                  <a:gd name="T72" fmla="*/ 1206 w 2401"/>
                  <a:gd name="T73" fmla="*/ 9 h 1138"/>
                  <a:gd name="T74" fmla="*/ 1288 w 2401"/>
                  <a:gd name="T75" fmla="*/ 0 h 1138"/>
                  <a:gd name="T76" fmla="*/ 1367 w 2401"/>
                  <a:gd name="T77" fmla="*/ 12 h 1138"/>
                  <a:gd name="T78" fmla="*/ 1440 w 2401"/>
                  <a:gd name="T79" fmla="*/ 46 h 1138"/>
                  <a:gd name="T80" fmla="*/ 1496 w 2401"/>
                  <a:gd name="T81" fmla="*/ 104 h 1138"/>
                  <a:gd name="T82" fmla="*/ 1527 w 2401"/>
                  <a:gd name="T83" fmla="*/ 181 h 1138"/>
                  <a:gd name="T84" fmla="*/ 1582 w 2401"/>
                  <a:gd name="T85" fmla="*/ 132 h 1138"/>
                  <a:gd name="T86" fmla="*/ 1644 w 2401"/>
                  <a:gd name="T87" fmla="*/ 104 h 1138"/>
                  <a:gd name="T88" fmla="*/ 1693 w 2401"/>
                  <a:gd name="T89" fmla="*/ 138 h 1138"/>
                  <a:gd name="T90" fmla="*/ 1725 w 2401"/>
                  <a:gd name="T91" fmla="*/ 213 h 1138"/>
                  <a:gd name="T92" fmla="*/ 1855 w 2401"/>
                  <a:gd name="T93" fmla="*/ 253 h 1138"/>
                  <a:gd name="T94" fmla="*/ 1997 w 2401"/>
                  <a:gd name="T95" fmla="*/ 276 h 1138"/>
                  <a:gd name="T96" fmla="*/ 2114 w 2401"/>
                  <a:gd name="T97" fmla="*/ 299 h 1138"/>
                  <a:gd name="T98" fmla="*/ 2206 w 2401"/>
                  <a:gd name="T99" fmla="*/ 328 h 1138"/>
                  <a:gd name="T100" fmla="*/ 2277 w 2401"/>
                  <a:gd name="T101" fmla="*/ 360 h 1138"/>
                  <a:gd name="T102" fmla="*/ 2330 w 2401"/>
                  <a:gd name="T103" fmla="*/ 394 h 1138"/>
                  <a:gd name="T104" fmla="*/ 2367 w 2401"/>
                  <a:gd name="T105" fmla="*/ 435 h 1138"/>
                  <a:gd name="T106" fmla="*/ 2392 w 2401"/>
                  <a:gd name="T107" fmla="*/ 481 h 1138"/>
                  <a:gd name="T108" fmla="*/ 2400 w 2401"/>
                  <a:gd name="T109" fmla="*/ 521 h 1138"/>
                  <a:gd name="T110" fmla="*/ 2392 w 2401"/>
                  <a:gd name="T111" fmla="*/ 564 h 1138"/>
                  <a:gd name="T112" fmla="*/ 2374 w 2401"/>
                  <a:gd name="T113" fmla="*/ 610 h 1138"/>
                  <a:gd name="T114" fmla="*/ 2338 w 2401"/>
                  <a:gd name="T115" fmla="*/ 659 h 1138"/>
                  <a:gd name="T116" fmla="*/ 2277 w 2401"/>
                  <a:gd name="T117" fmla="*/ 705 h 1138"/>
                  <a:gd name="T118" fmla="*/ 2188 w 2401"/>
                  <a:gd name="T119" fmla="*/ 743 h 1138"/>
                  <a:gd name="T120" fmla="*/ 2069 w 2401"/>
                  <a:gd name="T121" fmla="*/ 774 h 1138"/>
                  <a:gd name="T122" fmla="*/ 1911 w 2401"/>
                  <a:gd name="T123" fmla="*/ 794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1" h="1138">
                    <a:moveTo>
                      <a:pt x="1865" y="797"/>
                    </a:moveTo>
                    <a:lnTo>
                      <a:pt x="1870" y="809"/>
                    </a:lnTo>
                    <a:lnTo>
                      <a:pt x="1872" y="820"/>
                    </a:lnTo>
                    <a:lnTo>
                      <a:pt x="1870" y="832"/>
                    </a:lnTo>
                    <a:lnTo>
                      <a:pt x="1867" y="843"/>
                    </a:lnTo>
                    <a:lnTo>
                      <a:pt x="1862" y="855"/>
                    </a:lnTo>
                    <a:lnTo>
                      <a:pt x="1855" y="866"/>
                    </a:lnTo>
                    <a:lnTo>
                      <a:pt x="1847" y="878"/>
                    </a:lnTo>
                    <a:lnTo>
                      <a:pt x="1837" y="887"/>
                    </a:lnTo>
                    <a:lnTo>
                      <a:pt x="1822" y="895"/>
                    </a:lnTo>
                    <a:lnTo>
                      <a:pt x="1810" y="901"/>
                    </a:lnTo>
                    <a:lnTo>
                      <a:pt x="1793" y="904"/>
                    </a:lnTo>
                    <a:lnTo>
                      <a:pt x="1776" y="904"/>
                    </a:lnTo>
                    <a:lnTo>
                      <a:pt x="1758" y="901"/>
                    </a:lnTo>
                    <a:lnTo>
                      <a:pt x="1735" y="898"/>
                    </a:lnTo>
                    <a:lnTo>
                      <a:pt x="1713" y="887"/>
                    </a:lnTo>
                    <a:lnTo>
                      <a:pt x="1690" y="875"/>
                    </a:lnTo>
                    <a:lnTo>
                      <a:pt x="1686" y="895"/>
                    </a:lnTo>
                    <a:lnTo>
                      <a:pt x="1679" y="918"/>
                    </a:lnTo>
                    <a:lnTo>
                      <a:pt x="1666" y="938"/>
                    </a:lnTo>
                    <a:lnTo>
                      <a:pt x="1654" y="959"/>
                    </a:lnTo>
                    <a:lnTo>
                      <a:pt x="1636" y="979"/>
                    </a:lnTo>
                    <a:lnTo>
                      <a:pt x="1618" y="999"/>
                    </a:lnTo>
                    <a:lnTo>
                      <a:pt x="1596" y="1016"/>
                    </a:lnTo>
                    <a:lnTo>
                      <a:pt x="1574" y="1033"/>
                    </a:lnTo>
                    <a:lnTo>
                      <a:pt x="1547" y="1051"/>
                    </a:lnTo>
                    <a:lnTo>
                      <a:pt x="1522" y="1065"/>
                    </a:lnTo>
                    <a:lnTo>
                      <a:pt x="1491" y="1079"/>
                    </a:lnTo>
                    <a:lnTo>
                      <a:pt x="1462" y="1091"/>
                    </a:lnTo>
                    <a:lnTo>
                      <a:pt x="1430" y="1102"/>
                    </a:lnTo>
                    <a:lnTo>
                      <a:pt x="1397" y="1111"/>
                    </a:lnTo>
                    <a:lnTo>
                      <a:pt x="1363" y="1120"/>
                    </a:lnTo>
                    <a:lnTo>
                      <a:pt x="1328" y="1128"/>
                    </a:lnTo>
                    <a:lnTo>
                      <a:pt x="1293" y="1131"/>
                    </a:lnTo>
                    <a:lnTo>
                      <a:pt x="1257" y="1134"/>
                    </a:lnTo>
                    <a:lnTo>
                      <a:pt x="1221" y="1137"/>
                    </a:lnTo>
                    <a:lnTo>
                      <a:pt x="1186" y="1134"/>
                    </a:lnTo>
                    <a:lnTo>
                      <a:pt x="1148" y="1131"/>
                    </a:lnTo>
                    <a:lnTo>
                      <a:pt x="1114" y="1128"/>
                    </a:lnTo>
                    <a:lnTo>
                      <a:pt x="1079" y="1120"/>
                    </a:lnTo>
                    <a:lnTo>
                      <a:pt x="1041" y="1111"/>
                    </a:lnTo>
                    <a:lnTo>
                      <a:pt x="1010" y="1100"/>
                    </a:lnTo>
                    <a:lnTo>
                      <a:pt x="974" y="1085"/>
                    </a:lnTo>
                    <a:lnTo>
                      <a:pt x="942" y="1068"/>
                    </a:lnTo>
                    <a:lnTo>
                      <a:pt x="910" y="1048"/>
                    </a:lnTo>
                    <a:lnTo>
                      <a:pt x="880" y="1025"/>
                    </a:lnTo>
                    <a:lnTo>
                      <a:pt x="852" y="1002"/>
                    </a:lnTo>
                    <a:lnTo>
                      <a:pt x="825" y="973"/>
                    </a:lnTo>
                    <a:lnTo>
                      <a:pt x="801" y="941"/>
                    </a:lnTo>
                    <a:lnTo>
                      <a:pt x="796" y="956"/>
                    </a:lnTo>
                    <a:lnTo>
                      <a:pt x="788" y="970"/>
                    </a:lnTo>
                    <a:lnTo>
                      <a:pt x="778" y="979"/>
                    </a:lnTo>
                    <a:lnTo>
                      <a:pt x="766" y="987"/>
                    </a:lnTo>
                    <a:lnTo>
                      <a:pt x="750" y="993"/>
                    </a:lnTo>
                    <a:lnTo>
                      <a:pt x="733" y="999"/>
                    </a:lnTo>
                    <a:lnTo>
                      <a:pt x="713" y="999"/>
                    </a:lnTo>
                    <a:lnTo>
                      <a:pt x="696" y="999"/>
                    </a:lnTo>
                    <a:lnTo>
                      <a:pt x="676" y="996"/>
                    </a:lnTo>
                    <a:lnTo>
                      <a:pt x="656" y="993"/>
                    </a:lnTo>
                    <a:lnTo>
                      <a:pt x="636" y="987"/>
                    </a:lnTo>
                    <a:lnTo>
                      <a:pt x="618" y="979"/>
                    </a:lnTo>
                    <a:lnTo>
                      <a:pt x="601" y="967"/>
                    </a:lnTo>
                    <a:lnTo>
                      <a:pt x="587" y="956"/>
                    </a:lnTo>
                    <a:lnTo>
                      <a:pt x="574" y="938"/>
                    </a:lnTo>
                    <a:lnTo>
                      <a:pt x="564" y="921"/>
                    </a:lnTo>
                    <a:lnTo>
                      <a:pt x="514" y="924"/>
                    </a:lnTo>
                    <a:lnTo>
                      <a:pt x="467" y="927"/>
                    </a:lnTo>
                    <a:lnTo>
                      <a:pt x="422" y="924"/>
                    </a:lnTo>
                    <a:lnTo>
                      <a:pt x="378" y="921"/>
                    </a:lnTo>
                    <a:lnTo>
                      <a:pt x="335" y="915"/>
                    </a:lnTo>
                    <a:lnTo>
                      <a:pt x="295" y="910"/>
                    </a:lnTo>
                    <a:lnTo>
                      <a:pt x="261" y="901"/>
                    </a:lnTo>
                    <a:lnTo>
                      <a:pt x="226" y="892"/>
                    </a:lnTo>
                    <a:lnTo>
                      <a:pt x="191" y="881"/>
                    </a:lnTo>
                    <a:lnTo>
                      <a:pt x="162" y="869"/>
                    </a:lnTo>
                    <a:lnTo>
                      <a:pt x="134" y="855"/>
                    </a:lnTo>
                    <a:lnTo>
                      <a:pt x="109" y="841"/>
                    </a:lnTo>
                    <a:lnTo>
                      <a:pt x="84" y="826"/>
                    </a:lnTo>
                    <a:lnTo>
                      <a:pt x="64" y="809"/>
                    </a:lnTo>
                    <a:lnTo>
                      <a:pt x="47" y="792"/>
                    </a:lnTo>
                    <a:lnTo>
                      <a:pt x="32" y="771"/>
                    </a:lnTo>
                    <a:lnTo>
                      <a:pt x="20" y="754"/>
                    </a:lnTo>
                    <a:lnTo>
                      <a:pt x="10" y="734"/>
                    </a:lnTo>
                    <a:lnTo>
                      <a:pt x="2" y="714"/>
                    </a:lnTo>
                    <a:lnTo>
                      <a:pt x="0" y="694"/>
                    </a:lnTo>
                    <a:lnTo>
                      <a:pt x="0" y="674"/>
                    </a:lnTo>
                    <a:lnTo>
                      <a:pt x="0" y="651"/>
                    </a:lnTo>
                    <a:lnTo>
                      <a:pt x="5" y="630"/>
                    </a:lnTo>
                    <a:lnTo>
                      <a:pt x="15" y="610"/>
                    </a:lnTo>
                    <a:lnTo>
                      <a:pt x="27" y="587"/>
                    </a:lnTo>
                    <a:lnTo>
                      <a:pt x="42" y="567"/>
                    </a:lnTo>
                    <a:lnTo>
                      <a:pt x="59" y="547"/>
                    </a:lnTo>
                    <a:lnTo>
                      <a:pt x="81" y="527"/>
                    </a:lnTo>
                    <a:lnTo>
                      <a:pt x="106" y="507"/>
                    </a:lnTo>
                    <a:lnTo>
                      <a:pt x="134" y="486"/>
                    </a:lnTo>
                    <a:lnTo>
                      <a:pt x="166" y="466"/>
                    </a:lnTo>
                    <a:lnTo>
                      <a:pt x="203" y="449"/>
                    </a:lnTo>
                    <a:lnTo>
                      <a:pt x="183" y="438"/>
                    </a:lnTo>
                    <a:lnTo>
                      <a:pt x="171" y="426"/>
                    </a:lnTo>
                    <a:lnTo>
                      <a:pt x="162" y="415"/>
                    </a:lnTo>
                    <a:lnTo>
                      <a:pt x="154" y="400"/>
                    </a:lnTo>
                    <a:lnTo>
                      <a:pt x="149" y="389"/>
                    </a:lnTo>
                    <a:lnTo>
                      <a:pt x="147" y="374"/>
                    </a:lnTo>
                    <a:lnTo>
                      <a:pt x="149" y="360"/>
                    </a:lnTo>
                    <a:lnTo>
                      <a:pt x="149" y="345"/>
                    </a:lnTo>
                    <a:lnTo>
                      <a:pt x="154" y="328"/>
                    </a:lnTo>
                    <a:lnTo>
                      <a:pt x="163" y="314"/>
                    </a:lnTo>
                    <a:lnTo>
                      <a:pt x="176" y="296"/>
                    </a:lnTo>
                    <a:lnTo>
                      <a:pt x="193" y="282"/>
                    </a:lnTo>
                    <a:lnTo>
                      <a:pt x="213" y="265"/>
                    </a:lnTo>
                    <a:lnTo>
                      <a:pt x="236" y="250"/>
                    </a:lnTo>
                    <a:lnTo>
                      <a:pt x="261" y="236"/>
                    </a:lnTo>
                    <a:lnTo>
                      <a:pt x="288" y="222"/>
                    </a:lnTo>
                    <a:lnTo>
                      <a:pt x="318" y="207"/>
                    </a:lnTo>
                    <a:lnTo>
                      <a:pt x="350" y="196"/>
                    </a:lnTo>
                    <a:lnTo>
                      <a:pt x="382" y="181"/>
                    </a:lnTo>
                    <a:lnTo>
                      <a:pt x="417" y="170"/>
                    </a:lnTo>
                    <a:lnTo>
                      <a:pt x="455" y="158"/>
                    </a:lnTo>
                    <a:lnTo>
                      <a:pt x="491" y="147"/>
                    </a:lnTo>
                    <a:lnTo>
                      <a:pt x="529" y="138"/>
                    </a:lnTo>
                    <a:lnTo>
                      <a:pt x="569" y="130"/>
                    </a:lnTo>
                    <a:lnTo>
                      <a:pt x="608" y="121"/>
                    </a:lnTo>
                    <a:lnTo>
                      <a:pt x="646" y="112"/>
                    </a:lnTo>
                    <a:lnTo>
                      <a:pt x="686" y="107"/>
                    </a:lnTo>
                    <a:lnTo>
                      <a:pt x="723" y="101"/>
                    </a:lnTo>
                    <a:lnTo>
                      <a:pt x="761" y="95"/>
                    </a:lnTo>
                    <a:lnTo>
                      <a:pt x="796" y="92"/>
                    </a:lnTo>
                    <a:lnTo>
                      <a:pt x="830" y="89"/>
                    </a:lnTo>
                    <a:lnTo>
                      <a:pt x="865" y="86"/>
                    </a:lnTo>
                    <a:lnTo>
                      <a:pt x="898" y="86"/>
                    </a:lnTo>
                    <a:lnTo>
                      <a:pt x="925" y="89"/>
                    </a:lnTo>
                    <a:lnTo>
                      <a:pt x="954" y="89"/>
                    </a:lnTo>
                    <a:lnTo>
                      <a:pt x="979" y="95"/>
                    </a:lnTo>
                    <a:lnTo>
                      <a:pt x="1000" y="98"/>
                    </a:lnTo>
                    <a:lnTo>
                      <a:pt x="1020" y="107"/>
                    </a:lnTo>
                    <a:lnTo>
                      <a:pt x="1036" y="112"/>
                    </a:lnTo>
                    <a:lnTo>
                      <a:pt x="1049" y="124"/>
                    </a:lnTo>
                    <a:lnTo>
                      <a:pt x="1056" y="107"/>
                    </a:lnTo>
                    <a:lnTo>
                      <a:pt x="1064" y="92"/>
                    </a:lnTo>
                    <a:lnTo>
                      <a:pt x="1076" y="78"/>
                    </a:lnTo>
                    <a:lnTo>
                      <a:pt x="1089" y="66"/>
                    </a:lnTo>
                    <a:lnTo>
                      <a:pt x="1101" y="55"/>
                    </a:lnTo>
                    <a:lnTo>
                      <a:pt x="1116" y="43"/>
                    </a:lnTo>
                    <a:lnTo>
                      <a:pt x="1134" y="35"/>
                    </a:lnTo>
                    <a:lnTo>
                      <a:pt x="1150" y="26"/>
                    </a:lnTo>
                    <a:lnTo>
                      <a:pt x="1168" y="17"/>
                    </a:lnTo>
                    <a:lnTo>
                      <a:pt x="1186" y="12"/>
                    </a:lnTo>
                    <a:lnTo>
                      <a:pt x="1206" y="9"/>
                    </a:lnTo>
                    <a:lnTo>
                      <a:pt x="1226" y="3"/>
                    </a:lnTo>
                    <a:lnTo>
                      <a:pt x="1246" y="3"/>
                    </a:lnTo>
                    <a:lnTo>
                      <a:pt x="1265" y="0"/>
                    </a:lnTo>
                    <a:lnTo>
                      <a:pt x="1288" y="0"/>
                    </a:lnTo>
                    <a:lnTo>
                      <a:pt x="1308" y="3"/>
                    </a:lnTo>
                    <a:lnTo>
                      <a:pt x="1328" y="3"/>
                    </a:lnTo>
                    <a:lnTo>
                      <a:pt x="1348" y="9"/>
                    </a:lnTo>
                    <a:lnTo>
                      <a:pt x="1367" y="12"/>
                    </a:lnTo>
                    <a:lnTo>
                      <a:pt x="1387" y="20"/>
                    </a:lnTo>
                    <a:lnTo>
                      <a:pt x="1405" y="26"/>
                    </a:lnTo>
                    <a:lnTo>
                      <a:pt x="1425" y="37"/>
                    </a:lnTo>
                    <a:lnTo>
                      <a:pt x="1440" y="46"/>
                    </a:lnTo>
                    <a:lnTo>
                      <a:pt x="1457" y="58"/>
                    </a:lnTo>
                    <a:lnTo>
                      <a:pt x="1472" y="72"/>
                    </a:lnTo>
                    <a:lnTo>
                      <a:pt x="1484" y="86"/>
                    </a:lnTo>
                    <a:lnTo>
                      <a:pt x="1496" y="104"/>
                    </a:lnTo>
                    <a:lnTo>
                      <a:pt x="1506" y="121"/>
                    </a:lnTo>
                    <a:lnTo>
                      <a:pt x="1514" y="138"/>
                    </a:lnTo>
                    <a:lnTo>
                      <a:pt x="1522" y="161"/>
                    </a:lnTo>
                    <a:lnTo>
                      <a:pt x="1527" y="181"/>
                    </a:lnTo>
                    <a:lnTo>
                      <a:pt x="1532" y="207"/>
                    </a:lnTo>
                    <a:lnTo>
                      <a:pt x="1547" y="176"/>
                    </a:lnTo>
                    <a:lnTo>
                      <a:pt x="1564" y="153"/>
                    </a:lnTo>
                    <a:lnTo>
                      <a:pt x="1582" y="132"/>
                    </a:lnTo>
                    <a:lnTo>
                      <a:pt x="1596" y="118"/>
                    </a:lnTo>
                    <a:lnTo>
                      <a:pt x="1613" y="109"/>
                    </a:lnTo>
                    <a:lnTo>
                      <a:pt x="1628" y="104"/>
                    </a:lnTo>
                    <a:lnTo>
                      <a:pt x="1644" y="104"/>
                    </a:lnTo>
                    <a:lnTo>
                      <a:pt x="1656" y="107"/>
                    </a:lnTo>
                    <a:lnTo>
                      <a:pt x="1671" y="115"/>
                    </a:lnTo>
                    <a:lnTo>
                      <a:pt x="1684" y="124"/>
                    </a:lnTo>
                    <a:lnTo>
                      <a:pt x="1693" y="138"/>
                    </a:lnTo>
                    <a:lnTo>
                      <a:pt x="1703" y="153"/>
                    </a:lnTo>
                    <a:lnTo>
                      <a:pt x="1713" y="170"/>
                    </a:lnTo>
                    <a:lnTo>
                      <a:pt x="1718" y="193"/>
                    </a:lnTo>
                    <a:lnTo>
                      <a:pt x="1725" y="213"/>
                    </a:lnTo>
                    <a:lnTo>
                      <a:pt x="1728" y="239"/>
                    </a:lnTo>
                    <a:lnTo>
                      <a:pt x="1773" y="242"/>
                    </a:lnTo>
                    <a:lnTo>
                      <a:pt x="1815" y="248"/>
                    </a:lnTo>
                    <a:lnTo>
                      <a:pt x="1855" y="253"/>
                    </a:lnTo>
                    <a:lnTo>
                      <a:pt x="1893" y="259"/>
                    </a:lnTo>
                    <a:lnTo>
                      <a:pt x="1929" y="265"/>
                    </a:lnTo>
                    <a:lnTo>
                      <a:pt x="1964" y="271"/>
                    </a:lnTo>
                    <a:lnTo>
                      <a:pt x="1997" y="276"/>
                    </a:lnTo>
                    <a:lnTo>
                      <a:pt x="2028" y="282"/>
                    </a:lnTo>
                    <a:lnTo>
                      <a:pt x="2059" y="288"/>
                    </a:lnTo>
                    <a:lnTo>
                      <a:pt x="2086" y="294"/>
                    </a:lnTo>
                    <a:lnTo>
                      <a:pt x="2114" y="299"/>
                    </a:lnTo>
                    <a:lnTo>
                      <a:pt x="2138" y="308"/>
                    </a:lnTo>
                    <a:lnTo>
                      <a:pt x="2163" y="314"/>
                    </a:lnTo>
                    <a:lnTo>
                      <a:pt x="2183" y="320"/>
                    </a:lnTo>
                    <a:lnTo>
                      <a:pt x="2206" y="328"/>
                    </a:lnTo>
                    <a:lnTo>
                      <a:pt x="2226" y="334"/>
                    </a:lnTo>
                    <a:lnTo>
                      <a:pt x="2242" y="343"/>
                    </a:lnTo>
                    <a:lnTo>
                      <a:pt x="2260" y="351"/>
                    </a:lnTo>
                    <a:lnTo>
                      <a:pt x="2277" y="360"/>
                    </a:lnTo>
                    <a:lnTo>
                      <a:pt x="2293" y="368"/>
                    </a:lnTo>
                    <a:lnTo>
                      <a:pt x="2305" y="377"/>
                    </a:lnTo>
                    <a:lnTo>
                      <a:pt x="2318" y="386"/>
                    </a:lnTo>
                    <a:lnTo>
                      <a:pt x="2330" y="394"/>
                    </a:lnTo>
                    <a:lnTo>
                      <a:pt x="2340" y="403"/>
                    </a:lnTo>
                    <a:lnTo>
                      <a:pt x="2349" y="415"/>
                    </a:lnTo>
                    <a:lnTo>
                      <a:pt x="2359" y="423"/>
                    </a:lnTo>
                    <a:lnTo>
                      <a:pt x="2367" y="435"/>
                    </a:lnTo>
                    <a:lnTo>
                      <a:pt x="2374" y="446"/>
                    </a:lnTo>
                    <a:lnTo>
                      <a:pt x="2382" y="458"/>
                    </a:lnTo>
                    <a:lnTo>
                      <a:pt x="2387" y="469"/>
                    </a:lnTo>
                    <a:lnTo>
                      <a:pt x="2392" y="481"/>
                    </a:lnTo>
                    <a:lnTo>
                      <a:pt x="2397" y="495"/>
                    </a:lnTo>
                    <a:lnTo>
                      <a:pt x="2397" y="504"/>
                    </a:lnTo>
                    <a:lnTo>
                      <a:pt x="2400" y="512"/>
                    </a:lnTo>
                    <a:lnTo>
                      <a:pt x="2400" y="521"/>
                    </a:lnTo>
                    <a:lnTo>
                      <a:pt x="2397" y="533"/>
                    </a:lnTo>
                    <a:lnTo>
                      <a:pt x="2397" y="544"/>
                    </a:lnTo>
                    <a:lnTo>
                      <a:pt x="2394" y="553"/>
                    </a:lnTo>
                    <a:lnTo>
                      <a:pt x="2392" y="564"/>
                    </a:lnTo>
                    <a:lnTo>
                      <a:pt x="2389" y="576"/>
                    </a:lnTo>
                    <a:lnTo>
                      <a:pt x="2384" y="587"/>
                    </a:lnTo>
                    <a:lnTo>
                      <a:pt x="2379" y="599"/>
                    </a:lnTo>
                    <a:lnTo>
                      <a:pt x="2374" y="610"/>
                    </a:lnTo>
                    <a:lnTo>
                      <a:pt x="2367" y="625"/>
                    </a:lnTo>
                    <a:lnTo>
                      <a:pt x="2357" y="636"/>
                    </a:lnTo>
                    <a:lnTo>
                      <a:pt x="2347" y="648"/>
                    </a:lnTo>
                    <a:lnTo>
                      <a:pt x="2338" y="659"/>
                    </a:lnTo>
                    <a:lnTo>
                      <a:pt x="2325" y="671"/>
                    </a:lnTo>
                    <a:lnTo>
                      <a:pt x="2310" y="682"/>
                    </a:lnTo>
                    <a:lnTo>
                      <a:pt x="2293" y="694"/>
                    </a:lnTo>
                    <a:lnTo>
                      <a:pt x="2277" y="705"/>
                    </a:lnTo>
                    <a:lnTo>
                      <a:pt x="2257" y="714"/>
                    </a:lnTo>
                    <a:lnTo>
                      <a:pt x="2236" y="725"/>
                    </a:lnTo>
                    <a:lnTo>
                      <a:pt x="2213" y="734"/>
                    </a:lnTo>
                    <a:lnTo>
                      <a:pt x="2188" y="743"/>
                    </a:lnTo>
                    <a:lnTo>
                      <a:pt x="2161" y="751"/>
                    </a:lnTo>
                    <a:lnTo>
                      <a:pt x="2133" y="760"/>
                    </a:lnTo>
                    <a:lnTo>
                      <a:pt x="2101" y="769"/>
                    </a:lnTo>
                    <a:lnTo>
                      <a:pt x="2069" y="774"/>
                    </a:lnTo>
                    <a:lnTo>
                      <a:pt x="2033" y="780"/>
                    </a:lnTo>
                    <a:lnTo>
                      <a:pt x="1994" y="786"/>
                    </a:lnTo>
                    <a:lnTo>
                      <a:pt x="1954" y="792"/>
                    </a:lnTo>
                    <a:lnTo>
                      <a:pt x="1911" y="794"/>
                    </a:lnTo>
                    <a:lnTo>
                      <a:pt x="1865" y="79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04" name="Freeform 16"/>
              <p:cNvSpPr>
                <a:spLocks/>
              </p:cNvSpPr>
              <p:nvPr/>
            </p:nvSpPr>
            <p:spPr bwMode="auto">
              <a:xfrm>
                <a:off x="5085" y="3692"/>
                <a:ext cx="185" cy="109"/>
              </a:xfrm>
              <a:custGeom>
                <a:avLst/>
                <a:gdLst>
                  <a:gd name="T0" fmla="*/ 16 w 185"/>
                  <a:gd name="T1" fmla="*/ 73 h 109"/>
                  <a:gd name="T2" fmla="*/ 5 w 185"/>
                  <a:gd name="T3" fmla="*/ 80 h 109"/>
                  <a:gd name="T4" fmla="*/ 27 w 185"/>
                  <a:gd name="T5" fmla="*/ 93 h 109"/>
                  <a:gd name="T6" fmla="*/ 48 w 185"/>
                  <a:gd name="T7" fmla="*/ 100 h 109"/>
                  <a:gd name="T8" fmla="*/ 68 w 185"/>
                  <a:gd name="T9" fmla="*/ 105 h 109"/>
                  <a:gd name="T10" fmla="*/ 87 w 185"/>
                  <a:gd name="T11" fmla="*/ 108 h 109"/>
                  <a:gd name="T12" fmla="*/ 106 w 185"/>
                  <a:gd name="T13" fmla="*/ 108 h 109"/>
                  <a:gd name="T14" fmla="*/ 121 w 185"/>
                  <a:gd name="T15" fmla="*/ 103 h 109"/>
                  <a:gd name="T16" fmla="*/ 135 w 185"/>
                  <a:gd name="T17" fmla="*/ 98 h 109"/>
                  <a:gd name="T18" fmla="*/ 147 w 185"/>
                  <a:gd name="T19" fmla="*/ 90 h 109"/>
                  <a:gd name="T20" fmla="*/ 158 w 185"/>
                  <a:gd name="T21" fmla="*/ 83 h 109"/>
                  <a:gd name="T22" fmla="*/ 167 w 185"/>
                  <a:gd name="T23" fmla="*/ 73 h 109"/>
                  <a:gd name="T24" fmla="*/ 175 w 185"/>
                  <a:gd name="T25" fmla="*/ 60 h 109"/>
                  <a:gd name="T26" fmla="*/ 181 w 185"/>
                  <a:gd name="T27" fmla="*/ 48 h 109"/>
                  <a:gd name="T28" fmla="*/ 184 w 185"/>
                  <a:gd name="T29" fmla="*/ 35 h 109"/>
                  <a:gd name="T30" fmla="*/ 184 w 185"/>
                  <a:gd name="T31" fmla="*/ 23 h 109"/>
                  <a:gd name="T32" fmla="*/ 181 w 185"/>
                  <a:gd name="T33" fmla="*/ 13 h 109"/>
                  <a:gd name="T34" fmla="*/ 176 w 185"/>
                  <a:gd name="T35" fmla="*/ 0 h 109"/>
                  <a:gd name="T36" fmla="*/ 162 w 185"/>
                  <a:gd name="T37" fmla="*/ 10 h 109"/>
                  <a:gd name="T38" fmla="*/ 167 w 185"/>
                  <a:gd name="T39" fmla="*/ 15 h 109"/>
                  <a:gd name="T40" fmla="*/ 167 w 185"/>
                  <a:gd name="T41" fmla="*/ 25 h 109"/>
                  <a:gd name="T42" fmla="*/ 167 w 185"/>
                  <a:gd name="T43" fmla="*/ 33 h 109"/>
                  <a:gd name="T44" fmla="*/ 165 w 185"/>
                  <a:gd name="T45" fmla="*/ 43 h 109"/>
                  <a:gd name="T46" fmla="*/ 161 w 185"/>
                  <a:gd name="T47" fmla="*/ 50 h 109"/>
                  <a:gd name="T48" fmla="*/ 156 w 185"/>
                  <a:gd name="T49" fmla="*/ 60 h 109"/>
                  <a:gd name="T50" fmla="*/ 148 w 185"/>
                  <a:gd name="T51" fmla="*/ 68 h 109"/>
                  <a:gd name="T52" fmla="*/ 140 w 185"/>
                  <a:gd name="T53" fmla="*/ 75 h 109"/>
                  <a:gd name="T54" fmla="*/ 128 w 185"/>
                  <a:gd name="T55" fmla="*/ 83 h 109"/>
                  <a:gd name="T56" fmla="*/ 117 w 185"/>
                  <a:gd name="T57" fmla="*/ 88 h 109"/>
                  <a:gd name="T58" fmla="*/ 103 w 185"/>
                  <a:gd name="T59" fmla="*/ 90 h 109"/>
                  <a:gd name="T60" fmla="*/ 87 w 185"/>
                  <a:gd name="T61" fmla="*/ 90 h 109"/>
                  <a:gd name="T62" fmla="*/ 71 w 185"/>
                  <a:gd name="T63" fmla="*/ 88 h 109"/>
                  <a:gd name="T64" fmla="*/ 52 w 185"/>
                  <a:gd name="T65" fmla="*/ 83 h 109"/>
                  <a:gd name="T66" fmla="*/ 35 w 185"/>
                  <a:gd name="T67" fmla="*/ 75 h 109"/>
                  <a:gd name="T68" fmla="*/ 13 w 185"/>
                  <a:gd name="T69" fmla="*/ 65 h 109"/>
                  <a:gd name="T70" fmla="*/ 0 w 185"/>
                  <a:gd name="T71" fmla="*/ 70 h 109"/>
                  <a:gd name="T72" fmla="*/ 16 w 185"/>
                  <a:gd name="T73"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5" h="109">
                    <a:moveTo>
                      <a:pt x="16" y="73"/>
                    </a:moveTo>
                    <a:lnTo>
                      <a:pt x="5" y="80"/>
                    </a:lnTo>
                    <a:lnTo>
                      <a:pt x="27" y="93"/>
                    </a:lnTo>
                    <a:lnTo>
                      <a:pt x="48" y="100"/>
                    </a:lnTo>
                    <a:lnTo>
                      <a:pt x="68" y="105"/>
                    </a:lnTo>
                    <a:lnTo>
                      <a:pt x="87" y="108"/>
                    </a:lnTo>
                    <a:lnTo>
                      <a:pt x="106" y="108"/>
                    </a:lnTo>
                    <a:lnTo>
                      <a:pt x="121" y="103"/>
                    </a:lnTo>
                    <a:lnTo>
                      <a:pt x="135" y="98"/>
                    </a:lnTo>
                    <a:lnTo>
                      <a:pt x="147" y="90"/>
                    </a:lnTo>
                    <a:lnTo>
                      <a:pt x="158" y="83"/>
                    </a:lnTo>
                    <a:lnTo>
                      <a:pt x="167" y="73"/>
                    </a:lnTo>
                    <a:lnTo>
                      <a:pt x="175" y="60"/>
                    </a:lnTo>
                    <a:lnTo>
                      <a:pt x="181" y="48"/>
                    </a:lnTo>
                    <a:lnTo>
                      <a:pt x="184" y="35"/>
                    </a:lnTo>
                    <a:lnTo>
                      <a:pt x="184" y="23"/>
                    </a:lnTo>
                    <a:lnTo>
                      <a:pt x="181" y="13"/>
                    </a:lnTo>
                    <a:lnTo>
                      <a:pt x="176" y="0"/>
                    </a:lnTo>
                    <a:lnTo>
                      <a:pt x="162" y="10"/>
                    </a:lnTo>
                    <a:lnTo>
                      <a:pt x="167" y="15"/>
                    </a:lnTo>
                    <a:lnTo>
                      <a:pt x="167" y="25"/>
                    </a:lnTo>
                    <a:lnTo>
                      <a:pt x="167" y="33"/>
                    </a:lnTo>
                    <a:lnTo>
                      <a:pt x="165" y="43"/>
                    </a:lnTo>
                    <a:lnTo>
                      <a:pt x="161" y="50"/>
                    </a:lnTo>
                    <a:lnTo>
                      <a:pt x="156" y="60"/>
                    </a:lnTo>
                    <a:lnTo>
                      <a:pt x="148" y="68"/>
                    </a:lnTo>
                    <a:lnTo>
                      <a:pt x="140" y="75"/>
                    </a:lnTo>
                    <a:lnTo>
                      <a:pt x="128" y="83"/>
                    </a:lnTo>
                    <a:lnTo>
                      <a:pt x="117" y="88"/>
                    </a:lnTo>
                    <a:lnTo>
                      <a:pt x="103" y="90"/>
                    </a:lnTo>
                    <a:lnTo>
                      <a:pt x="87" y="90"/>
                    </a:lnTo>
                    <a:lnTo>
                      <a:pt x="71" y="88"/>
                    </a:lnTo>
                    <a:lnTo>
                      <a:pt x="52" y="83"/>
                    </a:lnTo>
                    <a:lnTo>
                      <a:pt x="35" y="75"/>
                    </a:lnTo>
                    <a:lnTo>
                      <a:pt x="13" y="65"/>
                    </a:lnTo>
                    <a:lnTo>
                      <a:pt x="0" y="70"/>
                    </a:lnTo>
                    <a:lnTo>
                      <a:pt x="16" y="73"/>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05" name="Freeform 17"/>
              <p:cNvSpPr>
                <a:spLocks/>
              </p:cNvSpPr>
              <p:nvPr/>
            </p:nvSpPr>
            <p:spPr bwMode="auto">
              <a:xfrm>
                <a:off x="4191" y="3772"/>
                <a:ext cx="898" cy="260"/>
              </a:xfrm>
              <a:custGeom>
                <a:avLst/>
                <a:gdLst>
                  <a:gd name="T0" fmla="*/ 0 w 898"/>
                  <a:gd name="T1" fmla="*/ 74 h 260"/>
                  <a:gd name="T2" fmla="*/ 54 w 898"/>
                  <a:gd name="T3" fmla="*/ 128 h 260"/>
                  <a:gd name="T4" fmla="*/ 113 w 898"/>
                  <a:gd name="T5" fmla="*/ 174 h 260"/>
                  <a:gd name="T6" fmla="*/ 177 w 898"/>
                  <a:gd name="T7" fmla="*/ 210 h 260"/>
                  <a:gd name="T8" fmla="*/ 243 w 898"/>
                  <a:gd name="T9" fmla="*/ 234 h 260"/>
                  <a:gd name="T10" fmla="*/ 315 w 898"/>
                  <a:gd name="T11" fmla="*/ 251 h 260"/>
                  <a:gd name="T12" fmla="*/ 389 w 898"/>
                  <a:gd name="T13" fmla="*/ 259 h 260"/>
                  <a:gd name="T14" fmla="*/ 461 w 898"/>
                  <a:gd name="T15" fmla="*/ 259 h 260"/>
                  <a:gd name="T16" fmla="*/ 532 w 898"/>
                  <a:gd name="T17" fmla="*/ 251 h 260"/>
                  <a:gd name="T18" fmla="*/ 601 w 898"/>
                  <a:gd name="T19" fmla="*/ 237 h 260"/>
                  <a:gd name="T20" fmla="*/ 665 w 898"/>
                  <a:gd name="T21" fmla="*/ 218 h 260"/>
                  <a:gd name="T22" fmla="*/ 724 w 898"/>
                  <a:gd name="T23" fmla="*/ 191 h 260"/>
                  <a:gd name="T24" fmla="*/ 776 w 898"/>
                  <a:gd name="T25" fmla="*/ 161 h 260"/>
                  <a:gd name="T26" fmla="*/ 822 w 898"/>
                  <a:gd name="T27" fmla="*/ 128 h 260"/>
                  <a:gd name="T28" fmla="*/ 858 w 898"/>
                  <a:gd name="T29" fmla="*/ 90 h 260"/>
                  <a:gd name="T30" fmla="*/ 884 w 898"/>
                  <a:gd name="T31" fmla="*/ 46 h 260"/>
                  <a:gd name="T32" fmla="*/ 897 w 898"/>
                  <a:gd name="T33" fmla="*/ 3 h 260"/>
                  <a:gd name="T34" fmla="*/ 876 w 898"/>
                  <a:gd name="T35" fmla="*/ 19 h 260"/>
                  <a:gd name="T36" fmla="*/ 858 w 898"/>
                  <a:gd name="T37" fmla="*/ 57 h 260"/>
                  <a:gd name="T38" fmla="*/ 830 w 898"/>
                  <a:gd name="T39" fmla="*/ 95 h 260"/>
                  <a:gd name="T40" fmla="*/ 791 w 898"/>
                  <a:gd name="T41" fmla="*/ 128 h 260"/>
                  <a:gd name="T42" fmla="*/ 743 w 898"/>
                  <a:gd name="T43" fmla="*/ 158 h 260"/>
                  <a:gd name="T44" fmla="*/ 689 w 898"/>
                  <a:gd name="T45" fmla="*/ 188 h 260"/>
                  <a:gd name="T46" fmla="*/ 628 w 898"/>
                  <a:gd name="T47" fmla="*/ 210 h 260"/>
                  <a:gd name="T48" fmla="*/ 561 w 898"/>
                  <a:gd name="T49" fmla="*/ 226 h 260"/>
                  <a:gd name="T50" fmla="*/ 494 w 898"/>
                  <a:gd name="T51" fmla="*/ 237 h 260"/>
                  <a:gd name="T52" fmla="*/ 423 w 898"/>
                  <a:gd name="T53" fmla="*/ 240 h 260"/>
                  <a:gd name="T54" fmla="*/ 354 w 898"/>
                  <a:gd name="T55" fmla="*/ 237 h 260"/>
                  <a:gd name="T56" fmla="*/ 283 w 898"/>
                  <a:gd name="T57" fmla="*/ 226 h 260"/>
                  <a:gd name="T58" fmla="*/ 217 w 898"/>
                  <a:gd name="T59" fmla="*/ 204 h 260"/>
                  <a:gd name="T60" fmla="*/ 150 w 898"/>
                  <a:gd name="T61" fmla="*/ 177 h 260"/>
                  <a:gd name="T62" fmla="*/ 94 w 898"/>
                  <a:gd name="T63" fmla="*/ 139 h 260"/>
                  <a:gd name="T64" fmla="*/ 38 w 898"/>
                  <a:gd name="T65" fmla="*/ 90 h 260"/>
                  <a:gd name="T66" fmla="*/ 0 w 898"/>
                  <a:gd name="T67" fmla="*/ 6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8" h="260">
                    <a:moveTo>
                      <a:pt x="17" y="68"/>
                    </a:moveTo>
                    <a:lnTo>
                      <a:pt x="0" y="74"/>
                    </a:lnTo>
                    <a:lnTo>
                      <a:pt x="27" y="104"/>
                    </a:lnTo>
                    <a:lnTo>
                      <a:pt x="54" y="128"/>
                    </a:lnTo>
                    <a:lnTo>
                      <a:pt x="81" y="153"/>
                    </a:lnTo>
                    <a:lnTo>
                      <a:pt x="113" y="174"/>
                    </a:lnTo>
                    <a:lnTo>
                      <a:pt x="143" y="194"/>
                    </a:lnTo>
                    <a:lnTo>
                      <a:pt x="177" y="210"/>
                    </a:lnTo>
                    <a:lnTo>
                      <a:pt x="209" y="224"/>
                    </a:lnTo>
                    <a:lnTo>
                      <a:pt x="243" y="234"/>
                    </a:lnTo>
                    <a:lnTo>
                      <a:pt x="281" y="245"/>
                    </a:lnTo>
                    <a:lnTo>
                      <a:pt x="315" y="251"/>
                    </a:lnTo>
                    <a:lnTo>
                      <a:pt x="353" y="256"/>
                    </a:lnTo>
                    <a:lnTo>
                      <a:pt x="389" y="259"/>
                    </a:lnTo>
                    <a:lnTo>
                      <a:pt x="423" y="259"/>
                    </a:lnTo>
                    <a:lnTo>
                      <a:pt x="461" y="259"/>
                    </a:lnTo>
                    <a:lnTo>
                      <a:pt x="497" y="256"/>
                    </a:lnTo>
                    <a:lnTo>
                      <a:pt x="532" y="251"/>
                    </a:lnTo>
                    <a:lnTo>
                      <a:pt x="566" y="245"/>
                    </a:lnTo>
                    <a:lnTo>
                      <a:pt x="601" y="237"/>
                    </a:lnTo>
                    <a:lnTo>
                      <a:pt x="633" y="226"/>
                    </a:lnTo>
                    <a:lnTo>
                      <a:pt x="665" y="218"/>
                    </a:lnTo>
                    <a:lnTo>
                      <a:pt x="694" y="204"/>
                    </a:lnTo>
                    <a:lnTo>
                      <a:pt x="724" y="191"/>
                    </a:lnTo>
                    <a:lnTo>
                      <a:pt x="751" y="177"/>
                    </a:lnTo>
                    <a:lnTo>
                      <a:pt x="776" y="161"/>
                    </a:lnTo>
                    <a:lnTo>
                      <a:pt x="801" y="144"/>
                    </a:lnTo>
                    <a:lnTo>
                      <a:pt x="822" y="128"/>
                    </a:lnTo>
                    <a:lnTo>
                      <a:pt x="842" y="109"/>
                    </a:lnTo>
                    <a:lnTo>
                      <a:pt x="858" y="90"/>
                    </a:lnTo>
                    <a:lnTo>
                      <a:pt x="871" y="68"/>
                    </a:lnTo>
                    <a:lnTo>
                      <a:pt x="884" y="46"/>
                    </a:lnTo>
                    <a:lnTo>
                      <a:pt x="891" y="25"/>
                    </a:lnTo>
                    <a:lnTo>
                      <a:pt x="897" y="3"/>
                    </a:lnTo>
                    <a:lnTo>
                      <a:pt x="879" y="0"/>
                    </a:lnTo>
                    <a:lnTo>
                      <a:pt x="876" y="19"/>
                    </a:lnTo>
                    <a:lnTo>
                      <a:pt x="869" y="38"/>
                    </a:lnTo>
                    <a:lnTo>
                      <a:pt x="858" y="57"/>
                    </a:lnTo>
                    <a:lnTo>
                      <a:pt x="845" y="76"/>
                    </a:lnTo>
                    <a:lnTo>
                      <a:pt x="830" y="95"/>
                    </a:lnTo>
                    <a:lnTo>
                      <a:pt x="812" y="112"/>
                    </a:lnTo>
                    <a:lnTo>
                      <a:pt x="791" y="128"/>
                    </a:lnTo>
                    <a:lnTo>
                      <a:pt x="768" y="144"/>
                    </a:lnTo>
                    <a:lnTo>
                      <a:pt x="743" y="158"/>
                    </a:lnTo>
                    <a:lnTo>
                      <a:pt x="717" y="174"/>
                    </a:lnTo>
                    <a:lnTo>
                      <a:pt x="689" y="188"/>
                    </a:lnTo>
                    <a:lnTo>
                      <a:pt x="660" y="199"/>
                    </a:lnTo>
                    <a:lnTo>
                      <a:pt x="628" y="210"/>
                    </a:lnTo>
                    <a:lnTo>
                      <a:pt x="596" y="218"/>
                    </a:lnTo>
                    <a:lnTo>
                      <a:pt x="561" y="226"/>
                    </a:lnTo>
                    <a:lnTo>
                      <a:pt x="530" y="232"/>
                    </a:lnTo>
                    <a:lnTo>
                      <a:pt x="494" y="237"/>
                    </a:lnTo>
                    <a:lnTo>
                      <a:pt x="461" y="240"/>
                    </a:lnTo>
                    <a:lnTo>
                      <a:pt x="423" y="240"/>
                    </a:lnTo>
                    <a:lnTo>
                      <a:pt x="389" y="240"/>
                    </a:lnTo>
                    <a:lnTo>
                      <a:pt x="354" y="237"/>
                    </a:lnTo>
                    <a:lnTo>
                      <a:pt x="317" y="232"/>
                    </a:lnTo>
                    <a:lnTo>
                      <a:pt x="283" y="226"/>
                    </a:lnTo>
                    <a:lnTo>
                      <a:pt x="248" y="218"/>
                    </a:lnTo>
                    <a:lnTo>
                      <a:pt x="217" y="204"/>
                    </a:lnTo>
                    <a:lnTo>
                      <a:pt x="182" y="194"/>
                    </a:lnTo>
                    <a:lnTo>
                      <a:pt x="150" y="177"/>
                    </a:lnTo>
                    <a:lnTo>
                      <a:pt x="120" y="158"/>
                    </a:lnTo>
                    <a:lnTo>
                      <a:pt x="94" y="139"/>
                    </a:lnTo>
                    <a:lnTo>
                      <a:pt x="64" y="115"/>
                    </a:lnTo>
                    <a:lnTo>
                      <a:pt x="38" y="90"/>
                    </a:lnTo>
                    <a:lnTo>
                      <a:pt x="15" y="60"/>
                    </a:lnTo>
                    <a:lnTo>
                      <a:pt x="0" y="65"/>
                    </a:lnTo>
                    <a:lnTo>
                      <a:pt x="17" y="68"/>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06" name="Freeform 18"/>
              <p:cNvSpPr>
                <a:spLocks/>
              </p:cNvSpPr>
              <p:nvPr/>
            </p:nvSpPr>
            <p:spPr bwMode="auto">
              <a:xfrm>
                <a:off x="3958" y="3817"/>
                <a:ext cx="237" cy="79"/>
              </a:xfrm>
              <a:custGeom>
                <a:avLst/>
                <a:gdLst>
                  <a:gd name="T0" fmla="*/ 7 w 237"/>
                  <a:gd name="T1" fmla="*/ 16 h 79"/>
                  <a:gd name="T2" fmla="*/ 0 w 237"/>
                  <a:gd name="T3" fmla="*/ 11 h 79"/>
                  <a:gd name="T4" fmla="*/ 8 w 237"/>
                  <a:gd name="T5" fmla="*/ 28 h 79"/>
                  <a:gd name="T6" fmla="*/ 23 w 237"/>
                  <a:gd name="T7" fmla="*/ 39 h 79"/>
                  <a:gd name="T8" fmla="*/ 37 w 237"/>
                  <a:gd name="T9" fmla="*/ 50 h 79"/>
                  <a:gd name="T10" fmla="*/ 53 w 237"/>
                  <a:gd name="T11" fmla="*/ 60 h 79"/>
                  <a:gd name="T12" fmla="*/ 71 w 237"/>
                  <a:gd name="T13" fmla="*/ 67 h 79"/>
                  <a:gd name="T14" fmla="*/ 89 w 237"/>
                  <a:gd name="T15" fmla="*/ 71 h 79"/>
                  <a:gd name="T16" fmla="*/ 108 w 237"/>
                  <a:gd name="T17" fmla="*/ 76 h 79"/>
                  <a:gd name="T18" fmla="*/ 127 w 237"/>
                  <a:gd name="T19" fmla="*/ 78 h 79"/>
                  <a:gd name="T20" fmla="*/ 148 w 237"/>
                  <a:gd name="T21" fmla="*/ 78 h 79"/>
                  <a:gd name="T22" fmla="*/ 164 w 237"/>
                  <a:gd name="T23" fmla="*/ 76 h 79"/>
                  <a:gd name="T24" fmla="*/ 181 w 237"/>
                  <a:gd name="T25" fmla="*/ 71 h 79"/>
                  <a:gd name="T26" fmla="*/ 197 w 237"/>
                  <a:gd name="T27" fmla="*/ 67 h 79"/>
                  <a:gd name="T28" fmla="*/ 211 w 237"/>
                  <a:gd name="T29" fmla="*/ 60 h 79"/>
                  <a:gd name="T30" fmla="*/ 222 w 237"/>
                  <a:gd name="T31" fmla="*/ 50 h 79"/>
                  <a:gd name="T32" fmla="*/ 231 w 237"/>
                  <a:gd name="T33" fmla="*/ 39 h 79"/>
                  <a:gd name="T34" fmla="*/ 236 w 237"/>
                  <a:gd name="T35" fmla="*/ 25 h 79"/>
                  <a:gd name="T36" fmla="*/ 219 w 237"/>
                  <a:gd name="T37" fmla="*/ 23 h 79"/>
                  <a:gd name="T38" fmla="*/ 214 w 237"/>
                  <a:gd name="T39" fmla="*/ 32 h 79"/>
                  <a:gd name="T40" fmla="*/ 211 w 237"/>
                  <a:gd name="T41" fmla="*/ 39 h 79"/>
                  <a:gd name="T42" fmla="*/ 201 w 237"/>
                  <a:gd name="T43" fmla="*/ 46 h 79"/>
                  <a:gd name="T44" fmla="*/ 189 w 237"/>
                  <a:gd name="T45" fmla="*/ 53 h 79"/>
                  <a:gd name="T46" fmla="*/ 178 w 237"/>
                  <a:gd name="T47" fmla="*/ 57 h 79"/>
                  <a:gd name="T48" fmla="*/ 162 w 237"/>
                  <a:gd name="T49" fmla="*/ 60 h 79"/>
                  <a:gd name="T50" fmla="*/ 146 w 237"/>
                  <a:gd name="T51" fmla="*/ 62 h 79"/>
                  <a:gd name="T52" fmla="*/ 129 w 237"/>
                  <a:gd name="T53" fmla="*/ 62 h 79"/>
                  <a:gd name="T54" fmla="*/ 111 w 237"/>
                  <a:gd name="T55" fmla="*/ 60 h 79"/>
                  <a:gd name="T56" fmla="*/ 92 w 237"/>
                  <a:gd name="T57" fmla="*/ 57 h 79"/>
                  <a:gd name="T58" fmla="*/ 76 w 237"/>
                  <a:gd name="T59" fmla="*/ 50 h 79"/>
                  <a:gd name="T60" fmla="*/ 59 w 237"/>
                  <a:gd name="T61" fmla="*/ 46 h 79"/>
                  <a:gd name="T62" fmla="*/ 46 w 237"/>
                  <a:gd name="T63" fmla="*/ 37 h 79"/>
                  <a:gd name="T64" fmla="*/ 32 w 237"/>
                  <a:gd name="T65" fmla="*/ 28 h 79"/>
                  <a:gd name="T66" fmla="*/ 21 w 237"/>
                  <a:gd name="T67" fmla="*/ 16 h 79"/>
                  <a:gd name="T68" fmla="*/ 13 w 237"/>
                  <a:gd name="T69" fmla="*/ 5 h 79"/>
                  <a:gd name="T70" fmla="*/ 4 w 237"/>
                  <a:gd name="T71" fmla="*/ 0 h 79"/>
                  <a:gd name="T72" fmla="*/ 13 w 237"/>
                  <a:gd name="T73" fmla="*/ 5 h 79"/>
                  <a:gd name="T74" fmla="*/ 11 w 237"/>
                  <a:gd name="T75" fmla="*/ 0 h 79"/>
                  <a:gd name="T76" fmla="*/ 4 w 237"/>
                  <a:gd name="T77" fmla="*/ 0 h 79"/>
                  <a:gd name="T78" fmla="*/ 7 w 237"/>
                  <a:gd name="T79"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7" h="79">
                    <a:moveTo>
                      <a:pt x="7" y="16"/>
                    </a:moveTo>
                    <a:lnTo>
                      <a:pt x="0" y="11"/>
                    </a:lnTo>
                    <a:lnTo>
                      <a:pt x="8" y="28"/>
                    </a:lnTo>
                    <a:lnTo>
                      <a:pt x="23" y="39"/>
                    </a:lnTo>
                    <a:lnTo>
                      <a:pt x="37" y="50"/>
                    </a:lnTo>
                    <a:lnTo>
                      <a:pt x="53" y="60"/>
                    </a:lnTo>
                    <a:lnTo>
                      <a:pt x="71" y="67"/>
                    </a:lnTo>
                    <a:lnTo>
                      <a:pt x="89" y="71"/>
                    </a:lnTo>
                    <a:lnTo>
                      <a:pt x="108" y="76"/>
                    </a:lnTo>
                    <a:lnTo>
                      <a:pt x="127" y="78"/>
                    </a:lnTo>
                    <a:lnTo>
                      <a:pt x="148" y="78"/>
                    </a:lnTo>
                    <a:lnTo>
                      <a:pt x="164" y="76"/>
                    </a:lnTo>
                    <a:lnTo>
                      <a:pt x="181" y="71"/>
                    </a:lnTo>
                    <a:lnTo>
                      <a:pt x="197" y="67"/>
                    </a:lnTo>
                    <a:lnTo>
                      <a:pt x="211" y="60"/>
                    </a:lnTo>
                    <a:lnTo>
                      <a:pt x="222" y="50"/>
                    </a:lnTo>
                    <a:lnTo>
                      <a:pt x="231" y="39"/>
                    </a:lnTo>
                    <a:lnTo>
                      <a:pt x="236" y="25"/>
                    </a:lnTo>
                    <a:lnTo>
                      <a:pt x="219" y="23"/>
                    </a:lnTo>
                    <a:lnTo>
                      <a:pt x="214" y="32"/>
                    </a:lnTo>
                    <a:lnTo>
                      <a:pt x="211" y="39"/>
                    </a:lnTo>
                    <a:lnTo>
                      <a:pt x="201" y="46"/>
                    </a:lnTo>
                    <a:lnTo>
                      <a:pt x="189" y="53"/>
                    </a:lnTo>
                    <a:lnTo>
                      <a:pt x="178" y="57"/>
                    </a:lnTo>
                    <a:lnTo>
                      <a:pt x="162" y="60"/>
                    </a:lnTo>
                    <a:lnTo>
                      <a:pt x="146" y="62"/>
                    </a:lnTo>
                    <a:lnTo>
                      <a:pt x="129" y="62"/>
                    </a:lnTo>
                    <a:lnTo>
                      <a:pt x="111" y="60"/>
                    </a:lnTo>
                    <a:lnTo>
                      <a:pt x="92" y="57"/>
                    </a:lnTo>
                    <a:lnTo>
                      <a:pt x="76" y="50"/>
                    </a:lnTo>
                    <a:lnTo>
                      <a:pt x="59" y="46"/>
                    </a:lnTo>
                    <a:lnTo>
                      <a:pt x="46" y="37"/>
                    </a:lnTo>
                    <a:lnTo>
                      <a:pt x="32" y="28"/>
                    </a:lnTo>
                    <a:lnTo>
                      <a:pt x="21" y="16"/>
                    </a:lnTo>
                    <a:lnTo>
                      <a:pt x="13" y="5"/>
                    </a:lnTo>
                    <a:lnTo>
                      <a:pt x="4" y="0"/>
                    </a:lnTo>
                    <a:lnTo>
                      <a:pt x="13" y="5"/>
                    </a:lnTo>
                    <a:lnTo>
                      <a:pt x="11" y="0"/>
                    </a:lnTo>
                    <a:lnTo>
                      <a:pt x="4" y="0"/>
                    </a:lnTo>
                    <a:lnTo>
                      <a:pt x="7" y="16"/>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07" name="Freeform 19"/>
              <p:cNvSpPr>
                <a:spLocks/>
              </p:cNvSpPr>
              <p:nvPr/>
            </p:nvSpPr>
            <p:spPr bwMode="auto">
              <a:xfrm>
                <a:off x="3384" y="3341"/>
                <a:ext cx="563" cy="477"/>
              </a:xfrm>
              <a:custGeom>
                <a:avLst/>
                <a:gdLst>
                  <a:gd name="T0" fmla="*/ 204 w 563"/>
                  <a:gd name="T1" fmla="*/ 0 h 477"/>
                  <a:gd name="T2" fmla="*/ 135 w 563"/>
                  <a:gd name="T3" fmla="*/ 36 h 477"/>
                  <a:gd name="T4" fmla="*/ 85 w 563"/>
                  <a:gd name="T5" fmla="*/ 75 h 477"/>
                  <a:gd name="T6" fmla="*/ 44 w 563"/>
                  <a:gd name="T7" fmla="*/ 116 h 477"/>
                  <a:gd name="T8" fmla="*/ 17 w 563"/>
                  <a:gd name="T9" fmla="*/ 158 h 477"/>
                  <a:gd name="T10" fmla="*/ 2 w 563"/>
                  <a:gd name="T11" fmla="*/ 202 h 477"/>
                  <a:gd name="T12" fmla="*/ 0 w 563"/>
                  <a:gd name="T13" fmla="*/ 244 h 477"/>
                  <a:gd name="T14" fmla="*/ 12 w 563"/>
                  <a:gd name="T15" fmla="*/ 288 h 477"/>
                  <a:gd name="T16" fmla="*/ 33 w 563"/>
                  <a:gd name="T17" fmla="*/ 327 h 477"/>
                  <a:gd name="T18" fmla="*/ 67 w 563"/>
                  <a:gd name="T19" fmla="*/ 363 h 477"/>
                  <a:gd name="T20" fmla="*/ 111 w 563"/>
                  <a:gd name="T21" fmla="*/ 393 h 477"/>
                  <a:gd name="T22" fmla="*/ 165 w 563"/>
                  <a:gd name="T23" fmla="*/ 421 h 477"/>
                  <a:gd name="T24" fmla="*/ 228 w 563"/>
                  <a:gd name="T25" fmla="*/ 443 h 477"/>
                  <a:gd name="T26" fmla="*/ 299 w 563"/>
                  <a:gd name="T27" fmla="*/ 462 h 477"/>
                  <a:gd name="T28" fmla="*/ 379 w 563"/>
                  <a:gd name="T29" fmla="*/ 473 h 477"/>
                  <a:gd name="T30" fmla="*/ 467 w 563"/>
                  <a:gd name="T31" fmla="*/ 476 h 477"/>
                  <a:gd name="T32" fmla="*/ 562 w 563"/>
                  <a:gd name="T33" fmla="*/ 473 h 477"/>
                  <a:gd name="T34" fmla="*/ 512 w 563"/>
                  <a:gd name="T35" fmla="*/ 457 h 477"/>
                  <a:gd name="T36" fmla="*/ 423 w 563"/>
                  <a:gd name="T37" fmla="*/ 457 h 477"/>
                  <a:gd name="T38" fmla="*/ 340 w 563"/>
                  <a:gd name="T39" fmla="*/ 448 h 477"/>
                  <a:gd name="T40" fmla="*/ 265 w 563"/>
                  <a:gd name="T41" fmla="*/ 434 h 477"/>
                  <a:gd name="T42" fmla="*/ 199 w 563"/>
                  <a:gd name="T43" fmla="*/ 415 h 477"/>
                  <a:gd name="T44" fmla="*/ 143 w 563"/>
                  <a:gd name="T45" fmla="*/ 390 h 477"/>
                  <a:gd name="T46" fmla="*/ 96 w 563"/>
                  <a:gd name="T47" fmla="*/ 360 h 477"/>
                  <a:gd name="T48" fmla="*/ 60 w 563"/>
                  <a:gd name="T49" fmla="*/ 329 h 477"/>
                  <a:gd name="T50" fmla="*/ 36 w 563"/>
                  <a:gd name="T51" fmla="*/ 296 h 477"/>
                  <a:gd name="T52" fmla="*/ 21 w 563"/>
                  <a:gd name="T53" fmla="*/ 260 h 477"/>
                  <a:gd name="T54" fmla="*/ 17 w 563"/>
                  <a:gd name="T55" fmla="*/ 224 h 477"/>
                  <a:gd name="T56" fmla="*/ 23 w 563"/>
                  <a:gd name="T57" fmla="*/ 185 h 477"/>
                  <a:gd name="T58" fmla="*/ 44 w 563"/>
                  <a:gd name="T59" fmla="*/ 147 h 477"/>
                  <a:gd name="T60" fmla="*/ 72 w 563"/>
                  <a:gd name="T61" fmla="*/ 108 h 477"/>
                  <a:gd name="T62" fmla="*/ 119 w 563"/>
                  <a:gd name="T63" fmla="*/ 72 h 477"/>
                  <a:gd name="T64" fmla="*/ 177 w 563"/>
                  <a:gd name="T65" fmla="*/ 33 h 477"/>
                  <a:gd name="T66" fmla="*/ 211 w 563"/>
                  <a:gd name="T67" fmla="*/ 0 h 477"/>
                  <a:gd name="T68" fmla="*/ 228 w 563"/>
                  <a:gd name="T69" fmla="*/ 8 h 477"/>
                  <a:gd name="T70" fmla="*/ 204 w 563"/>
                  <a:gd name="T71" fmla="*/ 1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3" h="477">
                    <a:moveTo>
                      <a:pt x="204" y="17"/>
                    </a:moveTo>
                    <a:lnTo>
                      <a:pt x="204" y="0"/>
                    </a:lnTo>
                    <a:lnTo>
                      <a:pt x="169" y="17"/>
                    </a:lnTo>
                    <a:lnTo>
                      <a:pt x="135" y="36"/>
                    </a:lnTo>
                    <a:lnTo>
                      <a:pt x="109" y="55"/>
                    </a:lnTo>
                    <a:lnTo>
                      <a:pt x="85" y="75"/>
                    </a:lnTo>
                    <a:lnTo>
                      <a:pt x="62" y="94"/>
                    </a:lnTo>
                    <a:lnTo>
                      <a:pt x="44" y="116"/>
                    </a:lnTo>
                    <a:lnTo>
                      <a:pt x="28" y="136"/>
                    </a:lnTo>
                    <a:lnTo>
                      <a:pt x="17" y="158"/>
                    </a:lnTo>
                    <a:lnTo>
                      <a:pt x="7" y="180"/>
                    </a:lnTo>
                    <a:lnTo>
                      <a:pt x="2" y="202"/>
                    </a:lnTo>
                    <a:lnTo>
                      <a:pt x="0" y="224"/>
                    </a:lnTo>
                    <a:lnTo>
                      <a:pt x="0" y="244"/>
                    </a:lnTo>
                    <a:lnTo>
                      <a:pt x="5" y="266"/>
                    </a:lnTo>
                    <a:lnTo>
                      <a:pt x="12" y="288"/>
                    </a:lnTo>
                    <a:lnTo>
                      <a:pt x="21" y="307"/>
                    </a:lnTo>
                    <a:lnTo>
                      <a:pt x="33" y="327"/>
                    </a:lnTo>
                    <a:lnTo>
                      <a:pt x="51" y="343"/>
                    </a:lnTo>
                    <a:lnTo>
                      <a:pt x="67" y="363"/>
                    </a:lnTo>
                    <a:lnTo>
                      <a:pt x="90" y="379"/>
                    </a:lnTo>
                    <a:lnTo>
                      <a:pt x="111" y="393"/>
                    </a:lnTo>
                    <a:lnTo>
                      <a:pt x="138" y="407"/>
                    </a:lnTo>
                    <a:lnTo>
                      <a:pt x="165" y="421"/>
                    </a:lnTo>
                    <a:lnTo>
                      <a:pt x="194" y="432"/>
                    </a:lnTo>
                    <a:lnTo>
                      <a:pt x="228" y="443"/>
                    </a:lnTo>
                    <a:lnTo>
                      <a:pt x="262" y="454"/>
                    </a:lnTo>
                    <a:lnTo>
                      <a:pt x="299" y="462"/>
                    </a:lnTo>
                    <a:lnTo>
                      <a:pt x="338" y="468"/>
                    </a:lnTo>
                    <a:lnTo>
                      <a:pt x="379" y="473"/>
                    </a:lnTo>
                    <a:lnTo>
                      <a:pt x="421" y="476"/>
                    </a:lnTo>
                    <a:lnTo>
                      <a:pt x="467" y="476"/>
                    </a:lnTo>
                    <a:lnTo>
                      <a:pt x="512" y="476"/>
                    </a:lnTo>
                    <a:lnTo>
                      <a:pt x="562" y="473"/>
                    </a:lnTo>
                    <a:lnTo>
                      <a:pt x="559" y="454"/>
                    </a:lnTo>
                    <a:lnTo>
                      <a:pt x="512" y="457"/>
                    </a:lnTo>
                    <a:lnTo>
                      <a:pt x="467" y="457"/>
                    </a:lnTo>
                    <a:lnTo>
                      <a:pt x="423" y="457"/>
                    </a:lnTo>
                    <a:lnTo>
                      <a:pt x="379" y="451"/>
                    </a:lnTo>
                    <a:lnTo>
                      <a:pt x="340" y="448"/>
                    </a:lnTo>
                    <a:lnTo>
                      <a:pt x="301" y="440"/>
                    </a:lnTo>
                    <a:lnTo>
                      <a:pt x="265" y="434"/>
                    </a:lnTo>
                    <a:lnTo>
                      <a:pt x="231" y="423"/>
                    </a:lnTo>
                    <a:lnTo>
                      <a:pt x="199" y="415"/>
                    </a:lnTo>
                    <a:lnTo>
                      <a:pt x="169" y="404"/>
                    </a:lnTo>
                    <a:lnTo>
                      <a:pt x="143" y="390"/>
                    </a:lnTo>
                    <a:lnTo>
                      <a:pt x="119" y="376"/>
                    </a:lnTo>
                    <a:lnTo>
                      <a:pt x="96" y="360"/>
                    </a:lnTo>
                    <a:lnTo>
                      <a:pt x="77" y="346"/>
                    </a:lnTo>
                    <a:lnTo>
                      <a:pt x="60" y="329"/>
                    </a:lnTo>
                    <a:lnTo>
                      <a:pt x="49" y="313"/>
                    </a:lnTo>
                    <a:lnTo>
                      <a:pt x="36" y="296"/>
                    </a:lnTo>
                    <a:lnTo>
                      <a:pt x="26" y="277"/>
                    </a:lnTo>
                    <a:lnTo>
                      <a:pt x="21" y="260"/>
                    </a:lnTo>
                    <a:lnTo>
                      <a:pt x="17" y="244"/>
                    </a:lnTo>
                    <a:lnTo>
                      <a:pt x="17" y="224"/>
                    </a:lnTo>
                    <a:lnTo>
                      <a:pt x="18" y="205"/>
                    </a:lnTo>
                    <a:lnTo>
                      <a:pt x="23" y="185"/>
                    </a:lnTo>
                    <a:lnTo>
                      <a:pt x="31" y="169"/>
                    </a:lnTo>
                    <a:lnTo>
                      <a:pt x="44" y="147"/>
                    </a:lnTo>
                    <a:lnTo>
                      <a:pt x="56" y="127"/>
                    </a:lnTo>
                    <a:lnTo>
                      <a:pt x="72" y="108"/>
                    </a:lnTo>
                    <a:lnTo>
                      <a:pt x="94" y="91"/>
                    </a:lnTo>
                    <a:lnTo>
                      <a:pt x="119" y="72"/>
                    </a:lnTo>
                    <a:lnTo>
                      <a:pt x="145" y="53"/>
                    </a:lnTo>
                    <a:lnTo>
                      <a:pt x="177" y="33"/>
                    </a:lnTo>
                    <a:lnTo>
                      <a:pt x="211" y="17"/>
                    </a:lnTo>
                    <a:lnTo>
                      <a:pt x="211" y="0"/>
                    </a:lnTo>
                    <a:lnTo>
                      <a:pt x="211" y="17"/>
                    </a:lnTo>
                    <a:lnTo>
                      <a:pt x="228" y="8"/>
                    </a:lnTo>
                    <a:lnTo>
                      <a:pt x="211" y="0"/>
                    </a:lnTo>
                    <a:lnTo>
                      <a:pt x="204" y="1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08" name="Freeform 20"/>
              <p:cNvSpPr>
                <a:spLocks/>
              </p:cNvSpPr>
              <p:nvPr/>
            </p:nvSpPr>
            <p:spPr bwMode="auto">
              <a:xfrm>
                <a:off x="3536" y="3238"/>
                <a:ext cx="53" cy="104"/>
              </a:xfrm>
              <a:custGeom>
                <a:avLst/>
                <a:gdLst>
                  <a:gd name="T0" fmla="*/ 2 w 53"/>
                  <a:gd name="T1" fmla="*/ 0 h 104"/>
                  <a:gd name="T2" fmla="*/ 0 w 53"/>
                  <a:gd name="T3" fmla="*/ 8 h 104"/>
                  <a:gd name="T4" fmla="*/ 0 w 53"/>
                  <a:gd name="T5" fmla="*/ 15 h 104"/>
                  <a:gd name="T6" fmla="*/ 0 w 53"/>
                  <a:gd name="T7" fmla="*/ 23 h 104"/>
                  <a:gd name="T8" fmla="*/ 0 w 53"/>
                  <a:gd name="T9" fmla="*/ 28 h 104"/>
                  <a:gd name="T10" fmla="*/ 0 w 53"/>
                  <a:gd name="T11" fmla="*/ 36 h 104"/>
                  <a:gd name="T12" fmla="*/ 2 w 53"/>
                  <a:gd name="T13" fmla="*/ 44 h 104"/>
                  <a:gd name="T14" fmla="*/ 3 w 53"/>
                  <a:gd name="T15" fmla="*/ 49 h 104"/>
                  <a:gd name="T16" fmla="*/ 6 w 53"/>
                  <a:gd name="T17" fmla="*/ 57 h 104"/>
                  <a:gd name="T18" fmla="*/ 7 w 53"/>
                  <a:gd name="T19" fmla="*/ 62 h 104"/>
                  <a:gd name="T20" fmla="*/ 11 w 53"/>
                  <a:gd name="T21" fmla="*/ 70 h 104"/>
                  <a:gd name="T22" fmla="*/ 14 w 53"/>
                  <a:gd name="T23" fmla="*/ 75 h 104"/>
                  <a:gd name="T24" fmla="*/ 21 w 53"/>
                  <a:gd name="T25" fmla="*/ 80 h 104"/>
                  <a:gd name="T26" fmla="*/ 27 w 53"/>
                  <a:gd name="T27" fmla="*/ 88 h 104"/>
                  <a:gd name="T28" fmla="*/ 30 w 53"/>
                  <a:gd name="T29" fmla="*/ 93 h 104"/>
                  <a:gd name="T30" fmla="*/ 38 w 53"/>
                  <a:gd name="T31" fmla="*/ 98 h 104"/>
                  <a:gd name="T32" fmla="*/ 45 w 53"/>
                  <a:gd name="T33" fmla="*/ 103 h 104"/>
                  <a:gd name="T34" fmla="*/ 52 w 53"/>
                  <a:gd name="T35" fmla="*/ 88 h 104"/>
                  <a:gd name="T36" fmla="*/ 45 w 53"/>
                  <a:gd name="T37" fmla="*/ 82 h 104"/>
                  <a:gd name="T38" fmla="*/ 38 w 53"/>
                  <a:gd name="T39" fmla="*/ 77 h 104"/>
                  <a:gd name="T40" fmla="*/ 34 w 53"/>
                  <a:gd name="T41" fmla="*/ 72 h 104"/>
                  <a:gd name="T42" fmla="*/ 28 w 53"/>
                  <a:gd name="T43" fmla="*/ 67 h 104"/>
                  <a:gd name="T44" fmla="*/ 24 w 53"/>
                  <a:gd name="T45" fmla="*/ 62 h 104"/>
                  <a:gd name="T46" fmla="*/ 21 w 53"/>
                  <a:gd name="T47" fmla="*/ 57 h 104"/>
                  <a:gd name="T48" fmla="*/ 19 w 53"/>
                  <a:gd name="T49" fmla="*/ 54 h 104"/>
                  <a:gd name="T50" fmla="*/ 17 w 53"/>
                  <a:gd name="T51" fmla="*/ 49 h 104"/>
                  <a:gd name="T52" fmla="*/ 14 w 53"/>
                  <a:gd name="T53" fmla="*/ 44 h 104"/>
                  <a:gd name="T54" fmla="*/ 13 w 53"/>
                  <a:gd name="T55" fmla="*/ 39 h 104"/>
                  <a:gd name="T56" fmla="*/ 13 w 53"/>
                  <a:gd name="T57" fmla="*/ 33 h 104"/>
                  <a:gd name="T58" fmla="*/ 13 w 53"/>
                  <a:gd name="T59" fmla="*/ 28 h 104"/>
                  <a:gd name="T60" fmla="*/ 13 w 53"/>
                  <a:gd name="T61" fmla="*/ 23 h 104"/>
                  <a:gd name="T62" fmla="*/ 13 w 53"/>
                  <a:gd name="T63" fmla="*/ 18 h 104"/>
                  <a:gd name="T64" fmla="*/ 13 w 53"/>
                  <a:gd name="T65" fmla="*/ 10 h 104"/>
                  <a:gd name="T66" fmla="*/ 14 w 53"/>
                  <a:gd name="T67" fmla="*/ 5 h 104"/>
                  <a:gd name="T68" fmla="*/ 2 w 53"/>
                  <a:gd name="T6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 h="104">
                    <a:moveTo>
                      <a:pt x="2" y="0"/>
                    </a:moveTo>
                    <a:lnTo>
                      <a:pt x="0" y="8"/>
                    </a:lnTo>
                    <a:lnTo>
                      <a:pt x="0" y="15"/>
                    </a:lnTo>
                    <a:lnTo>
                      <a:pt x="0" y="23"/>
                    </a:lnTo>
                    <a:lnTo>
                      <a:pt x="0" y="28"/>
                    </a:lnTo>
                    <a:lnTo>
                      <a:pt x="0" y="36"/>
                    </a:lnTo>
                    <a:lnTo>
                      <a:pt x="2" y="44"/>
                    </a:lnTo>
                    <a:lnTo>
                      <a:pt x="3" y="49"/>
                    </a:lnTo>
                    <a:lnTo>
                      <a:pt x="6" y="57"/>
                    </a:lnTo>
                    <a:lnTo>
                      <a:pt x="7" y="62"/>
                    </a:lnTo>
                    <a:lnTo>
                      <a:pt x="11" y="70"/>
                    </a:lnTo>
                    <a:lnTo>
                      <a:pt x="14" y="75"/>
                    </a:lnTo>
                    <a:lnTo>
                      <a:pt x="21" y="80"/>
                    </a:lnTo>
                    <a:lnTo>
                      <a:pt x="27" y="88"/>
                    </a:lnTo>
                    <a:lnTo>
                      <a:pt x="30" y="93"/>
                    </a:lnTo>
                    <a:lnTo>
                      <a:pt x="38" y="98"/>
                    </a:lnTo>
                    <a:lnTo>
                      <a:pt x="45" y="103"/>
                    </a:lnTo>
                    <a:lnTo>
                      <a:pt x="52" y="88"/>
                    </a:lnTo>
                    <a:lnTo>
                      <a:pt x="45" y="82"/>
                    </a:lnTo>
                    <a:lnTo>
                      <a:pt x="38" y="77"/>
                    </a:lnTo>
                    <a:lnTo>
                      <a:pt x="34" y="72"/>
                    </a:lnTo>
                    <a:lnTo>
                      <a:pt x="28" y="67"/>
                    </a:lnTo>
                    <a:lnTo>
                      <a:pt x="24" y="62"/>
                    </a:lnTo>
                    <a:lnTo>
                      <a:pt x="21" y="57"/>
                    </a:lnTo>
                    <a:lnTo>
                      <a:pt x="19" y="54"/>
                    </a:lnTo>
                    <a:lnTo>
                      <a:pt x="17" y="49"/>
                    </a:lnTo>
                    <a:lnTo>
                      <a:pt x="14" y="44"/>
                    </a:lnTo>
                    <a:lnTo>
                      <a:pt x="13" y="39"/>
                    </a:lnTo>
                    <a:lnTo>
                      <a:pt x="13" y="33"/>
                    </a:lnTo>
                    <a:lnTo>
                      <a:pt x="13" y="28"/>
                    </a:lnTo>
                    <a:lnTo>
                      <a:pt x="13" y="23"/>
                    </a:lnTo>
                    <a:lnTo>
                      <a:pt x="13" y="18"/>
                    </a:lnTo>
                    <a:lnTo>
                      <a:pt x="13" y="10"/>
                    </a:lnTo>
                    <a:lnTo>
                      <a:pt x="14" y="5"/>
                    </a:lnTo>
                    <a:lnTo>
                      <a:pt x="2" y="0"/>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09" name="Freeform 21"/>
              <p:cNvSpPr>
                <a:spLocks/>
              </p:cNvSpPr>
              <p:nvPr/>
            </p:nvSpPr>
            <p:spPr bwMode="auto">
              <a:xfrm>
                <a:off x="3539" y="2972"/>
                <a:ext cx="907" cy="250"/>
              </a:xfrm>
              <a:custGeom>
                <a:avLst/>
                <a:gdLst>
                  <a:gd name="T0" fmla="*/ 903 w 907"/>
                  <a:gd name="T1" fmla="*/ 34 h 250"/>
                  <a:gd name="T2" fmla="*/ 872 w 907"/>
                  <a:gd name="T3" fmla="*/ 16 h 250"/>
                  <a:gd name="T4" fmla="*/ 829 w 907"/>
                  <a:gd name="T5" fmla="*/ 5 h 250"/>
                  <a:gd name="T6" fmla="*/ 777 w 907"/>
                  <a:gd name="T7" fmla="*/ 0 h 250"/>
                  <a:gd name="T8" fmla="*/ 715 w 907"/>
                  <a:gd name="T9" fmla="*/ 0 h 250"/>
                  <a:gd name="T10" fmla="*/ 648 w 907"/>
                  <a:gd name="T11" fmla="*/ 3 h 250"/>
                  <a:gd name="T12" fmla="*/ 576 w 907"/>
                  <a:gd name="T13" fmla="*/ 11 h 250"/>
                  <a:gd name="T14" fmla="*/ 497 w 907"/>
                  <a:gd name="T15" fmla="*/ 24 h 250"/>
                  <a:gd name="T16" fmla="*/ 421 w 907"/>
                  <a:gd name="T17" fmla="*/ 37 h 250"/>
                  <a:gd name="T18" fmla="*/ 344 w 907"/>
                  <a:gd name="T19" fmla="*/ 56 h 250"/>
                  <a:gd name="T20" fmla="*/ 270 w 907"/>
                  <a:gd name="T21" fmla="*/ 77 h 250"/>
                  <a:gd name="T22" fmla="*/ 203 w 907"/>
                  <a:gd name="T23" fmla="*/ 98 h 250"/>
                  <a:gd name="T24" fmla="*/ 140 w 907"/>
                  <a:gd name="T25" fmla="*/ 125 h 250"/>
                  <a:gd name="T26" fmla="*/ 88 w 907"/>
                  <a:gd name="T27" fmla="*/ 151 h 250"/>
                  <a:gd name="T28" fmla="*/ 46 w 907"/>
                  <a:gd name="T29" fmla="*/ 180 h 250"/>
                  <a:gd name="T30" fmla="*/ 15 w 907"/>
                  <a:gd name="T31" fmla="*/ 212 h 250"/>
                  <a:gd name="T32" fmla="*/ 0 w 907"/>
                  <a:gd name="T33" fmla="*/ 244 h 250"/>
                  <a:gd name="T34" fmla="*/ 22 w 907"/>
                  <a:gd name="T35" fmla="*/ 236 h 250"/>
                  <a:gd name="T36" fmla="*/ 41 w 907"/>
                  <a:gd name="T37" fmla="*/ 209 h 250"/>
                  <a:gd name="T38" fmla="*/ 76 w 907"/>
                  <a:gd name="T39" fmla="*/ 180 h 250"/>
                  <a:gd name="T40" fmla="*/ 120 w 907"/>
                  <a:gd name="T41" fmla="*/ 154 h 250"/>
                  <a:gd name="T42" fmla="*/ 177 w 907"/>
                  <a:gd name="T43" fmla="*/ 130 h 250"/>
                  <a:gd name="T44" fmla="*/ 244 w 907"/>
                  <a:gd name="T45" fmla="*/ 106 h 250"/>
                  <a:gd name="T46" fmla="*/ 312 w 907"/>
                  <a:gd name="T47" fmla="*/ 82 h 250"/>
                  <a:gd name="T48" fmla="*/ 386 w 907"/>
                  <a:gd name="T49" fmla="*/ 64 h 250"/>
                  <a:gd name="T50" fmla="*/ 463 w 907"/>
                  <a:gd name="T51" fmla="*/ 48 h 250"/>
                  <a:gd name="T52" fmla="*/ 538 w 907"/>
                  <a:gd name="T53" fmla="*/ 34 h 250"/>
                  <a:gd name="T54" fmla="*/ 612 w 907"/>
                  <a:gd name="T55" fmla="*/ 26 h 250"/>
                  <a:gd name="T56" fmla="*/ 684 w 907"/>
                  <a:gd name="T57" fmla="*/ 19 h 250"/>
                  <a:gd name="T58" fmla="*/ 748 w 907"/>
                  <a:gd name="T59" fmla="*/ 19 h 250"/>
                  <a:gd name="T60" fmla="*/ 802 w 907"/>
                  <a:gd name="T61" fmla="*/ 21 h 250"/>
                  <a:gd name="T62" fmla="*/ 849 w 907"/>
                  <a:gd name="T63" fmla="*/ 29 h 250"/>
                  <a:gd name="T64" fmla="*/ 880 w 907"/>
                  <a:gd name="T65" fmla="*/ 40 h 250"/>
                  <a:gd name="T66" fmla="*/ 906 w 907"/>
                  <a:gd name="T67" fmla="*/ 4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7" h="250">
                    <a:moveTo>
                      <a:pt x="888" y="37"/>
                    </a:moveTo>
                    <a:lnTo>
                      <a:pt x="903" y="34"/>
                    </a:lnTo>
                    <a:lnTo>
                      <a:pt x="888" y="24"/>
                    </a:lnTo>
                    <a:lnTo>
                      <a:pt x="872" y="16"/>
                    </a:lnTo>
                    <a:lnTo>
                      <a:pt x="851" y="11"/>
                    </a:lnTo>
                    <a:lnTo>
                      <a:pt x="829" y="5"/>
                    </a:lnTo>
                    <a:lnTo>
                      <a:pt x="805" y="3"/>
                    </a:lnTo>
                    <a:lnTo>
                      <a:pt x="777" y="0"/>
                    </a:lnTo>
                    <a:lnTo>
                      <a:pt x="748" y="0"/>
                    </a:lnTo>
                    <a:lnTo>
                      <a:pt x="715" y="0"/>
                    </a:lnTo>
                    <a:lnTo>
                      <a:pt x="682" y="0"/>
                    </a:lnTo>
                    <a:lnTo>
                      <a:pt x="648" y="3"/>
                    </a:lnTo>
                    <a:lnTo>
                      <a:pt x="610" y="5"/>
                    </a:lnTo>
                    <a:lnTo>
                      <a:pt x="576" y="11"/>
                    </a:lnTo>
                    <a:lnTo>
                      <a:pt x="537" y="16"/>
                    </a:lnTo>
                    <a:lnTo>
                      <a:pt x="497" y="24"/>
                    </a:lnTo>
                    <a:lnTo>
                      <a:pt x="460" y="29"/>
                    </a:lnTo>
                    <a:lnTo>
                      <a:pt x="421" y="37"/>
                    </a:lnTo>
                    <a:lnTo>
                      <a:pt x="383" y="48"/>
                    </a:lnTo>
                    <a:lnTo>
                      <a:pt x="344" y="56"/>
                    </a:lnTo>
                    <a:lnTo>
                      <a:pt x="308" y="66"/>
                    </a:lnTo>
                    <a:lnTo>
                      <a:pt x="270" y="77"/>
                    </a:lnTo>
                    <a:lnTo>
                      <a:pt x="236" y="87"/>
                    </a:lnTo>
                    <a:lnTo>
                      <a:pt x="203" y="98"/>
                    </a:lnTo>
                    <a:lnTo>
                      <a:pt x="172" y="111"/>
                    </a:lnTo>
                    <a:lnTo>
                      <a:pt x="140" y="125"/>
                    </a:lnTo>
                    <a:lnTo>
                      <a:pt x="113" y="138"/>
                    </a:lnTo>
                    <a:lnTo>
                      <a:pt x="88" y="151"/>
                    </a:lnTo>
                    <a:lnTo>
                      <a:pt x="66" y="164"/>
                    </a:lnTo>
                    <a:lnTo>
                      <a:pt x="46" y="180"/>
                    </a:lnTo>
                    <a:lnTo>
                      <a:pt x="28" y="196"/>
                    </a:lnTo>
                    <a:lnTo>
                      <a:pt x="15" y="212"/>
                    </a:lnTo>
                    <a:lnTo>
                      <a:pt x="5" y="228"/>
                    </a:lnTo>
                    <a:lnTo>
                      <a:pt x="0" y="244"/>
                    </a:lnTo>
                    <a:lnTo>
                      <a:pt x="17" y="249"/>
                    </a:lnTo>
                    <a:lnTo>
                      <a:pt x="22" y="236"/>
                    </a:lnTo>
                    <a:lnTo>
                      <a:pt x="28" y="223"/>
                    </a:lnTo>
                    <a:lnTo>
                      <a:pt x="41" y="209"/>
                    </a:lnTo>
                    <a:lnTo>
                      <a:pt x="56" y="196"/>
                    </a:lnTo>
                    <a:lnTo>
                      <a:pt x="76" y="180"/>
                    </a:lnTo>
                    <a:lnTo>
                      <a:pt x="95" y="167"/>
                    </a:lnTo>
                    <a:lnTo>
                      <a:pt x="120" y="154"/>
                    </a:lnTo>
                    <a:lnTo>
                      <a:pt x="147" y="140"/>
                    </a:lnTo>
                    <a:lnTo>
                      <a:pt x="177" y="130"/>
                    </a:lnTo>
                    <a:lnTo>
                      <a:pt x="208" y="117"/>
                    </a:lnTo>
                    <a:lnTo>
                      <a:pt x="244" y="106"/>
                    </a:lnTo>
                    <a:lnTo>
                      <a:pt x="278" y="93"/>
                    </a:lnTo>
                    <a:lnTo>
                      <a:pt x="312" y="82"/>
                    </a:lnTo>
                    <a:lnTo>
                      <a:pt x="349" y="74"/>
                    </a:lnTo>
                    <a:lnTo>
                      <a:pt x="386" y="64"/>
                    </a:lnTo>
                    <a:lnTo>
                      <a:pt x="425" y="56"/>
                    </a:lnTo>
                    <a:lnTo>
                      <a:pt x="463" y="48"/>
                    </a:lnTo>
                    <a:lnTo>
                      <a:pt x="502" y="42"/>
                    </a:lnTo>
                    <a:lnTo>
                      <a:pt x="538" y="34"/>
                    </a:lnTo>
                    <a:lnTo>
                      <a:pt x="576" y="29"/>
                    </a:lnTo>
                    <a:lnTo>
                      <a:pt x="612" y="26"/>
                    </a:lnTo>
                    <a:lnTo>
                      <a:pt x="648" y="21"/>
                    </a:lnTo>
                    <a:lnTo>
                      <a:pt x="684" y="19"/>
                    </a:lnTo>
                    <a:lnTo>
                      <a:pt x="715" y="19"/>
                    </a:lnTo>
                    <a:lnTo>
                      <a:pt x="748" y="19"/>
                    </a:lnTo>
                    <a:lnTo>
                      <a:pt x="775" y="19"/>
                    </a:lnTo>
                    <a:lnTo>
                      <a:pt x="802" y="21"/>
                    </a:lnTo>
                    <a:lnTo>
                      <a:pt x="826" y="24"/>
                    </a:lnTo>
                    <a:lnTo>
                      <a:pt x="849" y="29"/>
                    </a:lnTo>
                    <a:lnTo>
                      <a:pt x="866" y="34"/>
                    </a:lnTo>
                    <a:lnTo>
                      <a:pt x="880" y="40"/>
                    </a:lnTo>
                    <a:lnTo>
                      <a:pt x="890" y="48"/>
                    </a:lnTo>
                    <a:lnTo>
                      <a:pt x="906" y="45"/>
                    </a:lnTo>
                    <a:lnTo>
                      <a:pt x="888" y="3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10" name="Freeform 22"/>
              <p:cNvSpPr>
                <a:spLocks/>
              </p:cNvSpPr>
              <p:nvPr/>
            </p:nvSpPr>
            <p:spPr bwMode="auto">
              <a:xfrm>
                <a:off x="4445" y="2879"/>
                <a:ext cx="488" cy="204"/>
              </a:xfrm>
              <a:custGeom>
                <a:avLst/>
                <a:gdLst>
                  <a:gd name="T0" fmla="*/ 487 w 488"/>
                  <a:gd name="T1" fmla="*/ 198 h 204"/>
                  <a:gd name="T2" fmla="*/ 479 w 488"/>
                  <a:gd name="T3" fmla="*/ 153 h 204"/>
                  <a:gd name="T4" fmla="*/ 463 w 488"/>
                  <a:gd name="T5" fmla="*/ 116 h 204"/>
                  <a:gd name="T6" fmla="*/ 438 w 488"/>
                  <a:gd name="T7" fmla="*/ 84 h 204"/>
                  <a:gd name="T8" fmla="*/ 411 w 488"/>
                  <a:gd name="T9" fmla="*/ 58 h 204"/>
                  <a:gd name="T10" fmla="*/ 378 w 488"/>
                  <a:gd name="T11" fmla="*/ 34 h 204"/>
                  <a:gd name="T12" fmla="*/ 341 w 488"/>
                  <a:gd name="T13" fmla="*/ 18 h 204"/>
                  <a:gd name="T14" fmla="*/ 302 w 488"/>
                  <a:gd name="T15" fmla="*/ 8 h 204"/>
                  <a:gd name="T16" fmla="*/ 261 w 488"/>
                  <a:gd name="T17" fmla="*/ 3 h 204"/>
                  <a:gd name="T18" fmla="*/ 220 w 488"/>
                  <a:gd name="T19" fmla="*/ 0 h 204"/>
                  <a:gd name="T20" fmla="*/ 181 w 488"/>
                  <a:gd name="T21" fmla="*/ 5 h 204"/>
                  <a:gd name="T22" fmla="*/ 142 w 488"/>
                  <a:gd name="T23" fmla="*/ 13 h 204"/>
                  <a:gd name="T24" fmla="*/ 103 w 488"/>
                  <a:gd name="T25" fmla="*/ 26 h 204"/>
                  <a:gd name="T26" fmla="*/ 70 w 488"/>
                  <a:gd name="T27" fmla="*/ 42 h 204"/>
                  <a:gd name="T28" fmla="*/ 43 w 488"/>
                  <a:gd name="T29" fmla="*/ 63 h 204"/>
                  <a:gd name="T30" fmla="*/ 18 w 488"/>
                  <a:gd name="T31" fmla="*/ 90 h 204"/>
                  <a:gd name="T32" fmla="*/ 0 w 488"/>
                  <a:gd name="T33" fmla="*/ 119 h 204"/>
                  <a:gd name="T34" fmla="*/ 23 w 488"/>
                  <a:gd name="T35" fmla="*/ 113 h 204"/>
                  <a:gd name="T36" fmla="*/ 41 w 488"/>
                  <a:gd name="T37" fmla="*/ 90 h 204"/>
                  <a:gd name="T38" fmla="*/ 65 w 488"/>
                  <a:gd name="T39" fmla="*/ 69 h 204"/>
                  <a:gd name="T40" fmla="*/ 93 w 488"/>
                  <a:gd name="T41" fmla="*/ 50 h 204"/>
                  <a:gd name="T42" fmla="*/ 128 w 488"/>
                  <a:gd name="T43" fmla="*/ 37 h 204"/>
                  <a:gd name="T44" fmla="*/ 165 w 488"/>
                  <a:gd name="T45" fmla="*/ 26 h 204"/>
                  <a:gd name="T46" fmla="*/ 204 w 488"/>
                  <a:gd name="T47" fmla="*/ 21 h 204"/>
                  <a:gd name="T48" fmla="*/ 242 w 488"/>
                  <a:gd name="T49" fmla="*/ 18 h 204"/>
                  <a:gd name="T50" fmla="*/ 280 w 488"/>
                  <a:gd name="T51" fmla="*/ 24 h 204"/>
                  <a:gd name="T52" fmla="*/ 317 w 488"/>
                  <a:gd name="T53" fmla="*/ 32 h 204"/>
                  <a:gd name="T54" fmla="*/ 354 w 488"/>
                  <a:gd name="T55" fmla="*/ 45 h 204"/>
                  <a:gd name="T56" fmla="*/ 385 w 488"/>
                  <a:gd name="T57" fmla="*/ 61 h 204"/>
                  <a:gd name="T58" fmla="*/ 414 w 488"/>
                  <a:gd name="T59" fmla="*/ 84 h 204"/>
                  <a:gd name="T60" fmla="*/ 438 w 488"/>
                  <a:gd name="T61" fmla="*/ 111 h 204"/>
                  <a:gd name="T62" fmla="*/ 455 w 488"/>
                  <a:gd name="T63" fmla="*/ 142 h 204"/>
                  <a:gd name="T64" fmla="*/ 468 w 488"/>
                  <a:gd name="T65" fmla="*/ 179 h 204"/>
                  <a:gd name="T66" fmla="*/ 487 w 488"/>
                  <a:gd name="T67" fmla="*/ 2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204">
                    <a:moveTo>
                      <a:pt x="471" y="195"/>
                    </a:moveTo>
                    <a:lnTo>
                      <a:pt x="487" y="198"/>
                    </a:lnTo>
                    <a:lnTo>
                      <a:pt x="484" y="177"/>
                    </a:lnTo>
                    <a:lnTo>
                      <a:pt x="479" y="153"/>
                    </a:lnTo>
                    <a:lnTo>
                      <a:pt x="471" y="134"/>
                    </a:lnTo>
                    <a:lnTo>
                      <a:pt x="463" y="116"/>
                    </a:lnTo>
                    <a:lnTo>
                      <a:pt x="453" y="100"/>
                    </a:lnTo>
                    <a:lnTo>
                      <a:pt x="438" y="84"/>
                    </a:lnTo>
                    <a:lnTo>
                      <a:pt x="426" y="69"/>
                    </a:lnTo>
                    <a:lnTo>
                      <a:pt x="411" y="58"/>
                    </a:lnTo>
                    <a:lnTo>
                      <a:pt x="394" y="45"/>
                    </a:lnTo>
                    <a:lnTo>
                      <a:pt x="378" y="34"/>
                    </a:lnTo>
                    <a:lnTo>
                      <a:pt x="360" y="26"/>
                    </a:lnTo>
                    <a:lnTo>
                      <a:pt x="341" y="18"/>
                    </a:lnTo>
                    <a:lnTo>
                      <a:pt x="321" y="13"/>
                    </a:lnTo>
                    <a:lnTo>
                      <a:pt x="302" y="8"/>
                    </a:lnTo>
                    <a:lnTo>
                      <a:pt x="282" y="5"/>
                    </a:lnTo>
                    <a:lnTo>
                      <a:pt x="261" y="3"/>
                    </a:lnTo>
                    <a:lnTo>
                      <a:pt x="242" y="0"/>
                    </a:lnTo>
                    <a:lnTo>
                      <a:pt x="220" y="0"/>
                    </a:lnTo>
                    <a:lnTo>
                      <a:pt x="201" y="3"/>
                    </a:lnTo>
                    <a:lnTo>
                      <a:pt x="181" y="5"/>
                    </a:lnTo>
                    <a:lnTo>
                      <a:pt x="162" y="8"/>
                    </a:lnTo>
                    <a:lnTo>
                      <a:pt x="142" y="13"/>
                    </a:lnTo>
                    <a:lnTo>
                      <a:pt x="123" y="18"/>
                    </a:lnTo>
                    <a:lnTo>
                      <a:pt x="103" y="26"/>
                    </a:lnTo>
                    <a:lnTo>
                      <a:pt x="87" y="34"/>
                    </a:lnTo>
                    <a:lnTo>
                      <a:pt x="70" y="42"/>
                    </a:lnTo>
                    <a:lnTo>
                      <a:pt x="56" y="53"/>
                    </a:lnTo>
                    <a:lnTo>
                      <a:pt x="43" y="63"/>
                    </a:lnTo>
                    <a:lnTo>
                      <a:pt x="28" y="76"/>
                    </a:lnTo>
                    <a:lnTo>
                      <a:pt x="18" y="90"/>
                    </a:lnTo>
                    <a:lnTo>
                      <a:pt x="10" y="103"/>
                    </a:lnTo>
                    <a:lnTo>
                      <a:pt x="0" y="119"/>
                    </a:lnTo>
                    <a:lnTo>
                      <a:pt x="17" y="127"/>
                    </a:lnTo>
                    <a:lnTo>
                      <a:pt x="23" y="113"/>
                    </a:lnTo>
                    <a:lnTo>
                      <a:pt x="31" y="100"/>
                    </a:lnTo>
                    <a:lnTo>
                      <a:pt x="41" y="90"/>
                    </a:lnTo>
                    <a:lnTo>
                      <a:pt x="53" y="76"/>
                    </a:lnTo>
                    <a:lnTo>
                      <a:pt x="65" y="69"/>
                    </a:lnTo>
                    <a:lnTo>
                      <a:pt x="80" y="58"/>
                    </a:lnTo>
                    <a:lnTo>
                      <a:pt x="93" y="50"/>
                    </a:lnTo>
                    <a:lnTo>
                      <a:pt x="111" y="42"/>
                    </a:lnTo>
                    <a:lnTo>
                      <a:pt x="128" y="37"/>
                    </a:lnTo>
                    <a:lnTo>
                      <a:pt x="145" y="32"/>
                    </a:lnTo>
                    <a:lnTo>
                      <a:pt x="165" y="26"/>
                    </a:lnTo>
                    <a:lnTo>
                      <a:pt x="184" y="24"/>
                    </a:lnTo>
                    <a:lnTo>
                      <a:pt x="204" y="21"/>
                    </a:lnTo>
                    <a:lnTo>
                      <a:pt x="220" y="18"/>
                    </a:lnTo>
                    <a:lnTo>
                      <a:pt x="242" y="18"/>
                    </a:lnTo>
                    <a:lnTo>
                      <a:pt x="259" y="21"/>
                    </a:lnTo>
                    <a:lnTo>
                      <a:pt x="280" y="24"/>
                    </a:lnTo>
                    <a:lnTo>
                      <a:pt x="297" y="26"/>
                    </a:lnTo>
                    <a:lnTo>
                      <a:pt x="317" y="32"/>
                    </a:lnTo>
                    <a:lnTo>
                      <a:pt x="336" y="37"/>
                    </a:lnTo>
                    <a:lnTo>
                      <a:pt x="354" y="45"/>
                    </a:lnTo>
                    <a:lnTo>
                      <a:pt x="370" y="53"/>
                    </a:lnTo>
                    <a:lnTo>
                      <a:pt x="385" y="61"/>
                    </a:lnTo>
                    <a:lnTo>
                      <a:pt x="401" y="71"/>
                    </a:lnTo>
                    <a:lnTo>
                      <a:pt x="414" y="84"/>
                    </a:lnTo>
                    <a:lnTo>
                      <a:pt x="426" y="95"/>
                    </a:lnTo>
                    <a:lnTo>
                      <a:pt x="438" y="111"/>
                    </a:lnTo>
                    <a:lnTo>
                      <a:pt x="448" y="127"/>
                    </a:lnTo>
                    <a:lnTo>
                      <a:pt x="455" y="142"/>
                    </a:lnTo>
                    <a:lnTo>
                      <a:pt x="463" y="161"/>
                    </a:lnTo>
                    <a:lnTo>
                      <a:pt x="468" y="179"/>
                    </a:lnTo>
                    <a:lnTo>
                      <a:pt x="469" y="200"/>
                    </a:lnTo>
                    <a:lnTo>
                      <a:pt x="487" y="203"/>
                    </a:lnTo>
                    <a:lnTo>
                      <a:pt x="471" y="195"/>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11" name="Freeform 23"/>
              <p:cNvSpPr>
                <a:spLocks/>
              </p:cNvSpPr>
              <p:nvPr/>
            </p:nvSpPr>
            <p:spPr bwMode="auto">
              <a:xfrm>
                <a:off x="4932" y="2992"/>
                <a:ext cx="203" cy="137"/>
              </a:xfrm>
              <a:custGeom>
                <a:avLst/>
                <a:gdLst>
                  <a:gd name="T0" fmla="*/ 193 w 203"/>
                  <a:gd name="T1" fmla="*/ 118 h 137"/>
                  <a:gd name="T2" fmla="*/ 202 w 203"/>
                  <a:gd name="T3" fmla="*/ 126 h 137"/>
                  <a:gd name="T4" fmla="*/ 196 w 203"/>
                  <a:gd name="T5" fmla="*/ 105 h 137"/>
                  <a:gd name="T6" fmla="*/ 193 w 203"/>
                  <a:gd name="T7" fmla="*/ 85 h 137"/>
                  <a:gd name="T8" fmla="*/ 185 w 203"/>
                  <a:gd name="T9" fmla="*/ 64 h 137"/>
                  <a:gd name="T10" fmla="*/ 176 w 203"/>
                  <a:gd name="T11" fmla="*/ 46 h 137"/>
                  <a:gd name="T12" fmla="*/ 166 w 203"/>
                  <a:gd name="T13" fmla="*/ 31 h 137"/>
                  <a:gd name="T14" fmla="*/ 155 w 203"/>
                  <a:gd name="T15" fmla="*/ 18 h 137"/>
                  <a:gd name="T16" fmla="*/ 141 w 203"/>
                  <a:gd name="T17" fmla="*/ 10 h 137"/>
                  <a:gd name="T18" fmla="*/ 126 w 203"/>
                  <a:gd name="T19" fmla="*/ 3 h 137"/>
                  <a:gd name="T20" fmla="*/ 112 w 203"/>
                  <a:gd name="T21" fmla="*/ 0 h 137"/>
                  <a:gd name="T22" fmla="*/ 95 w 203"/>
                  <a:gd name="T23" fmla="*/ 0 h 137"/>
                  <a:gd name="T24" fmla="*/ 79 w 203"/>
                  <a:gd name="T25" fmla="*/ 5 h 137"/>
                  <a:gd name="T26" fmla="*/ 63 w 203"/>
                  <a:gd name="T27" fmla="*/ 13 h 137"/>
                  <a:gd name="T28" fmla="*/ 46 w 203"/>
                  <a:gd name="T29" fmla="*/ 28 h 137"/>
                  <a:gd name="T30" fmla="*/ 30 w 203"/>
                  <a:gd name="T31" fmla="*/ 44 h 137"/>
                  <a:gd name="T32" fmla="*/ 13 w 203"/>
                  <a:gd name="T33" fmla="*/ 67 h 137"/>
                  <a:gd name="T34" fmla="*/ 0 w 203"/>
                  <a:gd name="T35" fmla="*/ 95 h 137"/>
                  <a:gd name="T36" fmla="*/ 13 w 203"/>
                  <a:gd name="T37" fmla="*/ 103 h 137"/>
                  <a:gd name="T38" fmla="*/ 27 w 203"/>
                  <a:gd name="T39" fmla="*/ 77 h 137"/>
                  <a:gd name="T40" fmla="*/ 44 w 203"/>
                  <a:gd name="T41" fmla="*/ 56 h 137"/>
                  <a:gd name="T42" fmla="*/ 59 w 203"/>
                  <a:gd name="T43" fmla="*/ 41 h 137"/>
                  <a:gd name="T44" fmla="*/ 73 w 203"/>
                  <a:gd name="T45" fmla="*/ 28 h 137"/>
                  <a:gd name="T46" fmla="*/ 87 w 203"/>
                  <a:gd name="T47" fmla="*/ 21 h 137"/>
                  <a:gd name="T48" fmla="*/ 98 w 203"/>
                  <a:gd name="T49" fmla="*/ 18 h 137"/>
                  <a:gd name="T50" fmla="*/ 112 w 203"/>
                  <a:gd name="T51" fmla="*/ 18 h 137"/>
                  <a:gd name="T52" fmla="*/ 122 w 203"/>
                  <a:gd name="T53" fmla="*/ 21 h 137"/>
                  <a:gd name="T54" fmla="*/ 133 w 203"/>
                  <a:gd name="T55" fmla="*/ 26 h 137"/>
                  <a:gd name="T56" fmla="*/ 142 w 203"/>
                  <a:gd name="T57" fmla="*/ 33 h 137"/>
                  <a:gd name="T58" fmla="*/ 152 w 203"/>
                  <a:gd name="T59" fmla="*/ 44 h 137"/>
                  <a:gd name="T60" fmla="*/ 161 w 203"/>
                  <a:gd name="T61" fmla="*/ 56 h 137"/>
                  <a:gd name="T62" fmla="*/ 169 w 203"/>
                  <a:gd name="T63" fmla="*/ 72 h 137"/>
                  <a:gd name="T64" fmla="*/ 176 w 203"/>
                  <a:gd name="T65" fmla="*/ 90 h 137"/>
                  <a:gd name="T66" fmla="*/ 180 w 203"/>
                  <a:gd name="T67" fmla="*/ 108 h 137"/>
                  <a:gd name="T68" fmla="*/ 183 w 203"/>
                  <a:gd name="T69" fmla="*/ 128 h 137"/>
                  <a:gd name="T70" fmla="*/ 193 w 203"/>
                  <a:gd name="T71" fmla="*/ 136 h 137"/>
                  <a:gd name="T72" fmla="*/ 193 w 203"/>
                  <a:gd name="T73" fmla="*/ 11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137">
                    <a:moveTo>
                      <a:pt x="193" y="118"/>
                    </a:moveTo>
                    <a:lnTo>
                      <a:pt x="202" y="126"/>
                    </a:lnTo>
                    <a:lnTo>
                      <a:pt x="196" y="105"/>
                    </a:lnTo>
                    <a:lnTo>
                      <a:pt x="193" y="85"/>
                    </a:lnTo>
                    <a:lnTo>
                      <a:pt x="185" y="64"/>
                    </a:lnTo>
                    <a:lnTo>
                      <a:pt x="176" y="46"/>
                    </a:lnTo>
                    <a:lnTo>
                      <a:pt x="166" y="31"/>
                    </a:lnTo>
                    <a:lnTo>
                      <a:pt x="155" y="18"/>
                    </a:lnTo>
                    <a:lnTo>
                      <a:pt x="141" y="10"/>
                    </a:lnTo>
                    <a:lnTo>
                      <a:pt x="126" y="3"/>
                    </a:lnTo>
                    <a:lnTo>
                      <a:pt x="112" y="0"/>
                    </a:lnTo>
                    <a:lnTo>
                      <a:pt x="95" y="0"/>
                    </a:lnTo>
                    <a:lnTo>
                      <a:pt x="79" y="5"/>
                    </a:lnTo>
                    <a:lnTo>
                      <a:pt x="63" y="13"/>
                    </a:lnTo>
                    <a:lnTo>
                      <a:pt x="46" y="28"/>
                    </a:lnTo>
                    <a:lnTo>
                      <a:pt x="30" y="44"/>
                    </a:lnTo>
                    <a:lnTo>
                      <a:pt x="13" y="67"/>
                    </a:lnTo>
                    <a:lnTo>
                      <a:pt x="0" y="95"/>
                    </a:lnTo>
                    <a:lnTo>
                      <a:pt x="13" y="103"/>
                    </a:lnTo>
                    <a:lnTo>
                      <a:pt x="27" y="77"/>
                    </a:lnTo>
                    <a:lnTo>
                      <a:pt x="44" y="56"/>
                    </a:lnTo>
                    <a:lnTo>
                      <a:pt x="59" y="41"/>
                    </a:lnTo>
                    <a:lnTo>
                      <a:pt x="73" y="28"/>
                    </a:lnTo>
                    <a:lnTo>
                      <a:pt x="87" y="21"/>
                    </a:lnTo>
                    <a:lnTo>
                      <a:pt x="98" y="18"/>
                    </a:lnTo>
                    <a:lnTo>
                      <a:pt x="112" y="18"/>
                    </a:lnTo>
                    <a:lnTo>
                      <a:pt x="122" y="21"/>
                    </a:lnTo>
                    <a:lnTo>
                      <a:pt x="133" y="26"/>
                    </a:lnTo>
                    <a:lnTo>
                      <a:pt x="142" y="33"/>
                    </a:lnTo>
                    <a:lnTo>
                      <a:pt x="152" y="44"/>
                    </a:lnTo>
                    <a:lnTo>
                      <a:pt x="161" y="56"/>
                    </a:lnTo>
                    <a:lnTo>
                      <a:pt x="169" y="72"/>
                    </a:lnTo>
                    <a:lnTo>
                      <a:pt x="176" y="90"/>
                    </a:lnTo>
                    <a:lnTo>
                      <a:pt x="180" y="108"/>
                    </a:lnTo>
                    <a:lnTo>
                      <a:pt x="183" y="128"/>
                    </a:lnTo>
                    <a:lnTo>
                      <a:pt x="193" y="136"/>
                    </a:lnTo>
                    <a:lnTo>
                      <a:pt x="193" y="118"/>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12" name="Freeform 24"/>
              <p:cNvSpPr>
                <a:spLocks/>
              </p:cNvSpPr>
              <p:nvPr/>
            </p:nvSpPr>
            <p:spPr bwMode="auto">
              <a:xfrm>
                <a:off x="5138" y="3125"/>
                <a:ext cx="664" cy="252"/>
              </a:xfrm>
              <a:custGeom>
                <a:avLst/>
                <a:gdLst>
                  <a:gd name="T0" fmla="*/ 663 w 664"/>
                  <a:gd name="T1" fmla="*/ 243 h 252"/>
                  <a:gd name="T2" fmla="*/ 652 w 664"/>
                  <a:gd name="T3" fmla="*/ 219 h 252"/>
                  <a:gd name="T4" fmla="*/ 641 w 664"/>
                  <a:gd name="T5" fmla="*/ 198 h 252"/>
                  <a:gd name="T6" fmla="*/ 624 w 664"/>
                  <a:gd name="T7" fmla="*/ 176 h 252"/>
                  <a:gd name="T8" fmla="*/ 606 w 664"/>
                  <a:gd name="T9" fmla="*/ 158 h 252"/>
                  <a:gd name="T10" fmla="*/ 582 w 664"/>
                  <a:gd name="T11" fmla="*/ 139 h 252"/>
                  <a:gd name="T12" fmla="*/ 556 w 664"/>
                  <a:gd name="T13" fmla="*/ 123 h 252"/>
                  <a:gd name="T14" fmla="*/ 526 w 664"/>
                  <a:gd name="T15" fmla="*/ 107 h 252"/>
                  <a:gd name="T16" fmla="*/ 489 w 664"/>
                  <a:gd name="T17" fmla="*/ 91 h 252"/>
                  <a:gd name="T18" fmla="*/ 448 w 664"/>
                  <a:gd name="T19" fmla="*/ 77 h 252"/>
                  <a:gd name="T20" fmla="*/ 404 w 664"/>
                  <a:gd name="T21" fmla="*/ 64 h 252"/>
                  <a:gd name="T22" fmla="*/ 352 w 664"/>
                  <a:gd name="T23" fmla="*/ 53 h 252"/>
                  <a:gd name="T24" fmla="*/ 295 w 664"/>
                  <a:gd name="T25" fmla="*/ 40 h 252"/>
                  <a:gd name="T26" fmla="*/ 231 w 664"/>
                  <a:gd name="T27" fmla="*/ 29 h 252"/>
                  <a:gd name="T28" fmla="*/ 163 w 664"/>
                  <a:gd name="T29" fmla="*/ 19 h 252"/>
                  <a:gd name="T30" fmla="*/ 85 w 664"/>
                  <a:gd name="T31" fmla="*/ 11 h 252"/>
                  <a:gd name="T32" fmla="*/ 0 w 664"/>
                  <a:gd name="T33" fmla="*/ 0 h 252"/>
                  <a:gd name="T34" fmla="*/ 41 w 664"/>
                  <a:gd name="T35" fmla="*/ 24 h 252"/>
                  <a:gd name="T36" fmla="*/ 121 w 664"/>
                  <a:gd name="T37" fmla="*/ 35 h 252"/>
                  <a:gd name="T38" fmla="*/ 194 w 664"/>
                  <a:gd name="T39" fmla="*/ 43 h 252"/>
                  <a:gd name="T40" fmla="*/ 263 w 664"/>
                  <a:gd name="T41" fmla="*/ 53 h 252"/>
                  <a:gd name="T42" fmla="*/ 321 w 664"/>
                  <a:gd name="T43" fmla="*/ 64 h 252"/>
                  <a:gd name="T44" fmla="*/ 375 w 664"/>
                  <a:gd name="T45" fmla="*/ 77 h 252"/>
                  <a:gd name="T46" fmla="*/ 424 w 664"/>
                  <a:gd name="T47" fmla="*/ 88 h 252"/>
                  <a:gd name="T48" fmla="*/ 465 w 664"/>
                  <a:gd name="T49" fmla="*/ 101 h 252"/>
                  <a:gd name="T50" fmla="*/ 502 w 664"/>
                  <a:gd name="T51" fmla="*/ 117 h 252"/>
                  <a:gd name="T52" fmla="*/ 533 w 664"/>
                  <a:gd name="T53" fmla="*/ 131 h 252"/>
                  <a:gd name="T54" fmla="*/ 560 w 664"/>
                  <a:gd name="T55" fmla="*/ 147 h 252"/>
                  <a:gd name="T56" fmla="*/ 585 w 664"/>
                  <a:gd name="T57" fmla="*/ 163 h 252"/>
                  <a:gd name="T58" fmla="*/ 603 w 664"/>
                  <a:gd name="T59" fmla="*/ 179 h 252"/>
                  <a:gd name="T60" fmla="*/ 619 w 664"/>
                  <a:gd name="T61" fmla="*/ 198 h 252"/>
                  <a:gd name="T62" fmla="*/ 634 w 664"/>
                  <a:gd name="T63" fmla="*/ 216 h 252"/>
                  <a:gd name="T64" fmla="*/ 642 w 664"/>
                  <a:gd name="T65" fmla="*/ 238 h 252"/>
                  <a:gd name="T66" fmla="*/ 645 w 664"/>
                  <a:gd name="T67" fmla="*/ 24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252">
                    <a:moveTo>
                      <a:pt x="663" y="246"/>
                    </a:moveTo>
                    <a:lnTo>
                      <a:pt x="663" y="243"/>
                    </a:lnTo>
                    <a:lnTo>
                      <a:pt x="657" y="232"/>
                    </a:lnTo>
                    <a:lnTo>
                      <a:pt x="652" y="219"/>
                    </a:lnTo>
                    <a:lnTo>
                      <a:pt x="647" y="208"/>
                    </a:lnTo>
                    <a:lnTo>
                      <a:pt x="641" y="198"/>
                    </a:lnTo>
                    <a:lnTo>
                      <a:pt x="634" y="187"/>
                    </a:lnTo>
                    <a:lnTo>
                      <a:pt x="624" y="176"/>
                    </a:lnTo>
                    <a:lnTo>
                      <a:pt x="616" y="166"/>
                    </a:lnTo>
                    <a:lnTo>
                      <a:pt x="606" y="158"/>
                    </a:lnTo>
                    <a:lnTo>
                      <a:pt x="595" y="147"/>
                    </a:lnTo>
                    <a:lnTo>
                      <a:pt x="582" y="139"/>
                    </a:lnTo>
                    <a:lnTo>
                      <a:pt x="570" y="131"/>
                    </a:lnTo>
                    <a:lnTo>
                      <a:pt x="556" y="123"/>
                    </a:lnTo>
                    <a:lnTo>
                      <a:pt x="541" y="112"/>
                    </a:lnTo>
                    <a:lnTo>
                      <a:pt x="526" y="107"/>
                    </a:lnTo>
                    <a:lnTo>
                      <a:pt x="507" y="99"/>
                    </a:lnTo>
                    <a:lnTo>
                      <a:pt x="489" y="91"/>
                    </a:lnTo>
                    <a:lnTo>
                      <a:pt x="470" y="85"/>
                    </a:lnTo>
                    <a:lnTo>
                      <a:pt x="448" y="77"/>
                    </a:lnTo>
                    <a:lnTo>
                      <a:pt x="426" y="72"/>
                    </a:lnTo>
                    <a:lnTo>
                      <a:pt x="404" y="64"/>
                    </a:lnTo>
                    <a:lnTo>
                      <a:pt x="380" y="59"/>
                    </a:lnTo>
                    <a:lnTo>
                      <a:pt x="352" y="53"/>
                    </a:lnTo>
                    <a:lnTo>
                      <a:pt x="323" y="48"/>
                    </a:lnTo>
                    <a:lnTo>
                      <a:pt x="295" y="40"/>
                    </a:lnTo>
                    <a:lnTo>
                      <a:pt x="266" y="35"/>
                    </a:lnTo>
                    <a:lnTo>
                      <a:pt x="231" y="29"/>
                    </a:lnTo>
                    <a:lnTo>
                      <a:pt x="197" y="24"/>
                    </a:lnTo>
                    <a:lnTo>
                      <a:pt x="163" y="19"/>
                    </a:lnTo>
                    <a:lnTo>
                      <a:pt x="124" y="13"/>
                    </a:lnTo>
                    <a:lnTo>
                      <a:pt x="85" y="11"/>
                    </a:lnTo>
                    <a:lnTo>
                      <a:pt x="43" y="5"/>
                    </a:lnTo>
                    <a:lnTo>
                      <a:pt x="0" y="0"/>
                    </a:lnTo>
                    <a:lnTo>
                      <a:pt x="0" y="19"/>
                    </a:lnTo>
                    <a:lnTo>
                      <a:pt x="41" y="24"/>
                    </a:lnTo>
                    <a:lnTo>
                      <a:pt x="82" y="29"/>
                    </a:lnTo>
                    <a:lnTo>
                      <a:pt x="121" y="35"/>
                    </a:lnTo>
                    <a:lnTo>
                      <a:pt x="160" y="40"/>
                    </a:lnTo>
                    <a:lnTo>
                      <a:pt x="194" y="43"/>
                    </a:lnTo>
                    <a:lnTo>
                      <a:pt x="228" y="48"/>
                    </a:lnTo>
                    <a:lnTo>
                      <a:pt x="263" y="53"/>
                    </a:lnTo>
                    <a:lnTo>
                      <a:pt x="292" y="61"/>
                    </a:lnTo>
                    <a:lnTo>
                      <a:pt x="321" y="64"/>
                    </a:lnTo>
                    <a:lnTo>
                      <a:pt x="349" y="72"/>
                    </a:lnTo>
                    <a:lnTo>
                      <a:pt x="375" y="77"/>
                    </a:lnTo>
                    <a:lnTo>
                      <a:pt x="399" y="83"/>
                    </a:lnTo>
                    <a:lnTo>
                      <a:pt x="424" y="88"/>
                    </a:lnTo>
                    <a:lnTo>
                      <a:pt x="445" y="96"/>
                    </a:lnTo>
                    <a:lnTo>
                      <a:pt x="465" y="101"/>
                    </a:lnTo>
                    <a:lnTo>
                      <a:pt x="484" y="109"/>
                    </a:lnTo>
                    <a:lnTo>
                      <a:pt x="502" y="117"/>
                    </a:lnTo>
                    <a:lnTo>
                      <a:pt x="518" y="123"/>
                    </a:lnTo>
                    <a:lnTo>
                      <a:pt x="533" y="131"/>
                    </a:lnTo>
                    <a:lnTo>
                      <a:pt x="548" y="139"/>
                    </a:lnTo>
                    <a:lnTo>
                      <a:pt x="560" y="147"/>
                    </a:lnTo>
                    <a:lnTo>
                      <a:pt x="572" y="155"/>
                    </a:lnTo>
                    <a:lnTo>
                      <a:pt x="585" y="163"/>
                    </a:lnTo>
                    <a:lnTo>
                      <a:pt x="595" y="171"/>
                    </a:lnTo>
                    <a:lnTo>
                      <a:pt x="603" y="179"/>
                    </a:lnTo>
                    <a:lnTo>
                      <a:pt x="611" y="190"/>
                    </a:lnTo>
                    <a:lnTo>
                      <a:pt x="619" y="198"/>
                    </a:lnTo>
                    <a:lnTo>
                      <a:pt x="626" y="208"/>
                    </a:lnTo>
                    <a:lnTo>
                      <a:pt x="634" y="216"/>
                    </a:lnTo>
                    <a:lnTo>
                      <a:pt x="639" y="227"/>
                    </a:lnTo>
                    <a:lnTo>
                      <a:pt x="642" y="238"/>
                    </a:lnTo>
                    <a:lnTo>
                      <a:pt x="645" y="251"/>
                    </a:lnTo>
                    <a:lnTo>
                      <a:pt x="645" y="248"/>
                    </a:lnTo>
                    <a:lnTo>
                      <a:pt x="663" y="246"/>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13" name="Freeform 25"/>
              <p:cNvSpPr>
                <a:spLocks/>
              </p:cNvSpPr>
              <p:nvPr/>
            </p:nvSpPr>
            <p:spPr bwMode="auto">
              <a:xfrm>
                <a:off x="5265" y="3391"/>
                <a:ext cx="540" cy="302"/>
              </a:xfrm>
              <a:custGeom>
                <a:avLst/>
                <a:gdLst>
                  <a:gd name="T0" fmla="*/ 10 w 540"/>
                  <a:gd name="T1" fmla="*/ 301 h 302"/>
                  <a:gd name="T2" fmla="*/ 95 w 540"/>
                  <a:gd name="T3" fmla="*/ 295 h 302"/>
                  <a:gd name="T4" fmla="*/ 173 w 540"/>
                  <a:gd name="T5" fmla="*/ 287 h 302"/>
                  <a:gd name="T6" fmla="*/ 241 w 540"/>
                  <a:gd name="T7" fmla="*/ 273 h 302"/>
                  <a:gd name="T8" fmla="*/ 300 w 540"/>
                  <a:gd name="T9" fmla="*/ 260 h 302"/>
                  <a:gd name="T10" fmla="*/ 351 w 540"/>
                  <a:gd name="T11" fmla="*/ 243 h 302"/>
                  <a:gd name="T12" fmla="*/ 394 w 540"/>
                  <a:gd name="T13" fmla="*/ 221 h 302"/>
                  <a:gd name="T14" fmla="*/ 432 w 540"/>
                  <a:gd name="T15" fmla="*/ 202 h 302"/>
                  <a:gd name="T16" fmla="*/ 463 w 540"/>
                  <a:gd name="T17" fmla="*/ 179 h 302"/>
                  <a:gd name="T18" fmla="*/ 487 w 540"/>
                  <a:gd name="T19" fmla="*/ 155 h 302"/>
                  <a:gd name="T20" fmla="*/ 507 w 540"/>
                  <a:gd name="T21" fmla="*/ 133 h 302"/>
                  <a:gd name="T22" fmla="*/ 518 w 540"/>
                  <a:gd name="T23" fmla="*/ 108 h 302"/>
                  <a:gd name="T24" fmla="*/ 528 w 540"/>
                  <a:gd name="T25" fmla="*/ 86 h 302"/>
                  <a:gd name="T26" fmla="*/ 536 w 540"/>
                  <a:gd name="T27" fmla="*/ 61 h 302"/>
                  <a:gd name="T28" fmla="*/ 539 w 540"/>
                  <a:gd name="T29" fmla="*/ 39 h 302"/>
                  <a:gd name="T30" fmla="*/ 539 w 540"/>
                  <a:gd name="T31" fmla="*/ 19 h 302"/>
                  <a:gd name="T32" fmla="*/ 536 w 540"/>
                  <a:gd name="T33" fmla="*/ 0 h 302"/>
                  <a:gd name="T34" fmla="*/ 521 w 540"/>
                  <a:gd name="T35" fmla="*/ 11 h 302"/>
                  <a:gd name="T36" fmla="*/ 521 w 540"/>
                  <a:gd name="T37" fmla="*/ 28 h 302"/>
                  <a:gd name="T38" fmla="*/ 518 w 540"/>
                  <a:gd name="T39" fmla="*/ 47 h 302"/>
                  <a:gd name="T40" fmla="*/ 517 w 540"/>
                  <a:gd name="T41" fmla="*/ 66 h 302"/>
                  <a:gd name="T42" fmla="*/ 510 w 540"/>
                  <a:gd name="T43" fmla="*/ 88 h 302"/>
                  <a:gd name="T44" fmla="*/ 500 w 540"/>
                  <a:gd name="T45" fmla="*/ 110 h 302"/>
                  <a:gd name="T46" fmla="*/ 484 w 540"/>
                  <a:gd name="T47" fmla="*/ 133 h 302"/>
                  <a:gd name="T48" fmla="*/ 463 w 540"/>
                  <a:gd name="T49" fmla="*/ 152 h 302"/>
                  <a:gd name="T50" fmla="*/ 438 w 540"/>
                  <a:gd name="T51" fmla="*/ 174 h 302"/>
                  <a:gd name="T52" fmla="*/ 407 w 540"/>
                  <a:gd name="T53" fmla="*/ 193 h 302"/>
                  <a:gd name="T54" fmla="*/ 368 w 540"/>
                  <a:gd name="T55" fmla="*/ 215 h 302"/>
                  <a:gd name="T56" fmla="*/ 321 w 540"/>
                  <a:gd name="T57" fmla="*/ 232 h 302"/>
                  <a:gd name="T58" fmla="*/ 268 w 540"/>
                  <a:gd name="T59" fmla="*/ 249 h 302"/>
                  <a:gd name="T60" fmla="*/ 204 w 540"/>
                  <a:gd name="T61" fmla="*/ 262 h 302"/>
                  <a:gd name="T62" fmla="*/ 134 w 540"/>
                  <a:gd name="T63" fmla="*/ 271 h 302"/>
                  <a:gd name="T64" fmla="*/ 51 w 540"/>
                  <a:gd name="T65" fmla="*/ 279 h 302"/>
                  <a:gd name="T66" fmla="*/ 0 w 540"/>
                  <a:gd name="T67" fmla="*/ 29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302">
                    <a:moveTo>
                      <a:pt x="15" y="287"/>
                    </a:moveTo>
                    <a:lnTo>
                      <a:pt x="10" y="301"/>
                    </a:lnTo>
                    <a:lnTo>
                      <a:pt x="54" y="298"/>
                    </a:lnTo>
                    <a:lnTo>
                      <a:pt x="95" y="295"/>
                    </a:lnTo>
                    <a:lnTo>
                      <a:pt x="136" y="293"/>
                    </a:lnTo>
                    <a:lnTo>
                      <a:pt x="173" y="287"/>
                    </a:lnTo>
                    <a:lnTo>
                      <a:pt x="209" y="282"/>
                    </a:lnTo>
                    <a:lnTo>
                      <a:pt x="241" y="273"/>
                    </a:lnTo>
                    <a:lnTo>
                      <a:pt x="272" y="268"/>
                    </a:lnTo>
                    <a:lnTo>
                      <a:pt x="300" y="260"/>
                    </a:lnTo>
                    <a:lnTo>
                      <a:pt x="326" y="251"/>
                    </a:lnTo>
                    <a:lnTo>
                      <a:pt x="351" y="243"/>
                    </a:lnTo>
                    <a:lnTo>
                      <a:pt x="375" y="232"/>
                    </a:lnTo>
                    <a:lnTo>
                      <a:pt x="394" y="221"/>
                    </a:lnTo>
                    <a:lnTo>
                      <a:pt x="414" y="213"/>
                    </a:lnTo>
                    <a:lnTo>
                      <a:pt x="432" y="202"/>
                    </a:lnTo>
                    <a:lnTo>
                      <a:pt x="448" y="191"/>
                    </a:lnTo>
                    <a:lnTo>
                      <a:pt x="463" y="179"/>
                    </a:lnTo>
                    <a:lnTo>
                      <a:pt x="476" y="168"/>
                    </a:lnTo>
                    <a:lnTo>
                      <a:pt x="487" y="155"/>
                    </a:lnTo>
                    <a:lnTo>
                      <a:pt x="497" y="144"/>
                    </a:lnTo>
                    <a:lnTo>
                      <a:pt x="507" y="133"/>
                    </a:lnTo>
                    <a:lnTo>
                      <a:pt x="512" y="119"/>
                    </a:lnTo>
                    <a:lnTo>
                      <a:pt x="518" y="108"/>
                    </a:lnTo>
                    <a:lnTo>
                      <a:pt x="523" y="97"/>
                    </a:lnTo>
                    <a:lnTo>
                      <a:pt x="528" y="86"/>
                    </a:lnTo>
                    <a:lnTo>
                      <a:pt x="533" y="72"/>
                    </a:lnTo>
                    <a:lnTo>
                      <a:pt x="536" y="61"/>
                    </a:lnTo>
                    <a:lnTo>
                      <a:pt x="539" y="50"/>
                    </a:lnTo>
                    <a:lnTo>
                      <a:pt x="539" y="39"/>
                    </a:lnTo>
                    <a:lnTo>
                      <a:pt x="539" y="28"/>
                    </a:lnTo>
                    <a:lnTo>
                      <a:pt x="539" y="19"/>
                    </a:lnTo>
                    <a:lnTo>
                      <a:pt x="539" y="8"/>
                    </a:lnTo>
                    <a:lnTo>
                      <a:pt x="536" y="0"/>
                    </a:lnTo>
                    <a:lnTo>
                      <a:pt x="518" y="3"/>
                    </a:lnTo>
                    <a:lnTo>
                      <a:pt x="521" y="11"/>
                    </a:lnTo>
                    <a:lnTo>
                      <a:pt x="521" y="19"/>
                    </a:lnTo>
                    <a:lnTo>
                      <a:pt x="521" y="28"/>
                    </a:lnTo>
                    <a:lnTo>
                      <a:pt x="521" y="39"/>
                    </a:lnTo>
                    <a:lnTo>
                      <a:pt x="518" y="47"/>
                    </a:lnTo>
                    <a:lnTo>
                      <a:pt x="518" y="58"/>
                    </a:lnTo>
                    <a:lnTo>
                      <a:pt x="517" y="66"/>
                    </a:lnTo>
                    <a:lnTo>
                      <a:pt x="515" y="77"/>
                    </a:lnTo>
                    <a:lnTo>
                      <a:pt x="510" y="88"/>
                    </a:lnTo>
                    <a:lnTo>
                      <a:pt x="505" y="99"/>
                    </a:lnTo>
                    <a:lnTo>
                      <a:pt x="500" y="110"/>
                    </a:lnTo>
                    <a:lnTo>
                      <a:pt x="492" y="122"/>
                    </a:lnTo>
                    <a:lnTo>
                      <a:pt x="484" y="133"/>
                    </a:lnTo>
                    <a:lnTo>
                      <a:pt x="476" y="141"/>
                    </a:lnTo>
                    <a:lnTo>
                      <a:pt x="463" y="152"/>
                    </a:lnTo>
                    <a:lnTo>
                      <a:pt x="451" y="163"/>
                    </a:lnTo>
                    <a:lnTo>
                      <a:pt x="438" y="174"/>
                    </a:lnTo>
                    <a:lnTo>
                      <a:pt x="424" y="185"/>
                    </a:lnTo>
                    <a:lnTo>
                      <a:pt x="407" y="193"/>
                    </a:lnTo>
                    <a:lnTo>
                      <a:pt x="390" y="204"/>
                    </a:lnTo>
                    <a:lnTo>
                      <a:pt x="368" y="215"/>
                    </a:lnTo>
                    <a:lnTo>
                      <a:pt x="346" y="224"/>
                    </a:lnTo>
                    <a:lnTo>
                      <a:pt x="321" y="232"/>
                    </a:lnTo>
                    <a:lnTo>
                      <a:pt x="297" y="240"/>
                    </a:lnTo>
                    <a:lnTo>
                      <a:pt x="268" y="249"/>
                    </a:lnTo>
                    <a:lnTo>
                      <a:pt x="238" y="254"/>
                    </a:lnTo>
                    <a:lnTo>
                      <a:pt x="204" y="262"/>
                    </a:lnTo>
                    <a:lnTo>
                      <a:pt x="170" y="268"/>
                    </a:lnTo>
                    <a:lnTo>
                      <a:pt x="134" y="271"/>
                    </a:lnTo>
                    <a:lnTo>
                      <a:pt x="95" y="276"/>
                    </a:lnTo>
                    <a:lnTo>
                      <a:pt x="51" y="279"/>
                    </a:lnTo>
                    <a:lnTo>
                      <a:pt x="7" y="282"/>
                    </a:lnTo>
                    <a:lnTo>
                      <a:pt x="0" y="298"/>
                    </a:lnTo>
                    <a:lnTo>
                      <a:pt x="15" y="28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9114" name="Rectangle 26"/>
            <p:cNvSpPr>
              <a:spLocks noChangeArrowheads="1"/>
            </p:cNvSpPr>
            <p:nvPr/>
          </p:nvSpPr>
          <p:spPr bwMode="auto">
            <a:xfrm>
              <a:off x="4818063" y="2503488"/>
              <a:ext cx="1120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038" rIns="0" bIns="46038">
              <a:spAutoFit/>
            </a:bodyPr>
            <a:lstStyle/>
            <a:p>
              <a:r>
                <a:rPr kumimoji="1" lang="zh-CN" altLang="en-US" sz="2000" baseline="0" dirty="0">
                  <a:latin typeface="楷体_GB2312" pitchFamily="49" charset="-122"/>
                </a:rPr>
                <a:t>公共网络</a:t>
              </a:r>
            </a:p>
          </p:txBody>
        </p:sp>
        <p:pic>
          <p:nvPicPr>
            <p:cNvPr id="729115" name="Picture 27" descr="WORK2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1575" y="2181225"/>
              <a:ext cx="936625" cy="935038"/>
            </a:xfrm>
            <a:prstGeom prst="rect">
              <a:avLst/>
            </a:prstGeom>
            <a:noFill/>
            <a:extLst>
              <a:ext uri="{909E8E84-426E-40DD-AFC4-6F175D3DCCD1}">
                <a14:hiddenFill xmlns:a14="http://schemas.microsoft.com/office/drawing/2010/main">
                  <a:solidFill>
                    <a:srgbClr val="FFFFFF"/>
                  </a:solidFill>
                </a14:hiddenFill>
              </a:ext>
            </a:extLst>
          </p:spPr>
        </p:pic>
        <p:sp>
          <p:nvSpPr>
            <p:cNvPr id="729116" name="Rectangle 28"/>
            <p:cNvSpPr>
              <a:spLocks noChangeArrowheads="1"/>
            </p:cNvSpPr>
            <p:nvPr/>
          </p:nvSpPr>
          <p:spPr bwMode="auto">
            <a:xfrm>
              <a:off x="2193925" y="2901950"/>
              <a:ext cx="9366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en-US" altLang="zh-CN" baseline="0"/>
                <a:t>Alice</a:t>
              </a:r>
            </a:p>
          </p:txBody>
        </p:sp>
        <p:sp>
          <p:nvSpPr>
            <p:cNvPr id="729117" name="Rectangle 29"/>
            <p:cNvSpPr>
              <a:spLocks noChangeArrowheads="1"/>
            </p:cNvSpPr>
            <p:nvPr/>
          </p:nvSpPr>
          <p:spPr bwMode="auto">
            <a:xfrm>
              <a:off x="7523163" y="2974975"/>
              <a:ext cx="9366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en-US" altLang="zh-CN" baseline="0"/>
                <a:t>Bob</a:t>
              </a:r>
            </a:p>
          </p:txBody>
        </p:sp>
        <p:sp>
          <p:nvSpPr>
            <p:cNvPr id="729118" name="Rectangle 30"/>
            <p:cNvSpPr>
              <a:spLocks noChangeArrowheads="1"/>
            </p:cNvSpPr>
            <p:nvPr/>
          </p:nvSpPr>
          <p:spPr bwMode="auto">
            <a:xfrm>
              <a:off x="4931072" y="4436343"/>
              <a:ext cx="1081088"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zh-CN" altLang="en-US" baseline="0" dirty="0"/>
                <a:t>仲裁者</a:t>
              </a:r>
              <a:endParaRPr lang="en-US" altLang="zh-CN" baseline="0" dirty="0"/>
            </a:p>
          </p:txBody>
        </p:sp>
        <p:grpSp>
          <p:nvGrpSpPr>
            <p:cNvPr id="729119" name="Group 31"/>
            <p:cNvGrpSpPr>
              <a:grpSpLocks/>
            </p:cNvGrpSpPr>
            <p:nvPr/>
          </p:nvGrpSpPr>
          <p:grpSpPr bwMode="auto">
            <a:xfrm>
              <a:off x="5002213" y="3716338"/>
              <a:ext cx="720725" cy="719137"/>
              <a:chOff x="1506" y="1983"/>
              <a:chExt cx="357" cy="376"/>
            </a:xfrm>
          </p:grpSpPr>
          <p:sp>
            <p:nvSpPr>
              <p:cNvPr id="729120" name="Freeform 32"/>
              <p:cNvSpPr>
                <a:spLocks/>
              </p:cNvSpPr>
              <p:nvPr/>
            </p:nvSpPr>
            <p:spPr bwMode="auto">
              <a:xfrm>
                <a:off x="1506" y="1983"/>
                <a:ext cx="219" cy="376"/>
              </a:xfrm>
              <a:custGeom>
                <a:avLst/>
                <a:gdLst>
                  <a:gd name="T0" fmla="*/ 74 w 219"/>
                  <a:gd name="T1" fmla="*/ 16 h 376"/>
                  <a:gd name="T2" fmla="*/ 64 w 219"/>
                  <a:gd name="T3" fmla="*/ 25 h 376"/>
                  <a:gd name="T4" fmla="*/ 67 w 219"/>
                  <a:gd name="T5" fmla="*/ 40 h 376"/>
                  <a:gd name="T6" fmla="*/ 78 w 219"/>
                  <a:gd name="T7" fmla="*/ 51 h 376"/>
                  <a:gd name="T8" fmla="*/ 69 w 219"/>
                  <a:gd name="T9" fmla="*/ 62 h 376"/>
                  <a:gd name="T10" fmla="*/ 0 w 219"/>
                  <a:gd name="T11" fmla="*/ 124 h 376"/>
                  <a:gd name="T12" fmla="*/ 52 w 219"/>
                  <a:gd name="T13" fmla="*/ 145 h 376"/>
                  <a:gd name="T14" fmla="*/ 37 w 219"/>
                  <a:gd name="T15" fmla="*/ 130 h 376"/>
                  <a:gd name="T16" fmla="*/ 42 w 219"/>
                  <a:gd name="T17" fmla="*/ 114 h 376"/>
                  <a:gd name="T18" fmla="*/ 53 w 219"/>
                  <a:gd name="T19" fmla="*/ 145 h 376"/>
                  <a:gd name="T20" fmla="*/ 57 w 219"/>
                  <a:gd name="T21" fmla="*/ 165 h 376"/>
                  <a:gd name="T22" fmla="*/ 55 w 219"/>
                  <a:gd name="T23" fmla="*/ 214 h 376"/>
                  <a:gd name="T24" fmla="*/ 47 w 219"/>
                  <a:gd name="T25" fmla="*/ 299 h 376"/>
                  <a:gd name="T26" fmla="*/ 56 w 219"/>
                  <a:gd name="T27" fmla="*/ 361 h 376"/>
                  <a:gd name="T28" fmla="*/ 61 w 219"/>
                  <a:gd name="T29" fmla="*/ 372 h 376"/>
                  <a:gd name="T30" fmla="*/ 76 w 219"/>
                  <a:gd name="T31" fmla="*/ 371 h 376"/>
                  <a:gd name="T32" fmla="*/ 82 w 219"/>
                  <a:gd name="T33" fmla="*/ 360 h 376"/>
                  <a:gd name="T34" fmla="*/ 88 w 219"/>
                  <a:gd name="T35" fmla="*/ 304 h 376"/>
                  <a:gd name="T36" fmla="*/ 101 w 219"/>
                  <a:gd name="T37" fmla="*/ 218 h 376"/>
                  <a:gd name="T38" fmla="*/ 116 w 219"/>
                  <a:gd name="T39" fmla="*/ 266 h 376"/>
                  <a:gd name="T40" fmla="*/ 125 w 219"/>
                  <a:gd name="T41" fmla="*/ 318 h 376"/>
                  <a:gd name="T42" fmla="*/ 138 w 219"/>
                  <a:gd name="T43" fmla="*/ 360 h 376"/>
                  <a:gd name="T44" fmla="*/ 141 w 219"/>
                  <a:gd name="T45" fmla="*/ 375 h 376"/>
                  <a:gd name="T46" fmla="*/ 151 w 219"/>
                  <a:gd name="T47" fmla="*/ 375 h 376"/>
                  <a:gd name="T48" fmla="*/ 168 w 219"/>
                  <a:gd name="T49" fmla="*/ 368 h 376"/>
                  <a:gd name="T50" fmla="*/ 191 w 219"/>
                  <a:gd name="T51" fmla="*/ 357 h 376"/>
                  <a:gd name="T52" fmla="*/ 188 w 219"/>
                  <a:gd name="T53" fmla="*/ 351 h 376"/>
                  <a:gd name="T54" fmla="*/ 173 w 219"/>
                  <a:gd name="T55" fmla="*/ 350 h 376"/>
                  <a:gd name="T56" fmla="*/ 156 w 219"/>
                  <a:gd name="T57" fmla="*/ 269 h 376"/>
                  <a:gd name="T58" fmla="*/ 150 w 219"/>
                  <a:gd name="T59" fmla="*/ 211 h 376"/>
                  <a:gd name="T60" fmla="*/ 140 w 219"/>
                  <a:gd name="T61" fmla="*/ 145 h 376"/>
                  <a:gd name="T62" fmla="*/ 145 w 219"/>
                  <a:gd name="T63" fmla="*/ 90 h 376"/>
                  <a:gd name="T64" fmla="*/ 182 w 219"/>
                  <a:gd name="T65" fmla="*/ 77 h 376"/>
                  <a:gd name="T66" fmla="*/ 203 w 219"/>
                  <a:gd name="T67" fmla="*/ 46 h 376"/>
                  <a:gd name="T68" fmla="*/ 203 w 219"/>
                  <a:gd name="T69" fmla="*/ 37 h 376"/>
                  <a:gd name="T70" fmla="*/ 207 w 219"/>
                  <a:gd name="T71" fmla="*/ 31 h 376"/>
                  <a:gd name="T72" fmla="*/ 210 w 219"/>
                  <a:gd name="T73" fmla="*/ 23 h 376"/>
                  <a:gd name="T74" fmla="*/ 211 w 219"/>
                  <a:gd name="T75" fmla="*/ 19 h 376"/>
                  <a:gd name="T76" fmla="*/ 210 w 219"/>
                  <a:gd name="T77" fmla="*/ 12 h 376"/>
                  <a:gd name="T78" fmla="*/ 218 w 219"/>
                  <a:gd name="T79" fmla="*/ 1 h 376"/>
                  <a:gd name="T80" fmla="*/ 212 w 219"/>
                  <a:gd name="T81" fmla="*/ 2 h 376"/>
                  <a:gd name="T82" fmla="*/ 205 w 219"/>
                  <a:gd name="T83" fmla="*/ 11 h 376"/>
                  <a:gd name="T84" fmla="*/ 196 w 219"/>
                  <a:gd name="T85" fmla="*/ 19 h 376"/>
                  <a:gd name="T86" fmla="*/ 196 w 219"/>
                  <a:gd name="T87" fmla="*/ 12 h 376"/>
                  <a:gd name="T88" fmla="*/ 192 w 219"/>
                  <a:gd name="T89" fmla="*/ 8 h 376"/>
                  <a:gd name="T90" fmla="*/ 188 w 219"/>
                  <a:gd name="T91" fmla="*/ 21 h 376"/>
                  <a:gd name="T92" fmla="*/ 185 w 219"/>
                  <a:gd name="T93" fmla="*/ 31 h 376"/>
                  <a:gd name="T94" fmla="*/ 169 w 219"/>
                  <a:gd name="T95" fmla="*/ 57 h 376"/>
                  <a:gd name="T96" fmla="*/ 167 w 219"/>
                  <a:gd name="T97" fmla="*/ 57 h 376"/>
                  <a:gd name="T98" fmla="*/ 138 w 219"/>
                  <a:gd name="T99" fmla="*/ 61 h 376"/>
                  <a:gd name="T100" fmla="*/ 114 w 219"/>
                  <a:gd name="T101" fmla="*/ 62 h 376"/>
                  <a:gd name="T102" fmla="*/ 115 w 219"/>
                  <a:gd name="T103" fmla="*/ 43 h 376"/>
                  <a:gd name="T104" fmla="*/ 115 w 219"/>
                  <a:gd name="T105" fmla="*/ 32 h 376"/>
                  <a:gd name="T106" fmla="*/ 119 w 219"/>
                  <a:gd name="T107" fmla="*/ 23 h 376"/>
                  <a:gd name="T108" fmla="*/ 119 w 219"/>
                  <a:gd name="T109" fmla="*/ 23 h 376"/>
                  <a:gd name="T110" fmla="*/ 104 w 219"/>
                  <a:gd name="T111" fmla="*/ 15 h 376"/>
                  <a:gd name="T112" fmla="*/ 89 w 219"/>
                  <a:gd name="T113" fmla="*/ 1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 h="376">
                    <a:moveTo>
                      <a:pt x="82" y="12"/>
                    </a:moveTo>
                    <a:lnTo>
                      <a:pt x="74" y="16"/>
                    </a:lnTo>
                    <a:lnTo>
                      <a:pt x="66" y="22"/>
                    </a:lnTo>
                    <a:lnTo>
                      <a:pt x="64" y="25"/>
                    </a:lnTo>
                    <a:lnTo>
                      <a:pt x="67" y="34"/>
                    </a:lnTo>
                    <a:lnTo>
                      <a:pt x="67" y="40"/>
                    </a:lnTo>
                    <a:lnTo>
                      <a:pt x="73" y="48"/>
                    </a:lnTo>
                    <a:lnTo>
                      <a:pt x="78" y="51"/>
                    </a:lnTo>
                    <a:lnTo>
                      <a:pt x="76" y="57"/>
                    </a:lnTo>
                    <a:lnTo>
                      <a:pt x="69" y="62"/>
                    </a:lnTo>
                    <a:lnTo>
                      <a:pt x="37" y="72"/>
                    </a:lnTo>
                    <a:lnTo>
                      <a:pt x="0" y="124"/>
                    </a:lnTo>
                    <a:lnTo>
                      <a:pt x="40" y="165"/>
                    </a:lnTo>
                    <a:lnTo>
                      <a:pt x="52" y="145"/>
                    </a:lnTo>
                    <a:lnTo>
                      <a:pt x="42" y="138"/>
                    </a:lnTo>
                    <a:lnTo>
                      <a:pt x="37" y="130"/>
                    </a:lnTo>
                    <a:lnTo>
                      <a:pt x="31" y="123"/>
                    </a:lnTo>
                    <a:lnTo>
                      <a:pt x="42" y="114"/>
                    </a:lnTo>
                    <a:lnTo>
                      <a:pt x="61" y="143"/>
                    </a:lnTo>
                    <a:lnTo>
                      <a:pt x="53" y="145"/>
                    </a:lnTo>
                    <a:lnTo>
                      <a:pt x="42" y="159"/>
                    </a:lnTo>
                    <a:lnTo>
                      <a:pt x="57" y="165"/>
                    </a:lnTo>
                    <a:lnTo>
                      <a:pt x="49" y="214"/>
                    </a:lnTo>
                    <a:lnTo>
                      <a:pt x="55" y="214"/>
                    </a:lnTo>
                    <a:lnTo>
                      <a:pt x="49" y="271"/>
                    </a:lnTo>
                    <a:lnTo>
                      <a:pt x="47" y="299"/>
                    </a:lnTo>
                    <a:lnTo>
                      <a:pt x="49" y="360"/>
                    </a:lnTo>
                    <a:lnTo>
                      <a:pt x="56" y="361"/>
                    </a:lnTo>
                    <a:lnTo>
                      <a:pt x="57" y="370"/>
                    </a:lnTo>
                    <a:lnTo>
                      <a:pt x="61" y="372"/>
                    </a:lnTo>
                    <a:lnTo>
                      <a:pt x="68" y="373"/>
                    </a:lnTo>
                    <a:lnTo>
                      <a:pt x="76" y="371"/>
                    </a:lnTo>
                    <a:lnTo>
                      <a:pt x="82" y="369"/>
                    </a:lnTo>
                    <a:lnTo>
                      <a:pt x="82" y="360"/>
                    </a:lnTo>
                    <a:lnTo>
                      <a:pt x="88" y="357"/>
                    </a:lnTo>
                    <a:lnTo>
                      <a:pt x="88" y="304"/>
                    </a:lnTo>
                    <a:lnTo>
                      <a:pt x="93" y="253"/>
                    </a:lnTo>
                    <a:lnTo>
                      <a:pt x="101" y="218"/>
                    </a:lnTo>
                    <a:lnTo>
                      <a:pt x="106" y="218"/>
                    </a:lnTo>
                    <a:lnTo>
                      <a:pt x="116" y="266"/>
                    </a:lnTo>
                    <a:lnTo>
                      <a:pt x="120" y="272"/>
                    </a:lnTo>
                    <a:lnTo>
                      <a:pt x="125" y="318"/>
                    </a:lnTo>
                    <a:lnTo>
                      <a:pt x="132" y="357"/>
                    </a:lnTo>
                    <a:lnTo>
                      <a:pt x="138" y="360"/>
                    </a:lnTo>
                    <a:lnTo>
                      <a:pt x="138" y="372"/>
                    </a:lnTo>
                    <a:lnTo>
                      <a:pt x="141" y="375"/>
                    </a:lnTo>
                    <a:lnTo>
                      <a:pt x="146" y="375"/>
                    </a:lnTo>
                    <a:lnTo>
                      <a:pt x="151" y="375"/>
                    </a:lnTo>
                    <a:lnTo>
                      <a:pt x="159" y="371"/>
                    </a:lnTo>
                    <a:lnTo>
                      <a:pt x="168" y="368"/>
                    </a:lnTo>
                    <a:lnTo>
                      <a:pt x="177" y="366"/>
                    </a:lnTo>
                    <a:lnTo>
                      <a:pt x="191" y="357"/>
                    </a:lnTo>
                    <a:lnTo>
                      <a:pt x="192" y="352"/>
                    </a:lnTo>
                    <a:lnTo>
                      <a:pt x="188" y="351"/>
                    </a:lnTo>
                    <a:lnTo>
                      <a:pt x="171" y="351"/>
                    </a:lnTo>
                    <a:lnTo>
                      <a:pt x="173" y="350"/>
                    </a:lnTo>
                    <a:lnTo>
                      <a:pt x="155" y="277"/>
                    </a:lnTo>
                    <a:lnTo>
                      <a:pt x="156" y="269"/>
                    </a:lnTo>
                    <a:lnTo>
                      <a:pt x="155" y="258"/>
                    </a:lnTo>
                    <a:lnTo>
                      <a:pt x="150" y="211"/>
                    </a:lnTo>
                    <a:lnTo>
                      <a:pt x="157" y="204"/>
                    </a:lnTo>
                    <a:lnTo>
                      <a:pt x="140" y="145"/>
                    </a:lnTo>
                    <a:lnTo>
                      <a:pt x="140" y="125"/>
                    </a:lnTo>
                    <a:lnTo>
                      <a:pt x="145" y="90"/>
                    </a:lnTo>
                    <a:lnTo>
                      <a:pt x="165" y="86"/>
                    </a:lnTo>
                    <a:lnTo>
                      <a:pt x="182" y="77"/>
                    </a:lnTo>
                    <a:lnTo>
                      <a:pt x="186" y="71"/>
                    </a:lnTo>
                    <a:lnTo>
                      <a:pt x="203" y="46"/>
                    </a:lnTo>
                    <a:lnTo>
                      <a:pt x="198" y="37"/>
                    </a:lnTo>
                    <a:lnTo>
                      <a:pt x="203" y="37"/>
                    </a:lnTo>
                    <a:lnTo>
                      <a:pt x="204" y="34"/>
                    </a:lnTo>
                    <a:lnTo>
                      <a:pt x="207" y="31"/>
                    </a:lnTo>
                    <a:lnTo>
                      <a:pt x="210" y="26"/>
                    </a:lnTo>
                    <a:lnTo>
                      <a:pt x="210" y="23"/>
                    </a:lnTo>
                    <a:lnTo>
                      <a:pt x="212" y="20"/>
                    </a:lnTo>
                    <a:lnTo>
                      <a:pt x="211" y="19"/>
                    </a:lnTo>
                    <a:lnTo>
                      <a:pt x="211" y="14"/>
                    </a:lnTo>
                    <a:lnTo>
                      <a:pt x="210" y="12"/>
                    </a:lnTo>
                    <a:lnTo>
                      <a:pt x="215" y="4"/>
                    </a:lnTo>
                    <a:lnTo>
                      <a:pt x="218" y="1"/>
                    </a:lnTo>
                    <a:lnTo>
                      <a:pt x="215" y="0"/>
                    </a:lnTo>
                    <a:lnTo>
                      <a:pt x="212" y="2"/>
                    </a:lnTo>
                    <a:lnTo>
                      <a:pt x="210" y="5"/>
                    </a:lnTo>
                    <a:lnTo>
                      <a:pt x="205" y="11"/>
                    </a:lnTo>
                    <a:lnTo>
                      <a:pt x="203" y="17"/>
                    </a:lnTo>
                    <a:lnTo>
                      <a:pt x="196" y="19"/>
                    </a:lnTo>
                    <a:lnTo>
                      <a:pt x="196" y="15"/>
                    </a:lnTo>
                    <a:lnTo>
                      <a:pt x="196" y="12"/>
                    </a:lnTo>
                    <a:lnTo>
                      <a:pt x="195" y="10"/>
                    </a:lnTo>
                    <a:lnTo>
                      <a:pt x="192" y="8"/>
                    </a:lnTo>
                    <a:lnTo>
                      <a:pt x="193" y="13"/>
                    </a:lnTo>
                    <a:lnTo>
                      <a:pt x="188" y="21"/>
                    </a:lnTo>
                    <a:lnTo>
                      <a:pt x="186" y="32"/>
                    </a:lnTo>
                    <a:lnTo>
                      <a:pt x="185" y="31"/>
                    </a:lnTo>
                    <a:lnTo>
                      <a:pt x="175" y="51"/>
                    </a:lnTo>
                    <a:lnTo>
                      <a:pt x="169" y="57"/>
                    </a:lnTo>
                    <a:lnTo>
                      <a:pt x="170" y="59"/>
                    </a:lnTo>
                    <a:lnTo>
                      <a:pt x="167" y="57"/>
                    </a:lnTo>
                    <a:lnTo>
                      <a:pt x="160" y="60"/>
                    </a:lnTo>
                    <a:lnTo>
                      <a:pt x="138" y="61"/>
                    </a:lnTo>
                    <a:lnTo>
                      <a:pt x="115" y="60"/>
                    </a:lnTo>
                    <a:lnTo>
                      <a:pt x="114" y="62"/>
                    </a:lnTo>
                    <a:lnTo>
                      <a:pt x="106" y="58"/>
                    </a:lnTo>
                    <a:lnTo>
                      <a:pt x="115" y="43"/>
                    </a:lnTo>
                    <a:lnTo>
                      <a:pt x="113" y="37"/>
                    </a:lnTo>
                    <a:lnTo>
                      <a:pt x="115" y="32"/>
                    </a:lnTo>
                    <a:lnTo>
                      <a:pt x="115" y="25"/>
                    </a:lnTo>
                    <a:lnTo>
                      <a:pt x="119" y="23"/>
                    </a:lnTo>
                    <a:lnTo>
                      <a:pt x="116" y="23"/>
                    </a:lnTo>
                    <a:lnTo>
                      <a:pt x="119" y="23"/>
                    </a:lnTo>
                    <a:lnTo>
                      <a:pt x="112" y="20"/>
                    </a:lnTo>
                    <a:lnTo>
                      <a:pt x="104" y="15"/>
                    </a:lnTo>
                    <a:lnTo>
                      <a:pt x="98" y="13"/>
                    </a:lnTo>
                    <a:lnTo>
                      <a:pt x="89" y="11"/>
                    </a:lnTo>
                    <a:lnTo>
                      <a:pt x="82" y="12"/>
                    </a:lnTo>
                  </a:path>
                </a:pathLst>
              </a:custGeom>
              <a:solidFill>
                <a:srgbClr val="FF0000"/>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9121" name="Freeform 33"/>
              <p:cNvSpPr>
                <a:spLocks/>
              </p:cNvSpPr>
              <p:nvPr/>
            </p:nvSpPr>
            <p:spPr bwMode="auto">
              <a:xfrm>
                <a:off x="1716" y="1988"/>
                <a:ext cx="147" cy="363"/>
              </a:xfrm>
              <a:custGeom>
                <a:avLst/>
                <a:gdLst>
                  <a:gd name="T0" fmla="*/ 40 w 147"/>
                  <a:gd name="T1" fmla="*/ 6 h 363"/>
                  <a:gd name="T2" fmla="*/ 61 w 147"/>
                  <a:gd name="T3" fmla="*/ 0 h 363"/>
                  <a:gd name="T4" fmla="*/ 75 w 147"/>
                  <a:gd name="T5" fmla="*/ 2 h 363"/>
                  <a:gd name="T6" fmla="*/ 88 w 147"/>
                  <a:gd name="T7" fmla="*/ 12 h 363"/>
                  <a:gd name="T8" fmla="*/ 85 w 147"/>
                  <a:gd name="T9" fmla="*/ 32 h 363"/>
                  <a:gd name="T10" fmla="*/ 86 w 147"/>
                  <a:gd name="T11" fmla="*/ 33 h 363"/>
                  <a:gd name="T12" fmla="*/ 92 w 147"/>
                  <a:gd name="T13" fmla="*/ 35 h 363"/>
                  <a:gd name="T14" fmla="*/ 116 w 147"/>
                  <a:gd name="T15" fmla="*/ 54 h 363"/>
                  <a:gd name="T16" fmla="*/ 130 w 147"/>
                  <a:gd name="T17" fmla="*/ 81 h 363"/>
                  <a:gd name="T18" fmla="*/ 146 w 147"/>
                  <a:gd name="T19" fmla="*/ 119 h 363"/>
                  <a:gd name="T20" fmla="*/ 134 w 147"/>
                  <a:gd name="T21" fmla="*/ 188 h 363"/>
                  <a:gd name="T22" fmla="*/ 112 w 147"/>
                  <a:gd name="T23" fmla="*/ 248 h 363"/>
                  <a:gd name="T24" fmla="*/ 115 w 147"/>
                  <a:gd name="T25" fmla="*/ 326 h 363"/>
                  <a:gd name="T26" fmla="*/ 104 w 147"/>
                  <a:gd name="T27" fmla="*/ 349 h 363"/>
                  <a:gd name="T28" fmla="*/ 92 w 147"/>
                  <a:gd name="T29" fmla="*/ 346 h 363"/>
                  <a:gd name="T30" fmla="*/ 71 w 147"/>
                  <a:gd name="T31" fmla="*/ 347 h 363"/>
                  <a:gd name="T32" fmla="*/ 66 w 147"/>
                  <a:gd name="T33" fmla="*/ 359 h 363"/>
                  <a:gd name="T34" fmla="*/ 43 w 147"/>
                  <a:gd name="T35" fmla="*/ 358 h 363"/>
                  <a:gd name="T36" fmla="*/ 10 w 147"/>
                  <a:gd name="T37" fmla="*/ 362 h 363"/>
                  <a:gd name="T38" fmla="*/ 0 w 147"/>
                  <a:gd name="T39" fmla="*/ 354 h 363"/>
                  <a:gd name="T40" fmla="*/ 28 w 147"/>
                  <a:gd name="T41" fmla="*/ 340 h 363"/>
                  <a:gd name="T42" fmla="*/ 38 w 147"/>
                  <a:gd name="T43" fmla="*/ 261 h 363"/>
                  <a:gd name="T44" fmla="*/ 39 w 147"/>
                  <a:gd name="T45" fmla="*/ 212 h 363"/>
                  <a:gd name="T46" fmla="*/ 41 w 147"/>
                  <a:gd name="T47" fmla="*/ 171 h 363"/>
                  <a:gd name="T48" fmla="*/ 41 w 147"/>
                  <a:gd name="T49" fmla="*/ 144 h 363"/>
                  <a:gd name="T50" fmla="*/ 39 w 147"/>
                  <a:gd name="T51" fmla="*/ 126 h 363"/>
                  <a:gd name="T52" fmla="*/ 51 w 147"/>
                  <a:gd name="T53" fmla="*/ 73 h 363"/>
                  <a:gd name="T54" fmla="*/ 57 w 147"/>
                  <a:gd name="T55" fmla="*/ 61 h 363"/>
                  <a:gd name="T56" fmla="*/ 62 w 147"/>
                  <a:gd name="T57" fmla="*/ 50 h 363"/>
                  <a:gd name="T58" fmla="*/ 61 w 147"/>
                  <a:gd name="T59" fmla="*/ 48 h 363"/>
                  <a:gd name="T60" fmla="*/ 48 w 147"/>
                  <a:gd name="T61" fmla="*/ 47 h 363"/>
                  <a:gd name="T62" fmla="*/ 43 w 147"/>
                  <a:gd name="T63" fmla="*/ 42 h 363"/>
                  <a:gd name="T64" fmla="*/ 43 w 147"/>
                  <a:gd name="T65" fmla="*/ 38 h 363"/>
                  <a:gd name="T66" fmla="*/ 39 w 147"/>
                  <a:gd name="T67" fmla="*/ 35 h 363"/>
                  <a:gd name="T68" fmla="*/ 40 w 147"/>
                  <a:gd name="T69" fmla="*/ 23 h 363"/>
                  <a:gd name="T70" fmla="*/ 35 w 147"/>
                  <a:gd name="T71" fmla="*/ 1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363">
                    <a:moveTo>
                      <a:pt x="35" y="13"/>
                    </a:moveTo>
                    <a:lnTo>
                      <a:pt x="40" y="6"/>
                    </a:lnTo>
                    <a:lnTo>
                      <a:pt x="51" y="3"/>
                    </a:lnTo>
                    <a:lnTo>
                      <a:pt x="61" y="0"/>
                    </a:lnTo>
                    <a:lnTo>
                      <a:pt x="67" y="0"/>
                    </a:lnTo>
                    <a:lnTo>
                      <a:pt x="75" y="2"/>
                    </a:lnTo>
                    <a:lnTo>
                      <a:pt x="77" y="3"/>
                    </a:lnTo>
                    <a:lnTo>
                      <a:pt x="88" y="12"/>
                    </a:lnTo>
                    <a:lnTo>
                      <a:pt x="92" y="21"/>
                    </a:lnTo>
                    <a:lnTo>
                      <a:pt x="85" y="32"/>
                    </a:lnTo>
                    <a:lnTo>
                      <a:pt x="85" y="35"/>
                    </a:lnTo>
                    <a:lnTo>
                      <a:pt x="86" y="33"/>
                    </a:lnTo>
                    <a:lnTo>
                      <a:pt x="89" y="38"/>
                    </a:lnTo>
                    <a:lnTo>
                      <a:pt x="92" y="35"/>
                    </a:lnTo>
                    <a:lnTo>
                      <a:pt x="95" y="43"/>
                    </a:lnTo>
                    <a:lnTo>
                      <a:pt x="116" y="54"/>
                    </a:lnTo>
                    <a:lnTo>
                      <a:pt x="117" y="57"/>
                    </a:lnTo>
                    <a:lnTo>
                      <a:pt x="130" y="81"/>
                    </a:lnTo>
                    <a:lnTo>
                      <a:pt x="146" y="115"/>
                    </a:lnTo>
                    <a:lnTo>
                      <a:pt x="146" y="119"/>
                    </a:lnTo>
                    <a:lnTo>
                      <a:pt x="119" y="144"/>
                    </a:lnTo>
                    <a:lnTo>
                      <a:pt x="134" y="188"/>
                    </a:lnTo>
                    <a:lnTo>
                      <a:pt x="112" y="202"/>
                    </a:lnTo>
                    <a:lnTo>
                      <a:pt x="112" y="248"/>
                    </a:lnTo>
                    <a:lnTo>
                      <a:pt x="117" y="298"/>
                    </a:lnTo>
                    <a:lnTo>
                      <a:pt x="115" y="326"/>
                    </a:lnTo>
                    <a:lnTo>
                      <a:pt x="113" y="346"/>
                    </a:lnTo>
                    <a:lnTo>
                      <a:pt x="104" y="349"/>
                    </a:lnTo>
                    <a:lnTo>
                      <a:pt x="97" y="348"/>
                    </a:lnTo>
                    <a:lnTo>
                      <a:pt x="92" y="346"/>
                    </a:lnTo>
                    <a:lnTo>
                      <a:pt x="83" y="346"/>
                    </a:lnTo>
                    <a:lnTo>
                      <a:pt x="71" y="347"/>
                    </a:lnTo>
                    <a:lnTo>
                      <a:pt x="69" y="346"/>
                    </a:lnTo>
                    <a:lnTo>
                      <a:pt x="66" y="359"/>
                    </a:lnTo>
                    <a:lnTo>
                      <a:pt x="48" y="360"/>
                    </a:lnTo>
                    <a:lnTo>
                      <a:pt x="43" y="358"/>
                    </a:lnTo>
                    <a:lnTo>
                      <a:pt x="31" y="360"/>
                    </a:lnTo>
                    <a:lnTo>
                      <a:pt x="10" y="362"/>
                    </a:lnTo>
                    <a:lnTo>
                      <a:pt x="0" y="359"/>
                    </a:lnTo>
                    <a:lnTo>
                      <a:pt x="0" y="354"/>
                    </a:lnTo>
                    <a:lnTo>
                      <a:pt x="21" y="347"/>
                    </a:lnTo>
                    <a:lnTo>
                      <a:pt x="28" y="340"/>
                    </a:lnTo>
                    <a:lnTo>
                      <a:pt x="32" y="298"/>
                    </a:lnTo>
                    <a:lnTo>
                      <a:pt x="38" y="261"/>
                    </a:lnTo>
                    <a:lnTo>
                      <a:pt x="32" y="249"/>
                    </a:lnTo>
                    <a:lnTo>
                      <a:pt x="39" y="212"/>
                    </a:lnTo>
                    <a:lnTo>
                      <a:pt x="42" y="181"/>
                    </a:lnTo>
                    <a:lnTo>
                      <a:pt x="41" y="171"/>
                    </a:lnTo>
                    <a:lnTo>
                      <a:pt x="39" y="162"/>
                    </a:lnTo>
                    <a:lnTo>
                      <a:pt x="41" y="144"/>
                    </a:lnTo>
                    <a:lnTo>
                      <a:pt x="39" y="140"/>
                    </a:lnTo>
                    <a:lnTo>
                      <a:pt x="39" y="126"/>
                    </a:lnTo>
                    <a:lnTo>
                      <a:pt x="39" y="114"/>
                    </a:lnTo>
                    <a:lnTo>
                      <a:pt x="51" y="73"/>
                    </a:lnTo>
                    <a:lnTo>
                      <a:pt x="55" y="68"/>
                    </a:lnTo>
                    <a:lnTo>
                      <a:pt x="57" y="61"/>
                    </a:lnTo>
                    <a:lnTo>
                      <a:pt x="57" y="58"/>
                    </a:lnTo>
                    <a:lnTo>
                      <a:pt x="62" y="50"/>
                    </a:lnTo>
                    <a:lnTo>
                      <a:pt x="63" y="49"/>
                    </a:lnTo>
                    <a:lnTo>
                      <a:pt x="61" y="48"/>
                    </a:lnTo>
                    <a:lnTo>
                      <a:pt x="50" y="49"/>
                    </a:lnTo>
                    <a:lnTo>
                      <a:pt x="48" y="47"/>
                    </a:lnTo>
                    <a:lnTo>
                      <a:pt x="46" y="43"/>
                    </a:lnTo>
                    <a:lnTo>
                      <a:pt x="43" y="42"/>
                    </a:lnTo>
                    <a:lnTo>
                      <a:pt x="43" y="41"/>
                    </a:lnTo>
                    <a:lnTo>
                      <a:pt x="43" y="38"/>
                    </a:lnTo>
                    <a:lnTo>
                      <a:pt x="43" y="36"/>
                    </a:lnTo>
                    <a:lnTo>
                      <a:pt x="39" y="35"/>
                    </a:lnTo>
                    <a:lnTo>
                      <a:pt x="42" y="26"/>
                    </a:lnTo>
                    <a:lnTo>
                      <a:pt x="40" y="23"/>
                    </a:lnTo>
                    <a:lnTo>
                      <a:pt x="41" y="16"/>
                    </a:lnTo>
                    <a:lnTo>
                      <a:pt x="35" y="13"/>
                    </a:lnTo>
                  </a:path>
                </a:pathLst>
              </a:custGeom>
              <a:solidFill>
                <a:srgbClr val="FF0000"/>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9122" name="AutoShape 34"/>
            <p:cNvSpPr>
              <a:spLocks noChangeArrowheads="1"/>
            </p:cNvSpPr>
            <p:nvPr/>
          </p:nvSpPr>
          <p:spPr bwMode="auto">
            <a:xfrm>
              <a:off x="5578475" y="2851150"/>
              <a:ext cx="1944688" cy="647700"/>
            </a:xfrm>
            <a:prstGeom prst="cloudCallout">
              <a:avLst>
                <a:gd name="adj1" fmla="val -46898"/>
                <a:gd name="adj2" fmla="val 70343"/>
              </a:avLst>
            </a:prstGeom>
            <a:solidFill>
              <a:srgbClr val="AEE8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800" b="0" baseline="0">
                <a:latin typeface="Arial" charset="0"/>
                <a:ea typeface="宋体" charset="-122"/>
              </a:endParaRPr>
            </a:p>
          </p:txBody>
        </p:sp>
        <p:sp>
          <p:nvSpPr>
            <p:cNvPr id="729123" name="Text Box 35"/>
            <p:cNvSpPr txBox="1">
              <a:spLocks noChangeArrowheads="1"/>
            </p:cNvSpPr>
            <p:nvPr/>
          </p:nvSpPr>
          <p:spPr bwMode="auto">
            <a:xfrm>
              <a:off x="5719763" y="2957513"/>
              <a:ext cx="173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aseline="0"/>
                <a:t>谁是正确的？</a:t>
              </a:r>
              <a:endParaRPr lang="zh-CN" altLang="en-US" sz="2000" baseline="0">
                <a:solidFill>
                  <a:srgbClr val="FF0000"/>
                </a:solidFill>
              </a:endParaRPr>
            </a:p>
          </p:txBody>
        </p:sp>
        <p:sp>
          <p:nvSpPr>
            <p:cNvPr id="729124" name="Rectangle 36"/>
            <p:cNvSpPr>
              <a:spLocks noChangeArrowheads="1"/>
            </p:cNvSpPr>
            <p:nvPr/>
          </p:nvSpPr>
          <p:spPr bwMode="auto">
            <a:xfrm>
              <a:off x="7594600" y="1916113"/>
              <a:ext cx="576263" cy="288925"/>
            </a:xfrm>
            <a:prstGeom prst="rect">
              <a:avLst/>
            </a:prstGeom>
            <a:solidFill>
              <a:srgbClr val="00DFCA"/>
            </a:solidFill>
            <a:ln>
              <a:noFill/>
            </a:ln>
            <a:effectLst>
              <a:outerShdw dist="71842"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p>
              <a:endParaRPr lang="zh-CN" altLang="en-US"/>
            </a:p>
          </p:txBody>
        </p:sp>
        <p:sp>
          <p:nvSpPr>
            <p:cNvPr id="729125" name="Rectangle 37"/>
            <p:cNvSpPr>
              <a:spLocks noChangeArrowheads="1"/>
            </p:cNvSpPr>
            <p:nvPr/>
          </p:nvSpPr>
          <p:spPr bwMode="auto">
            <a:xfrm>
              <a:off x="7666038" y="1966913"/>
              <a:ext cx="360362"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0" tIns="0" rIns="0" bIns="0">
              <a:spAutoFit/>
            </a:bodyPr>
            <a:lstStyle/>
            <a:p>
              <a:pPr algn="ctr" eaLnBrk="0" hangingPunct="0"/>
              <a:r>
                <a:rPr kumimoji="1" lang="zh-CN" altLang="en-US" sz="1400" baseline="0">
                  <a:latin typeface="Times New Roman" pitchFamily="18" charset="0"/>
                </a:rPr>
                <a:t>举报</a:t>
              </a:r>
            </a:p>
          </p:txBody>
        </p:sp>
        <p:sp>
          <p:nvSpPr>
            <p:cNvPr id="729126" name="Line 38"/>
            <p:cNvSpPr>
              <a:spLocks noChangeShapeType="1"/>
            </p:cNvSpPr>
            <p:nvPr/>
          </p:nvSpPr>
          <p:spPr bwMode="auto">
            <a:xfrm flipV="1">
              <a:off x="5794375" y="3427413"/>
              <a:ext cx="1871663" cy="649287"/>
            </a:xfrm>
            <a:prstGeom prst="line">
              <a:avLst/>
            </a:prstGeom>
            <a:noFill/>
            <a:ln w="50800">
              <a:solidFill>
                <a:srgbClr val="FF0000"/>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356939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729096"/>
                                        </p:tgtEl>
                                        <p:attrNameLst>
                                          <p:attrName>style.visibility</p:attrName>
                                        </p:attrNameLst>
                                      </p:cBhvr>
                                      <p:to>
                                        <p:strVal val="visible"/>
                                      </p:to>
                                    </p:set>
                                    <p:anim calcmode="lin" valueType="num">
                                      <p:cBhvr>
                                        <p:cTn id="7" dur="500" fill="hold"/>
                                        <p:tgtEl>
                                          <p:spTgt spid="729096"/>
                                        </p:tgtEl>
                                        <p:attrNameLst>
                                          <p:attrName>ppt_w</p:attrName>
                                        </p:attrNameLst>
                                      </p:cBhvr>
                                      <p:tavLst>
                                        <p:tav tm="0">
                                          <p:val>
                                            <p:fltVal val="0"/>
                                          </p:val>
                                        </p:tav>
                                        <p:tav tm="100000">
                                          <p:val>
                                            <p:strVal val="#ppt_w"/>
                                          </p:val>
                                        </p:tav>
                                      </p:tavLst>
                                    </p:anim>
                                    <p:anim calcmode="lin" valueType="num">
                                      <p:cBhvr>
                                        <p:cTn id="8" dur="500" fill="hold"/>
                                        <p:tgtEl>
                                          <p:spTgt spid="729096"/>
                                        </p:tgtEl>
                                        <p:attrNameLst>
                                          <p:attrName>ppt_h</p:attrName>
                                        </p:attrNameLst>
                                      </p:cBhvr>
                                      <p:tavLst>
                                        <p:tav tm="0">
                                          <p:val>
                                            <p:fltVal val="0"/>
                                          </p:val>
                                        </p:tav>
                                        <p:tav tm="100000">
                                          <p:val>
                                            <p:strVal val="#ppt_h"/>
                                          </p:val>
                                        </p:tav>
                                      </p:tavLst>
                                    </p:anim>
                                    <p:anim calcmode="lin" valueType="num">
                                      <p:cBhvr>
                                        <p:cTn id="9" dur="500" fill="hold"/>
                                        <p:tgtEl>
                                          <p:spTgt spid="729096"/>
                                        </p:tgtEl>
                                        <p:attrNameLst>
                                          <p:attrName>ppt_x</p:attrName>
                                        </p:attrNameLst>
                                      </p:cBhvr>
                                      <p:tavLst>
                                        <p:tav tm="0">
                                          <p:val>
                                            <p:fltVal val="0.5"/>
                                          </p:val>
                                        </p:tav>
                                        <p:tav tm="100000">
                                          <p:val>
                                            <p:strVal val="#ppt_x"/>
                                          </p:val>
                                        </p:tav>
                                      </p:tavLst>
                                    </p:anim>
                                    <p:anim calcmode="lin" valueType="num">
                                      <p:cBhvr>
                                        <p:cTn id="10" dur="500" fill="hold"/>
                                        <p:tgtEl>
                                          <p:spTgt spid="729096"/>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29095"/>
                                        </p:tgtEl>
                                        <p:attrNameLst>
                                          <p:attrName>style.visibility</p:attrName>
                                        </p:attrNameLst>
                                      </p:cBhvr>
                                      <p:to>
                                        <p:strVal val="visible"/>
                                      </p:to>
                                    </p:set>
                                    <p:animEffect transition="in" filter="fade">
                                      <p:cBhvr>
                                        <p:cTn id="15" dur="500"/>
                                        <p:tgtEl>
                                          <p:spTgt spid="729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5" grpId="0" animBg="1"/>
      <p:bldP spid="72909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dirty="0">
                <a:latin typeface="+mj-ea"/>
              </a:rPr>
              <a:t>课程资料</a:t>
            </a:r>
          </a:p>
        </p:txBody>
      </p:sp>
      <p:sp>
        <p:nvSpPr>
          <p:cNvPr id="4099" name="内容占位符 2"/>
          <p:cNvSpPr>
            <a:spLocks noGrp="1"/>
          </p:cNvSpPr>
          <p:nvPr>
            <p:ph idx="1"/>
          </p:nvPr>
        </p:nvSpPr>
        <p:spPr>
          <a:xfrm>
            <a:off x="107504" y="1219011"/>
            <a:ext cx="8229600" cy="563563"/>
          </a:xfrm>
        </p:spPr>
        <p:txBody>
          <a:bodyPr/>
          <a:lstStyle/>
          <a:p>
            <a:r>
              <a:rPr lang="zh-CN" altLang="en-US" dirty="0">
                <a:ea typeface="宋体" charset="-122"/>
              </a:rPr>
              <a:t>教材、教学参考书：</a:t>
            </a:r>
          </a:p>
        </p:txBody>
      </p:sp>
      <p:sp>
        <p:nvSpPr>
          <p:cNvPr id="41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a:t>
            </a:fld>
            <a:endParaRPr lang="en-US" altLang="zh-CN"/>
          </a:p>
        </p:txBody>
      </p:sp>
      <p:sp>
        <p:nvSpPr>
          <p:cNvPr id="6" name="文本框 5">
            <a:extLst>
              <a:ext uri="{FF2B5EF4-FFF2-40B4-BE49-F238E27FC236}">
                <a16:creationId xmlns:a16="http://schemas.microsoft.com/office/drawing/2014/main" xmlns="" id="{840F1E3B-5B72-4BFA-A6A8-E7A95DB1CE85}"/>
              </a:ext>
            </a:extLst>
          </p:cNvPr>
          <p:cNvSpPr txBox="1"/>
          <p:nvPr/>
        </p:nvSpPr>
        <p:spPr>
          <a:xfrm>
            <a:off x="4067944" y="4745870"/>
            <a:ext cx="4572000" cy="1200329"/>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zh-CN" altLang="en-US" sz="2400" b="0" i="0" u="none" strike="noStrike" kern="0" cap="none" spc="0" normalizeH="0" baseline="0" noProof="0" dirty="0">
                <a:ln>
                  <a:noFill/>
                </a:ln>
                <a:solidFill>
                  <a:srgbClr val="163794"/>
                </a:solidFill>
                <a:effectLst/>
                <a:uLnTx/>
                <a:uFillTx/>
                <a:latin typeface="Arial"/>
                <a:ea typeface="宋体" charset="-122"/>
              </a:rPr>
              <a:t>刘建伟主编</a:t>
            </a:r>
            <a:r>
              <a:rPr kumimoji="0" lang="en-US" altLang="zh-CN" sz="2400" b="0" i="0" u="none" strike="noStrike" kern="0" cap="none" spc="0" normalizeH="0" baseline="0" noProof="0" dirty="0">
                <a:ln>
                  <a:noFill/>
                </a:ln>
                <a:solidFill>
                  <a:srgbClr val="163794"/>
                </a:solidFill>
                <a:effectLst/>
                <a:uLnTx/>
                <a:uFillTx/>
                <a:latin typeface="Arial"/>
                <a:ea typeface="宋体" charset="-122"/>
              </a:rPr>
              <a:t>.</a:t>
            </a:r>
            <a:r>
              <a:rPr kumimoji="0" lang="zh-CN" altLang="en-US" sz="2400" b="1" i="0" u="none" strike="noStrike" kern="0" cap="none" spc="0" normalizeH="0" baseline="0" noProof="0" dirty="0">
                <a:ln>
                  <a:noFill/>
                </a:ln>
                <a:solidFill>
                  <a:srgbClr val="163794"/>
                </a:solidFill>
                <a:effectLst/>
                <a:uLnTx/>
                <a:uFillTx/>
                <a:latin typeface="Arial"/>
                <a:ea typeface="宋体" charset="-122"/>
              </a:rPr>
              <a:t>网络安全实验教程（第</a:t>
            </a:r>
            <a:r>
              <a:rPr kumimoji="0" lang="en-US" altLang="zh-CN" sz="2400" b="1" i="0" u="none" strike="noStrike" kern="0" cap="none" spc="0" normalizeH="0" baseline="0" noProof="0" dirty="0">
                <a:ln>
                  <a:noFill/>
                </a:ln>
                <a:solidFill>
                  <a:srgbClr val="163794"/>
                </a:solidFill>
                <a:effectLst/>
                <a:uLnTx/>
                <a:uFillTx/>
                <a:latin typeface="Arial"/>
                <a:ea typeface="宋体" charset="-122"/>
              </a:rPr>
              <a:t>2</a:t>
            </a:r>
            <a:r>
              <a:rPr kumimoji="0" lang="zh-CN" altLang="en-US" sz="2400" b="1" i="0" u="none" strike="noStrike" kern="0" cap="none" spc="0" normalizeH="0" baseline="0" noProof="0" dirty="0">
                <a:ln>
                  <a:noFill/>
                </a:ln>
                <a:solidFill>
                  <a:srgbClr val="163794"/>
                </a:solidFill>
                <a:effectLst/>
                <a:uLnTx/>
                <a:uFillTx/>
                <a:latin typeface="Arial"/>
                <a:ea typeface="宋体" charset="-122"/>
              </a:rPr>
              <a:t>版）</a:t>
            </a:r>
            <a:r>
              <a:rPr kumimoji="0" lang="en-US" altLang="zh-CN" sz="2400" b="0" i="0" u="none" strike="noStrike" kern="0" cap="none" spc="0" normalizeH="0" baseline="0" noProof="0" dirty="0">
                <a:ln>
                  <a:noFill/>
                </a:ln>
                <a:solidFill>
                  <a:srgbClr val="163794"/>
                </a:solidFill>
                <a:effectLst/>
                <a:uLnTx/>
                <a:uFillTx/>
                <a:latin typeface="Arial"/>
                <a:ea typeface="宋体" charset="-122"/>
              </a:rPr>
              <a:t>.</a:t>
            </a:r>
            <a:r>
              <a:rPr kumimoji="0" lang="zh-CN" altLang="en-US" sz="2400" b="0" i="0" u="none" strike="noStrike" kern="0" cap="none" spc="0" normalizeH="0" baseline="0" noProof="0" dirty="0">
                <a:ln>
                  <a:noFill/>
                </a:ln>
                <a:solidFill>
                  <a:srgbClr val="163794"/>
                </a:solidFill>
                <a:effectLst/>
                <a:uLnTx/>
                <a:uFillTx/>
                <a:latin typeface="Arial"/>
                <a:ea typeface="宋体" charset="-122"/>
              </a:rPr>
              <a:t>北京：清华大学出版社</a:t>
            </a:r>
            <a:r>
              <a:rPr kumimoji="0" lang="en-US" altLang="zh-CN" sz="2400" b="0" i="0" u="none" strike="noStrike" kern="0" cap="none" spc="0" normalizeH="0" baseline="0" noProof="0" dirty="0">
                <a:ln>
                  <a:noFill/>
                </a:ln>
                <a:solidFill>
                  <a:srgbClr val="163794"/>
                </a:solidFill>
                <a:effectLst/>
                <a:uLnTx/>
                <a:uFillTx/>
                <a:latin typeface="Arial"/>
                <a:ea typeface="宋体" charset="-122"/>
              </a:rPr>
              <a:t>.2012</a:t>
            </a:r>
            <a:r>
              <a:rPr kumimoji="0" lang="zh-CN" altLang="en-US" sz="2400" b="0" i="0" u="none" strike="noStrike" kern="0" cap="none" spc="0" normalizeH="0" baseline="0" noProof="0" dirty="0">
                <a:ln>
                  <a:noFill/>
                </a:ln>
                <a:solidFill>
                  <a:srgbClr val="163794"/>
                </a:solidFill>
                <a:effectLst/>
                <a:uLnTx/>
                <a:uFillTx/>
                <a:latin typeface="Arial"/>
                <a:ea typeface="宋体" charset="-122"/>
              </a:rPr>
              <a:t>年。</a:t>
            </a:r>
          </a:p>
        </p:txBody>
      </p:sp>
      <p:sp>
        <p:nvSpPr>
          <p:cNvPr id="8" name="文本框 7">
            <a:extLst>
              <a:ext uri="{FF2B5EF4-FFF2-40B4-BE49-F238E27FC236}">
                <a16:creationId xmlns:a16="http://schemas.microsoft.com/office/drawing/2014/main" xmlns="" id="{D013D962-DD7D-4202-BFA5-C98C0248A9DF}"/>
              </a:ext>
            </a:extLst>
          </p:cNvPr>
          <p:cNvSpPr txBox="1"/>
          <p:nvPr/>
        </p:nvSpPr>
        <p:spPr>
          <a:xfrm>
            <a:off x="-180528" y="4745870"/>
            <a:ext cx="4572000" cy="1569660"/>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009999"/>
              </a:buClr>
              <a:buSzTx/>
              <a:buFont typeface="Wingdings" pitchFamily="2" charset="2"/>
              <a:buChar char="§"/>
              <a:tabLst/>
              <a:defRPr/>
            </a:pPr>
            <a:r>
              <a:rPr kumimoji="0" lang="en-US" altLang="zh-CN" sz="2400" b="0" i="0" u="none" strike="noStrike" kern="0" cap="none" spc="0" normalizeH="0" baseline="0" noProof="0" dirty="0">
                <a:ln>
                  <a:noFill/>
                </a:ln>
                <a:solidFill>
                  <a:srgbClr val="163794"/>
                </a:solidFill>
                <a:effectLst/>
                <a:uLnTx/>
                <a:uFillTx/>
                <a:latin typeface="Arial"/>
                <a:ea typeface="宋体" charset="-122"/>
              </a:rPr>
              <a:t>Mark Stamp</a:t>
            </a:r>
            <a:r>
              <a:rPr kumimoji="0" lang="zh-CN" altLang="en-US" sz="2400" b="0" i="0" u="none" strike="noStrike" kern="0" cap="none" spc="0" normalizeH="0" baseline="0" noProof="0" dirty="0">
                <a:ln>
                  <a:noFill/>
                </a:ln>
                <a:solidFill>
                  <a:srgbClr val="163794"/>
                </a:solidFill>
                <a:effectLst/>
                <a:uLnTx/>
                <a:uFillTx/>
                <a:latin typeface="Arial"/>
                <a:ea typeface="宋体" charset="-122"/>
              </a:rPr>
              <a:t>主编</a:t>
            </a:r>
            <a:r>
              <a:rPr kumimoji="0" lang="en-US" altLang="zh-CN" sz="2400" b="0" i="0" u="none" strike="noStrike" kern="0" cap="none" spc="0" normalizeH="0" baseline="0" noProof="0" dirty="0">
                <a:ln>
                  <a:noFill/>
                </a:ln>
                <a:solidFill>
                  <a:srgbClr val="163794"/>
                </a:solidFill>
                <a:effectLst/>
                <a:uLnTx/>
                <a:uFillTx/>
                <a:latin typeface="Arial"/>
                <a:ea typeface="宋体" charset="-122"/>
              </a:rPr>
              <a:t>,</a:t>
            </a:r>
            <a:r>
              <a:rPr kumimoji="0" lang="zh-CN" altLang="en-US" sz="2400" b="0" i="0" u="none" strike="noStrike" kern="0" cap="none" spc="0" normalizeH="0" baseline="0" noProof="0" dirty="0">
                <a:ln>
                  <a:noFill/>
                </a:ln>
                <a:solidFill>
                  <a:srgbClr val="163794"/>
                </a:solidFill>
                <a:effectLst/>
                <a:uLnTx/>
                <a:uFillTx/>
                <a:latin typeface="Arial"/>
                <a:ea typeface="宋体" charset="-122"/>
              </a:rPr>
              <a:t>张戈译</a:t>
            </a:r>
            <a:r>
              <a:rPr kumimoji="0" lang="en-US" altLang="zh-CN" sz="2400" b="0" i="0" u="none" strike="noStrike" kern="0" cap="none" spc="0" normalizeH="0" baseline="0" noProof="0" dirty="0">
                <a:ln>
                  <a:noFill/>
                </a:ln>
                <a:solidFill>
                  <a:srgbClr val="163794"/>
                </a:solidFill>
                <a:effectLst/>
                <a:uLnTx/>
                <a:uFillTx/>
                <a:latin typeface="Arial"/>
                <a:ea typeface="宋体" charset="-122"/>
              </a:rPr>
              <a:t>.</a:t>
            </a:r>
            <a:r>
              <a:rPr kumimoji="0" lang="zh-CN" altLang="en-US" sz="2400" b="1" i="0" u="none" strike="noStrike" kern="0" cap="none" spc="0" normalizeH="0" baseline="0" noProof="0" dirty="0">
                <a:ln>
                  <a:noFill/>
                </a:ln>
                <a:solidFill>
                  <a:srgbClr val="163794"/>
                </a:solidFill>
                <a:effectLst/>
                <a:uLnTx/>
                <a:uFillTx/>
                <a:latin typeface="Arial"/>
                <a:ea typeface="宋体" charset="-122"/>
              </a:rPr>
              <a:t>信息安全原理与实践（第</a:t>
            </a:r>
            <a:r>
              <a:rPr kumimoji="0" lang="en-US" altLang="zh-CN" sz="2400" b="1" i="0" u="none" strike="noStrike" kern="0" cap="none" spc="0" normalizeH="0" baseline="0" noProof="0" dirty="0">
                <a:ln>
                  <a:noFill/>
                </a:ln>
                <a:solidFill>
                  <a:srgbClr val="163794"/>
                </a:solidFill>
                <a:effectLst/>
                <a:uLnTx/>
                <a:uFillTx/>
                <a:latin typeface="Arial"/>
                <a:ea typeface="宋体" charset="-122"/>
              </a:rPr>
              <a:t>2</a:t>
            </a:r>
            <a:r>
              <a:rPr kumimoji="0" lang="zh-CN" altLang="en-US" sz="2400" b="1" i="0" u="none" strike="noStrike" kern="0" cap="none" spc="0" normalizeH="0" baseline="0" noProof="0" dirty="0">
                <a:ln>
                  <a:noFill/>
                </a:ln>
                <a:solidFill>
                  <a:srgbClr val="163794"/>
                </a:solidFill>
                <a:effectLst/>
                <a:uLnTx/>
                <a:uFillTx/>
                <a:latin typeface="Arial"/>
                <a:ea typeface="宋体" charset="-122"/>
              </a:rPr>
              <a:t>版）</a:t>
            </a:r>
            <a:r>
              <a:rPr kumimoji="0" lang="en-US" altLang="zh-CN" sz="2400" b="0" i="0" u="none" strike="noStrike" kern="0" cap="none" spc="0" normalizeH="0" baseline="0" noProof="0" dirty="0">
                <a:ln>
                  <a:noFill/>
                </a:ln>
                <a:solidFill>
                  <a:srgbClr val="163794"/>
                </a:solidFill>
                <a:effectLst/>
                <a:uLnTx/>
                <a:uFillTx/>
                <a:latin typeface="Arial"/>
                <a:ea typeface="宋体" charset="-122"/>
              </a:rPr>
              <a:t>.</a:t>
            </a:r>
            <a:r>
              <a:rPr kumimoji="0" lang="zh-CN" altLang="en-US" sz="2400" b="0" i="0" u="none" strike="noStrike" kern="0" cap="none" spc="0" normalizeH="0" baseline="0" noProof="0" dirty="0">
                <a:ln>
                  <a:noFill/>
                </a:ln>
                <a:solidFill>
                  <a:srgbClr val="163794"/>
                </a:solidFill>
                <a:effectLst/>
                <a:uLnTx/>
                <a:uFillTx/>
                <a:latin typeface="Arial"/>
                <a:ea typeface="宋体" charset="-122"/>
              </a:rPr>
              <a:t>北京：清华大学出版社</a:t>
            </a:r>
            <a:r>
              <a:rPr kumimoji="0" lang="en-US" altLang="zh-CN" sz="2400" b="0" i="0" u="none" strike="noStrike" kern="0" cap="none" spc="0" normalizeH="0" baseline="0" noProof="0" dirty="0">
                <a:ln>
                  <a:noFill/>
                </a:ln>
                <a:solidFill>
                  <a:srgbClr val="163794"/>
                </a:solidFill>
                <a:effectLst/>
                <a:uLnTx/>
                <a:uFillTx/>
                <a:latin typeface="Arial"/>
                <a:ea typeface="宋体" charset="-122"/>
              </a:rPr>
              <a:t>.2013</a:t>
            </a:r>
            <a:r>
              <a:rPr kumimoji="0" lang="zh-CN" altLang="en-US" sz="2400" b="0" i="0" u="none" strike="noStrike" kern="0" cap="none" spc="0" normalizeH="0" baseline="0" noProof="0" dirty="0">
                <a:ln>
                  <a:noFill/>
                </a:ln>
                <a:solidFill>
                  <a:srgbClr val="163794"/>
                </a:solidFill>
                <a:effectLst/>
                <a:uLnTx/>
                <a:uFillTx/>
                <a:latin typeface="Arial"/>
                <a:ea typeface="宋体" charset="-122"/>
              </a:rPr>
              <a:t>年；</a:t>
            </a:r>
            <a:endParaRPr kumimoji="0" lang="en-US" altLang="zh-CN" sz="2400" b="0" i="0" u="none" strike="noStrike" kern="0" cap="none" spc="0" normalizeH="0" baseline="0" noProof="0" dirty="0">
              <a:ln>
                <a:noFill/>
              </a:ln>
              <a:solidFill>
                <a:srgbClr val="163794"/>
              </a:solidFill>
              <a:effectLst/>
              <a:uLnTx/>
              <a:uFillTx/>
              <a:latin typeface="Arial"/>
              <a:ea typeface="宋体" charset="-122"/>
            </a:endParaRPr>
          </a:p>
        </p:txBody>
      </p:sp>
      <p:pic>
        <p:nvPicPr>
          <p:cNvPr id="5" name="图片 4">
            <a:extLst>
              <a:ext uri="{FF2B5EF4-FFF2-40B4-BE49-F238E27FC236}">
                <a16:creationId xmlns:a16="http://schemas.microsoft.com/office/drawing/2014/main" xmlns="" id="{4F195AEB-E91C-44E0-B019-1687875D37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1917920"/>
            <a:ext cx="2016224" cy="2827950"/>
          </a:xfrm>
          <a:prstGeom prst="rect">
            <a:avLst/>
          </a:prstGeom>
        </p:spPr>
      </p:pic>
      <p:pic>
        <p:nvPicPr>
          <p:cNvPr id="11" name="图片 10">
            <a:extLst>
              <a:ext uri="{FF2B5EF4-FFF2-40B4-BE49-F238E27FC236}">
                <a16:creationId xmlns:a16="http://schemas.microsoft.com/office/drawing/2014/main" xmlns="" id="{D476FEBD-B9EA-4D95-94C4-85B059C91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8794" y="1917920"/>
            <a:ext cx="2102520" cy="2827950"/>
          </a:xfrm>
          <a:prstGeom prst="rect">
            <a:avLst/>
          </a:prstGeom>
        </p:spPr>
      </p:pic>
    </p:spTree>
    <p:extLst>
      <p:ext uri="{BB962C8B-B14F-4D97-AF65-F5344CB8AC3E}">
        <p14:creationId xmlns:p14="http://schemas.microsoft.com/office/powerpoint/2010/main" val="3922356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6" name="Line 4"/>
          <p:cNvSpPr>
            <a:spLocks noChangeShapeType="1"/>
          </p:cNvSpPr>
          <p:nvPr/>
        </p:nvSpPr>
        <p:spPr bwMode="auto">
          <a:xfrm>
            <a:off x="107950" y="260350"/>
            <a:ext cx="7489825"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19" name="Rectangle 7"/>
          <p:cNvSpPr>
            <a:spLocks noChangeArrowheads="1"/>
          </p:cNvSpPr>
          <p:nvPr/>
        </p:nvSpPr>
        <p:spPr bwMode="auto">
          <a:xfrm>
            <a:off x="2454118" y="5517115"/>
            <a:ext cx="3920202" cy="606683"/>
          </a:xfrm>
          <a:prstGeom prst="rect">
            <a:avLst/>
          </a:prstGeom>
          <a:ln/>
        </p:spPr>
        <p:style>
          <a:lnRef idx="3">
            <a:schemeClr val="lt1"/>
          </a:lnRef>
          <a:fillRef idx="1">
            <a:schemeClr val="accent1"/>
          </a:fillRef>
          <a:effectRef idx="1">
            <a:schemeClr val="accent1"/>
          </a:effectRef>
          <a:fontRef idx="minor">
            <a:schemeClr val="lt1"/>
          </a:fontRef>
        </p:style>
        <p:txBody>
          <a:bodyPr/>
          <a:lstStyle/>
          <a:p>
            <a:pPr marL="342900" indent="-342900">
              <a:spcBef>
                <a:spcPct val="60000"/>
              </a:spcBef>
            </a:pPr>
            <a:r>
              <a:rPr lang="zh-CN" altLang="en-US" sz="3200" b="1" baseline="0" dirty="0">
                <a:solidFill>
                  <a:schemeClr val="bg1"/>
                </a:solidFill>
                <a:latin typeface="楷体" panose="02010609060101010101" pitchFamily="49" charset="-122"/>
                <a:ea typeface="楷体" panose="02010609060101010101" pitchFamily="49" charset="-122"/>
              </a:rPr>
              <a:t>解决方法</a:t>
            </a:r>
            <a:r>
              <a:rPr lang="en-US" altLang="zh-CN" sz="3200" b="1" baseline="0" dirty="0">
                <a:solidFill>
                  <a:schemeClr val="bg1"/>
                </a:solidFill>
                <a:latin typeface="楷体" panose="02010609060101010101" pitchFamily="49" charset="-122"/>
                <a:ea typeface="楷体" panose="02010609060101010101" pitchFamily="49" charset="-122"/>
              </a:rPr>
              <a:t>:</a:t>
            </a:r>
            <a:r>
              <a:rPr lang="zh-CN" altLang="en-US" sz="3200" b="1" baseline="0" dirty="0">
                <a:solidFill>
                  <a:schemeClr val="bg1"/>
                </a:solidFill>
                <a:latin typeface="楷体" panose="02010609060101010101" pitchFamily="49" charset="-122"/>
                <a:ea typeface="楷体" panose="02010609060101010101" pitchFamily="49" charset="-122"/>
              </a:rPr>
              <a:t>密码技术</a:t>
            </a:r>
          </a:p>
        </p:txBody>
      </p:sp>
      <p:grpSp>
        <p:nvGrpSpPr>
          <p:cNvPr id="730121" name="Group 9"/>
          <p:cNvGrpSpPr>
            <a:grpSpLocks/>
          </p:cNvGrpSpPr>
          <p:nvPr/>
        </p:nvGrpSpPr>
        <p:grpSpPr bwMode="auto">
          <a:xfrm>
            <a:off x="1281287" y="2608376"/>
            <a:ext cx="6265863" cy="2379662"/>
            <a:chOff x="1066" y="1115"/>
            <a:chExt cx="3947" cy="1499"/>
          </a:xfrm>
        </p:grpSpPr>
        <p:graphicFrame>
          <p:nvGraphicFramePr>
            <p:cNvPr id="730122" name="Object 10"/>
            <p:cNvGraphicFramePr>
              <a:graphicFrameLocks/>
            </p:cNvGraphicFramePr>
            <p:nvPr/>
          </p:nvGraphicFramePr>
          <p:xfrm>
            <a:off x="1111" y="1115"/>
            <a:ext cx="548" cy="574"/>
          </p:xfrm>
          <a:graphic>
            <a:graphicData uri="http://schemas.openxmlformats.org/presentationml/2006/ole">
              <mc:AlternateContent xmlns:mc="http://schemas.openxmlformats.org/markup-compatibility/2006">
                <mc:Choice xmlns:v="urn:schemas-microsoft-com:vml" Requires="v">
                  <p:oleObj spid="_x0000_s5134" name="Drawing" r:id="rId4" imgW="869760" imgH="911160" progId="WPDraw30.Drawing">
                    <p:embed/>
                  </p:oleObj>
                </mc:Choice>
                <mc:Fallback>
                  <p:oleObj name="Drawing" r:id="rId4" imgW="869760" imgH="911160" progId="WPDraw30.Drawing">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 y="1115"/>
                          <a:ext cx="548"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0123" name="Line 11"/>
            <p:cNvSpPr>
              <a:spLocks noChangeShapeType="1"/>
            </p:cNvSpPr>
            <p:nvPr/>
          </p:nvSpPr>
          <p:spPr bwMode="auto">
            <a:xfrm>
              <a:off x="1692" y="1478"/>
              <a:ext cx="2776" cy="0"/>
            </a:xfrm>
            <a:prstGeom prst="line">
              <a:avLst/>
            </a:prstGeom>
            <a:noFill/>
            <a:ln w="762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nvGrpSpPr>
            <p:cNvPr id="730124" name="Group 12"/>
            <p:cNvGrpSpPr>
              <a:grpSpLocks/>
            </p:cNvGrpSpPr>
            <p:nvPr/>
          </p:nvGrpSpPr>
          <p:grpSpPr bwMode="auto">
            <a:xfrm>
              <a:off x="2562" y="1206"/>
              <a:ext cx="952" cy="545"/>
              <a:chOff x="3384" y="2879"/>
              <a:chExt cx="2421" cy="1153"/>
            </a:xfrm>
          </p:grpSpPr>
          <p:sp>
            <p:nvSpPr>
              <p:cNvPr id="730125" name="Freeform 13"/>
              <p:cNvSpPr>
                <a:spLocks/>
              </p:cNvSpPr>
              <p:nvPr/>
            </p:nvSpPr>
            <p:spPr bwMode="auto">
              <a:xfrm>
                <a:off x="3397" y="2888"/>
                <a:ext cx="2401" cy="1138"/>
              </a:xfrm>
              <a:custGeom>
                <a:avLst/>
                <a:gdLst>
                  <a:gd name="T0" fmla="*/ 1870 w 2401"/>
                  <a:gd name="T1" fmla="*/ 832 h 1138"/>
                  <a:gd name="T2" fmla="*/ 1847 w 2401"/>
                  <a:gd name="T3" fmla="*/ 878 h 1138"/>
                  <a:gd name="T4" fmla="*/ 1793 w 2401"/>
                  <a:gd name="T5" fmla="*/ 904 h 1138"/>
                  <a:gd name="T6" fmla="*/ 1713 w 2401"/>
                  <a:gd name="T7" fmla="*/ 887 h 1138"/>
                  <a:gd name="T8" fmla="*/ 1666 w 2401"/>
                  <a:gd name="T9" fmla="*/ 938 h 1138"/>
                  <a:gd name="T10" fmla="*/ 1596 w 2401"/>
                  <a:gd name="T11" fmla="*/ 1016 h 1138"/>
                  <a:gd name="T12" fmla="*/ 1491 w 2401"/>
                  <a:gd name="T13" fmla="*/ 1079 h 1138"/>
                  <a:gd name="T14" fmla="*/ 1363 w 2401"/>
                  <a:gd name="T15" fmla="*/ 1120 h 1138"/>
                  <a:gd name="T16" fmla="*/ 1221 w 2401"/>
                  <a:gd name="T17" fmla="*/ 1137 h 1138"/>
                  <a:gd name="T18" fmla="*/ 1079 w 2401"/>
                  <a:gd name="T19" fmla="*/ 1120 h 1138"/>
                  <a:gd name="T20" fmla="*/ 942 w 2401"/>
                  <a:gd name="T21" fmla="*/ 1068 h 1138"/>
                  <a:gd name="T22" fmla="*/ 825 w 2401"/>
                  <a:gd name="T23" fmla="*/ 973 h 1138"/>
                  <a:gd name="T24" fmla="*/ 778 w 2401"/>
                  <a:gd name="T25" fmla="*/ 979 h 1138"/>
                  <a:gd name="T26" fmla="*/ 713 w 2401"/>
                  <a:gd name="T27" fmla="*/ 999 h 1138"/>
                  <a:gd name="T28" fmla="*/ 636 w 2401"/>
                  <a:gd name="T29" fmla="*/ 987 h 1138"/>
                  <a:gd name="T30" fmla="*/ 574 w 2401"/>
                  <a:gd name="T31" fmla="*/ 938 h 1138"/>
                  <a:gd name="T32" fmla="*/ 422 w 2401"/>
                  <a:gd name="T33" fmla="*/ 924 h 1138"/>
                  <a:gd name="T34" fmla="*/ 261 w 2401"/>
                  <a:gd name="T35" fmla="*/ 901 h 1138"/>
                  <a:gd name="T36" fmla="*/ 134 w 2401"/>
                  <a:gd name="T37" fmla="*/ 855 h 1138"/>
                  <a:gd name="T38" fmla="*/ 47 w 2401"/>
                  <a:gd name="T39" fmla="*/ 792 h 1138"/>
                  <a:gd name="T40" fmla="*/ 2 w 2401"/>
                  <a:gd name="T41" fmla="*/ 714 h 1138"/>
                  <a:gd name="T42" fmla="*/ 5 w 2401"/>
                  <a:gd name="T43" fmla="*/ 630 h 1138"/>
                  <a:gd name="T44" fmla="*/ 59 w 2401"/>
                  <a:gd name="T45" fmla="*/ 547 h 1138"/>
                  <a:gd name="T46" fmla="*/ 166 w 2401"/>
                  <a:gd name="T47" fmla="*/ 466 h 1138"/>
                  <a:gd name="T48" fmla="*/ 162 w 2401"/>
                  <a:gd name="T49" fmla="*/ 415 h 1138"/>
                  <a:gd name="T50" fmla="*/ 149 w 2401"/>
                  <a:gd name="T51" fmla="*/ 360 h 1138"/>
                  <a:gd name="T52" fmla="*/ 176 w 2401"/>
                  <a:gd name="T53" fmla="*/ 296 h 1138"/>
                  <a:gd name="T54" fmla="*/ 261 w 2401"/>
                  <a:gd name="T55" fmla="*/ 236 h 1138"/>
                  <a:gd name="T56" fmla="*/ 382 w 2401"/>
                  <a:gd name="T57" fmla="*/ 181 h 1138"/>
                  <a:gd name="T58" fmla="*/ 529 w 2401"/>
                  <a:gd name="T59" fmla="*/ 138 h 1138"/>
                  <a:gd name="T60" fmla="*/ 686 w 2401"/>
                  <a:gd name="T61" fmla="*/ 107 h 1138"/>
                  <a:gd name="T62" fmla="*/ 830 w 2401"/>
                  <a:gd name="T63" fmla="*/ 89 h 1138"/>
                  <a:gd name="T64" fmla="*/ 954 w 2401"/>
                  <a:gd name="T65" fmla="*/ 89 h 1138"/>
                  <a:gd name="T66" fmla="*/ 1036 w 2401"/>
                  <a:gd name="T67" fmla="*/ 112 h 1138"/>
                  <a:gd name="T68" fmla="*/ 1076 w 2401"/>
                  <a:gd name="T69" fmla="*/ 78 h 1138"/>
                  <a:gd name="T70" fmla="*/ 1134 w 2401"/>
                  <a:gd name="T71" fmla="*/ 35 h 1138"/>
                  <a:gd name="T72" fmla="*/ 1206 w 2401"/>
                  <a:gd name="T73" fmla="*/ 9 h 1138"/>
                  <a:gd name="T74" fmla="*/ 1288 w 2401"/>
                  <a:gd name="T75" fmla="*/ 0 h 1138"/>
                  <a:gd name="T76" fmla="*/ 1367 w 2401"/>
                  <a:gd name="T77" fmla="*/ 12 h 1138"/>
                  <a:gd name="T78" fmla="*/ 1440 w 2401"/>
                  <a:gd name="T79" fmla="*/ 46 h 1138"/>
                  <a:gd name="T80" fmla="*/ 1496 w 2401"/>
                  <a:gd name="T81" fmla="*/ 104 h 1138"/>
                  <a:gd name="T82" fmla="*/ 1527 w 2401"/>
                  <a:gd name="T83" fmla="*/ 181 h 1138"/>
                  <a:gd name="T84" fmla="*/ 1582 w 2401"/>
                  <a:gd name="T85" fmla="*/ 132 h 1138"/>
                  <a:gd name="T86" fmla="*/ 1644 w 2401"/>
                  <a:gd name="T87" fmla="*/ 104 h 1138"/>
                  <a:gd name="T88" fmla="*/ 1693 w 2401"/>
                  <a:gd name="T89" fmla="*/ 138 h 1138"/>
                  <a:gd name="T90" fmla="*/ 1725 w 2401"/>
                  <a:gd name="T91" fmla="*/ 213 h 1138"/>
                  <a:gd name="T92" fmla="*/ 1855 w 2401"/>
                  <a:gd name="T93" fmla="*/ 253 h 1138"/>
                  <a:gd name="T94" fmla="*/ 1997 w 2401"/>
                  <a:gd name="T95" fmla="*/ 276 h 1138"/>
                  <a:gd name="T96" fmla="*/ 2114 w 2401"/>
                  <a:gd name="T97" fmla="*/ 299 h 1138"/>
                  <a:gd name="T98" fmla="*/ 2206 w 2401"/>
                  <a:gd name="T99" fmla="*/ 328 h 1138"/>
                  <a:gd name="T100" fmla="*/ 2277 w 2401"/>
                  <a:gd name="T101" fmla="*/ 360 h 1138"/>
                  <a:gd name="T102" fmla="*/ 2330 w 2401"/>
                  <a:gd name="T103" fmla="*/ 394 h 1138"/>
                  <a:gd name="T104" fmla="*/ 2367 w 2401"/>
                  <a:gd name="T105" fmla="*/ 435 h 1138"/>
                  <a:gd name="T106" fmla="*/ 2392 w 2401"/>
                  <a:gd name="T107" fmla="*/ 481 h 1138"/>
                  <a:gd name="T108" fmla="*/ 2400 w 2401"/>
                  <a:gd name="T109" fmla="*/ 521 h 1138"/>
                  <a:gd name="T110" fmla="*/ 2392 w 2401"/>
                  <a:gd name="T111" fmla="*/ 564 h 1138"/>
                  <a:gd name="T112" fmla="*/ 2374 w 2401"/>
                  <a:gd name="T113" fmla="*/ 610 h 1138"/>
                  <a:gd name="T114" fmla="*/ 2338 w 2401"/>
                  <a:gd name="T115" fmla="*/ 659 h 1138"/>
                  <a:gd name="T116" fmla="*/ 2277 w 2401"/>
                  <a:gd name="T117" fmla="*/ 705 h 1138"/>
                  <a:gd name="T118" fmla="*/ 2188 w 2401"/>
                  <a:gd name="T119" fmla="*/ 743 h 1138"/>
                  <a:gd name="T120" fmla="*/ 2069 w 2401"/>
                  <a:gd name="T121" fmla="*/ 774 h 1138"/>
                  <a:gd name="T122" fmla="*/ 1911 w 2401"/>
                  <a:gd name="T123" fmla="*/ 794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1" h="1138">
                    <a:moveTo>
                      <a:pt x="1865" y="797"/>
                    </a:moveTo>
                    <a:lnTo>
                      <a:pt x="1870" y="809"/>
                    </a:lnTo>
                    <a:lnTo>
                      <a:pt x="1872" y="820"/>
                    </a:lnTo>
                    <a:lnTo>
                      <a:pt x="1870" y="832"/>
                    </a:lnTo>
                    <a:lnTo>
                      <a:pt x="1867" y="843"/>
                    </a:lnTo>
                    <a:lnTo>
                      <a:pt x="1862" y="855"/>
                    </a:lnTo>
                    <a:lnTo>
                      <a:pt x="1855" y="866"/>
                    </a:lnTo>
                    <a:lnTo>
                      <a:pt x="1847" y="878"/>
                    </a:lnTo>
                    <a:lnTo>
                      <a:pt x="1837" y="887"/>
                    </a:lnTo>
                    <a:lnTo>
                      <a:pt x="1822" y="895"/>
                    </a:lnTo>
                    <a:lnTo>
                      <a:pt x="1810" y="901"/>
                    </a:lnTo>
                    <a:lnTo>
                      <a:pt x="1793" y="904"/>
                    </a:lnTo>
                    <a:lnTo>
                      <a:pt x="1776" y="904"/>
                    </a:lnTo>
                    <a:lnTo>
                      <a:pt x="1758" y="901"/>
                    </a:lnTo>
                    <a:lnTo>
                      <a:pt x="1735" y="898"/>
                    </a:lnTo>
                    <a:lnTo>
                      <a:pt x="1713" y="887"/>
                    </a:lnTo>
                    <a:lnTo>
                      <a:pt x="1690" y="875"/>
                    </a:lnTo>
                    <a:lnTo>
                      <a:pt x="1686" y="895"/>
                    </a:lnTo>
                    <a:lnTo>
                      <a:pt x="1679" y="918"/>
                    </a:lnTo>
                    <a:lnTo>
                      <a:pt x="1666" y="938"/>
                    </a:lnTo>
                    <a:lnTo>
                      <a:pt x="1654" y="959"/>
                    </a:lnTo>
                    <a:lnTo>
                      <a:pt x="1636" y="979"/>
                    </a:lnTo>
                    <a:lnTo>
                      <a:pt x="1618" y="999"/>
                    </a:lnTo>
                    <a:lnTo>
                      <a:pt x="1596" y="1016"/>
                    </a:lnTo>
                    <a:lnTo>
                      <a:pt x="1574" y="1033"/>
                    </a:lnTo>
                    <a:lnTo>
                      <a:pt x="1547" y="1051"/>
                    </a:lnTo>
                    <a:lnTo>
                      <a:pt x="1522" y="1065"/>
                    </a:lnTo>
                    <a:lnTo>
                      <a:pt x="1491" y="1079"/>
                    </a:lnTo>
                    <a:lnTo>
                      <a:pt x="1462" y="1091"/>
                    </a:lnTo>
                    <a:lnTo>
                      <a:pt x="1430" y="1102"/>
                    </a:lnTo>
                    <a:lnTo>
                      <a:pt x="1397" y="1111"/>
                    </a:lnTo>
                    <a:lnTo>
                      <a:pt x="1363" y="1120"/>
                    </a:lnTo>
                    <a:lnTo>
                      <a:pt x="1328" y="1128"/>
                    </a:lnTo>
                    <a:lnTo>
                      <a:pt x="1293" y="1131"/>
                    </a:lnTo>
                    <a:lnTo>
                      <a:pt x="1257" y="1134"/>
                    </a:lnTo>
                    <a:lnTo>
                      <a:pt x="1221" y="1137"/>
                    </a:lnTo>
                    <a:lnTo>
                      <a:pt x="1186" y="1134"/>
                    </a:lnTo>
                    <a:lnTo>
                      <a:pt x="1148" y="1131"/>
                    </a:lnTo>
                    <a:lnTo>
                      <a:pt x="1114" y="1128"/>
                    </a:lnTo>
                    <a:lnTo>
                      <a:pt x="1079" y="1120"/>
                    </a:lnTo>
                    <a:lnTo>
                      <a:pt x="1041" y="1111"/>
                    </a:lnTo>
                    <a:lnTo>
                      <a:pt x="1010" y="1100"/>
                    </a:lnTo>
                    <a:lnTo>
                      <a:pt x="974" y="1085"/>
                    </a:lnTo>
                    <a:lnTo>
                      <a:pt x="942" y="1068"/>
                    </a:lnTo>
                    <a:lnTo>
                      <a:pt x="910" y="1048"/>
                    </a:lnTo>
                    <a:lnTo>
                      <a:pt x="880" y="1025"/>
                    </a:lnTo>
                    <a:lnTo>
                      <a:pt x="852" y="1002"/>
                    </a:lnTo>
                    <a:lnTo>
                      <a:pt x="825" y="973"/>
                    </a:lnTo>
                    <a:lnTo>
                      <a:pt x="801" y="941"/>
                    </a:lnTo>
                    <a:lnTo>
                      <a:pt x="796" y="956"/>
                    </a:lnTo>
                    <a:lnTo>
                      <a:pt x="788" y="970"/>
                    </a:lnTo>
                    <a:lnTo>
                      <a:pt x="778" y="979"/>
                    </a:lnTo>
                    <a:lnTo>
                      <a:pt x="766" y="987"/>
                    </a:lnTo>
                    <a:lnTo>
                      <a:pt x="750" y="993"/>
                    </a:lnTo>
                    <a:lnTo>
                      <a:pt x="733" y="999"/>
                    </a:lnTo>
                    <a:lnTo>
                      <a:pt x="713" y="999"/>
                    </a:lnTo>
                    <a:lnTo>
                      <a:pt x="696" y="999"/>
                    </a:lnTo>
                    <a:lnTo>
                      <a:pt x="676" y="996"/>
                    </a:lnTo>
                    <a:lnTo>
                      <a:pt x="656" y="993"/>
                    </a:lnTo>
                    <a:lnTo>
                      <a:pt x="636" y="987"/>
                    </a:lnTo>
                    <a:lnTo>
                      <a:pt x="618" y="979"/>
                    </a:lnTo>
                    <a:lnTo>
                      <a:pt x="601" y="967"/>
                    </a:lnTo>
                    <a:lnTo>
                      <a:pt x="587" y="956"/>
                    </a:lnTo>
                    <a:lnTo>
                      <a:pt x="574" y="938"/>
                    </a:lnTo>
                    <a:lnTo>
                      <a:pt x="564" y="921"/>
                    </a:lnTo>
                    <a:lnTo>
                      <a:pt x="514" y="924"/>
                    </a:lnTo>
                    <a:lnTo>
                      <a:pt x="467" y="927"/>
                    </a:lnTo>
                    <a:lnTo>
                      <a:pt x="422" y="924"/>
                    </a:lnTo>
                    <a:lnTo>
                      <a:pt x="378" y="921"/>
                    </a:lnTo>
                    <a:lnTo>
                      <a:pt x="335" y="915"/>
                    </a:lnTo>
                    <a:lnTo>
                      <a:pt x="295" y="910"/>
                    </a:lnTo>
                    <a:lnTo>
                      <a:pt x="261" y="901"/>
                    </a:lnTo>
                    <a:lnTo>
                      <a:pt x="226" y="892"/>
                    </a:lnTo>
                    <a:lnTo>
                      <a:pt x="191" y="881"/>
                    </a:lnTo>
                    <a:lnTo>
                      <a:pt x="162" y="869"/>
                    </a:lnTo>
                    <a:lnTo>
                      <a:pt x="134" y="855"/>
                    </a:lnTo>
                    <a:lnTo>
                      <a:pt x="109" y="841"/>
                    </a:lnTo>
                    <a:lnTo>
                      <a:pt x="84" y="826"/>
                    </a:lnTo>
                    <a:lnTo>
                      <a:pt x="64" y="809"/>
                    </a:lnTo>
                    <a:lnTo>
                      <a:pt x="47" y="792"/>
                    </a:lnTo>
                    <a:lnTo>
                      <a:pt x="32" y="771"/>
                    </a:lnTo>
                    <a:lnTo>
                      <a:pt x="20" y="754"/>
                    </a:lnTo>
                    <a:lnTo>
                      <a:pt x="10" y="734"/>
                    </a:lnTo>
                    <a:lnTo>
                      <a:pt x="2" y="714"/>
                    </a:lnTo>
                    <a:lnTo>
                      <a:pt x="0" y="694"/>
                    </a:lnTo>
                    <a:lnTo>
                      <a:pt x="0" y="674"/>
                    </a:lnTo>
                    <a:lnTo>
                      <a:pt x="0" y="651"/>
                    </a:lnTo>
                    <a:lnTo>
                      <a:pt x="5" y="630"/>
                    </a:lnTo>
                    <a:lnTo>
                      <a:pt x="15" y="610"/>
                    </a:lnTo>
                    <a:lnTo>
                      <a:pt x="27" y="587"/>
                    </a:lnTo>
                    <a:lnTo>
                      <a:pt x="42" y="567"/>
                    </a:lnTo>
                    <a:lnTo>
                      <a:pt x="59" y="547"/>
                    </a:lnTo>
                    <a:lnTo>
                      <a:pt x="81" y="527"/>
                    </a:lnTo>
                    <a:lnTo>
                      <a:pt x="106" y="507"/>
                    </a:lnTo>
                    <a:lnTo>
                      <a:pt x="134" y="486"/>
                    </a:lnTo>
                    <a:lnTo>
                      <a:pt x="166" y="466"/>
                    </a:lnTo>
                    <a:lnTo>
                      <a:pt x="203" y="449"/>
                    </a:lnTo>
                    <a:lnTo>
                      <a:pt x="183" y="438"/>
                    </a:lnTo>
                    <a:lnTo>
                      <a:pt x="171" y="426"/>
                    </a:lnTo>
                    <a:lnTo>
                      <a:pt x="162" y="415"/>
                    </a:lnTo>
                    <a:lnTo>
                      <a:pt x="154" y="400"/>
                    </a:lnTo>
                    <a:lnTo>
                      <a:pt x="149" y="389"/>
                    </a:lnTo>
                    <a:lnTo>
                      <a:pt x="147" y="374"/>
                    </a:lnTo>
                    <a:lnTo>
                      <a:pt x="149" y="360"/>
                    </a:lnTo>
                    <a:lnTo>
                      <a:pt x="149" y="345"/>
                    </a:lnTo>
                    <a:lnTo>
                      <a:pt x="154" y="328"/>
                    </a:lnTo>
                    <a:lnTo>
                      <a:pt x="163" y="314"/>
                    </a:lnTo>
                    <a:lnTo>
                      <a:pt x="176" y="296"/>
                    </a:lnTo>
                    <a:lnTo>
                      <a:pt x="193" y="282"/>
                    </a:lnTo>
                    <a:lnTo>
                      <a:pt x="213" y="265"/>
                    </a:lnTo>
                    <a:lnTo>
                      <a:pt x="236" y="250"/>
                    </a:lnTo>
                    <a:lnTo>
                      <a:pt x="261" y="236"/>
                    </a:lnTo>
                    <a:lnTo>
                      <a:pt x="288" y="222"/>
                    </a:lnTo>
                    <a:lnTo>
                      <a:pt x="318" y="207"/>
                    </a:lnTo>
                    <a:lnTo>
                      <a:pt x="350" y="196"/>
                    </a:lnTo>
                    <a:lnTo>
                      <a:pt x="382" y="181"/>
                    </a:lnTo>
                    <a:lnTo>
                      <a:pt x="417" y="170"/>
                    </a:lnTo>
                    <a:lnTo>
                      <a:pt x="455" y="158"/>
                    </a:lnTo>
                    <a:lnTo>
                      <a:pt x="491" y="147"/>
                    </a:lnTo>
                    <a:lnTo>
                      <a:pt x="529" y="138"/>
                    </a:lnTo>
                    <a:lnTo>
                      <a:pt x="569" y="130"/>
                    </a:lnTo>
                    <a:lnTo>
                      <a:pt x="608" y="121"/>
                    </a:lnTo>
                    <a:lnTo>
                      <a:pt x="646" y="112"/>
                    </a:lnTo>
                    <a:lnTo>
                      <a:pt x="686" y="107"/>
                    </a:lnTo>
                    <a:lnTo>
                      <a:pt x="723" y="101"/>
                    </a:lnTo>
                    <a:lnTo>
                      <a:pt x="761" y="95"/>
                    </a:lnTo>
                    <a:lnTo>
                      <a:pt x="796" y="92"/>
                    </a:lnTo>
                    <a:lnTo>
                      <a:pt x="830" y="89"/>
                    </a:lnTo>
                    <a:lnTo>
                      <a:pt x="865" y="86"/>
                    </a:lnTo>
                    <a:lnTo>
                      <a:pt x="898" y="86"/>
                    </a:lnTo>
                    <a:lnTo>
                      <a:pt x="925" y="89"/>
                    </a:lnTo>
                    <a:lnTo>
                      <a:pt x="954" y="89"/>
                    </a:lnTo>
                    <a:lnTo>
                      <a:pt x="979" y="95"/>
                    </a:lnTo>
                    <a:lnTo>
                      <a:pt x="1000" y="98"/>
                    </a:lnTo>
                    <a:lnTo>
                      <a:pt x="1020" y="107"/>
                    </a:lnTo>
                    <a:lnTo>
                      <a:pt x="1036" y="112"/>
                    </a:lnTo>
                    <a:lnTo>
                      <a:pt x="1049" y="124"/>
                    </a:lnTo>
                    <a:lnTo>
                      <a:pt x="1056" y="107"/>
                    </a:lnTo>
                    <a:lnTo>
                      <a:pt x="1064" y="92"/>
                    </a:lnTo>
                    <a:lnTo>
                      <a:pt x="1076" y="78"/>
                    </a:lnTo>
                    <a:lnTo>
                      <a:pt x="1089" y="66"/>
                    </a:lnTo>
                    <a:lnTo>
                      <a:pt x="1101" y="55"/>
                    </a:lnTo>
                    <a:lnTo>
                      <a:pt x="1116" y="43"/>
                    </a:lnTo>
                    <a:lnTo>
                      <a:pt x="1134" y="35"/>
                    </a:lnTo>
                    <a:lnTo>
                      <a:pt x="1150" y="26"/>
                    </a:lnTo>
                    <a:lnTo>
                      <a:pt x="1168" y="17"/>
                    </a:lnTo>
                    <a:lnTo>
                      <a:pt x="1186" y="12"/>
                    </a:lnTo>
                    <a:lnTo>
                      <a:pt x="1206" y="9"/>
                    </a:lnTo>
                    <a:lnTo>
                      <a:pt x="1226" y="3"/>
                    </a:lnTo>
                    <a:lnTo>
                      <a:pt x="1246" y="3"/>
                    </a:lnTo>
                    <a:lnTo>
                      <a:pt x="1265" y="0"/>
                    </a:lnTo>
                    <a:lnTo>
                      <a:pt x="1288" y="0"/>
                    </a:lnTo>
                    <a:lnTo>
                      <a:pt x="1308" y="3"/>
                    </a:lnTo>
                    <a:lnTo>
                      <a:pt x="1328" y="3"/>
                    </a:lnTo>
                    <a:lnTo>
                      <a:pt x="1348" y="9"/>
                    </a:lnTo>
                    <a:lnTo>
                      <a:pt x="1367" y="12"/>
                    </a:lnTo>
                    <a:lnTo>
                      <a:pt x="1387" y="20"/>
                    </a:lnTo>
                    <a:lnTo>
                      <a:pt x="1405" y="26"/>
                    </a:lnTo>
                    <a:lnTo>
                      <a:pt x="1425" y="37"/>
                    </a:lnTo>
                    <a:lnTo>
                      <a:pt x="1440" y="46"/>
                    </a:lnTo>
                    <a:lnTo>
                      <a:pt x="1457" y="58"/>
                    </a:lnTo>
                    <a:lnTo>
                      <a:pt x="1472" y="72"/>
                    </a:lnTo>
                    <a:lnTo>
                      <a:pt x="1484" y="86"/>
                    </a:lnTo>
                    <a:lnTo>
                      <a:pt x="1496" y="104"/>
                    </a:lnTo>
                    <a:lnTo>
                      <a:pt x="1506" y="121"/>
                    </a:lnTo>
                    <a:lnTo>
                      <a:pt x="1514" y="138"/>
                    </a:lnTo>
                    <a:lnTo>
                      <a:pt x="1522" y="161"/>
                    </a:lnTo>
                    <a:lnTo>
                      <a:pt x="1527" y="181"/>
                    </a:lnTo>
                    <a:lnTo>
                      <a:pt x="1532" y="207"/>
                    </a:lnTo>
                    <a:lnTo>
                      <a:pt x="1547" y="176"/>
                    </a:lnTo>
                    <a:lnTo>
                      <a:pt x="1564" y="153"/>
                    </a:lnTo>
                    <a:lnTo>
                      <a:pt x="1582" y="132"/>
                    </a:lnTo>
                    <a:lnTo>
                      <a:pt x="1596" y="118"/>
                    </a:lnTo>
                    <a:lnTo>
                      <a:pt x="1613" y="109"/>
                    </a:lnTo>
                    <a:lnTo>
                      <a:pt x="1628" y="104"/>
                    </a:lnTo>
                    <a:lnTo>
                      <a:pt x="1644" y="104"/>
                    </a:lnTo>
                    <a:lnTo>
                      <a:pt x="1656" y="107"/>
                    </a:lnTo>
                    <a:lnTo>
                      <a:pt x="1671" y="115"/>
                    </a:lnTo>
                    <a:lnTo>
                      <a:pt x="1684" y="124"/>
                    </a:lnTo>
                    <a:lnTo>
                      <a:pt x="1693" y="138"/>
                    </a:lnTo>
                    <a:lnTo>
                      <a:pt x="1703" y="153"/>
                    </a:lnTo>
                    <a:lnTo>
                      <a:pt x="1713" y="170"/>
                    </a:lnTo>
                    <a:lnTo>
                      <a:pt x="1718" y="193"/>
                    </a:lnTo>
                    <a:lnTo>
                      <a:pt x="1725" y="213"/>
                    </a:lnTo>
                    <a:lnTo>
                      <a:pt x="1728" y="239"/>
                    </a:lnTo>
                    <a:lnTo>
                      <a:pt x="1773" y="242"/>
                    </a:lnTo>
                    <a:lnTo>
                      <a:pt x="1815" y="248"/>
                    </a:lnTo>
                    <a:lnTo>
                      <a:pt x="1855" y="253"/>
                    </a:lnTo>
                    <a:lnTo>
                      <a:pt x="1893" y="259"/>
                    </a:lnTo>
                    <a:lnTo>
                      <a:pt x="1929" y="265"/>
                    </a:lnTo>
                    <a:lnTo>
                      <a:pt x="1964" y="271"/>
                    </a:lnTo>
                    <a:lnTo>
                      <a:pt x="1997" y="276"/>
                    </a:lnTo>
                    <a:lnTo>
                      <a:pt x="2028" y="282"/>
                    </a:lnTo>
                    <a:lnTo>
                      <a:pt x="2059" y="288"/>
                    </a:lnTo>
                    <a:lnTo>
                      <a:pt x="2086" y="294"/>
                    </a:lnTo>
                    <a:lnTo>
                      <a:pt x="2114" y="299"/>
                    </a:lnTo>
                    <a:lnTo>
                      <a:pt x="2138" y="308"/>
                    </a:lnTo>
                    <a:lnTo>
                      <a:pt x="2163" y="314"/>
                    </a:lnTo>
                    <a:lnTo>
                      <a:pt x="2183" y="320"/>
                    </a:lnTo>
                    <a:lnTo>
                      <a:pt x="2206" y="328"/>
                    </a:lnTo>
                    <a:lnTo>
                      <a:pt x="2226" y="334"/>
                    </a:lnTo>
                    <a:lnTo>
                      <a:pt x="2242" y="343"/>
                    </a:lnTo>
                    <a:lnTo>
                      <a:pt x="2260" y="351"/>
                    </a:lnTo>
                    <a:lnTo>
                      <a:pt x="2277" y="360"/>
                    </a:lnTo>
                    <a:lnTo>
                      <a:pt x="2293" y="368"/>
                    </a:lnTo>
                    <a:lnTo>
                      <a:pt x="2305" y="377"/>
                    </a:lnTo>
                    <a:lnTo>
                      <a:pt x="2318" y="386"/>
                    </a:lnTo>
                    <a:lnTo>
                      <a:pt x="2330" y="394"/>
                    </a:lnTo>
                    <a:lnTo>
                      <a:pt x="2340" y="403"/>
                    </a:lnTo>
                    <a:lnTo>
                      <a:pt x="2349" y="415"/>
                    </a:lnTo>
                    <a:lnTo>
                      <a:pt x="2359" y="423"/>
                    </a:lnTo>
                    <a:lnTo>
                      <a:pt x="2367" y="435"/>
                    </a:lnTo>
                    <a:lnTo>
                      <a:pt x="2374" y="446"/>
                    </a:lnTo>
                    <a:lnTo>
                      <a:pt x="2382" y="458"/>
                    </a:lnTo>
                    <a:lnTo>
                      <a:pt x="2387" y="469"/>
                    </a:lnTo>
                    <a:lnTo>
                      <a:pt x="2392" y="481"/>
                    </a:lnTo>
                    <a:lnTo>
                      <a:pt x="2397" y="495"/>
                    </a:lnTo>
                    <a:lnTo>
                      <a:pt x="2397" y="504"/>
                    </a:lnTo>
                    <a:lnTo>
                      <a:pt x="2400" y="512"/>
                    </a:lnTo>
                    <a:lnTo>
                      <a:pt x="2400" y="521"/>
                    </a:lnTo>
                    <a:lnTo>
                      <a:pt x="2397" y="533"/>
                    </a:lnTo>
                    <a:lnTo>
                      <a:pt x="2397" y="544"/>
                    </a:lnTo>
                    <a:lnTo>
                      <a:pt x="2394" y="553"/>
                    </a:lnTo>
                    <a:lnTo>
                      <a:pt x="2392" y="564"/>
                    </a:lnTo>
                    <a:lnTo>
                      <a:pt x="2389" y="576"/>
                    </a:lnTo>
                    <a:lnTo>
                      <a:pt x="2384" y="587"/>
                    </a:lnTo>
                    <a:lnTo>
                      <a:pt x="2379" y="599"/>
                    </a:lnTo>
                    <a:lnTo>
                      <a:pt x="2374" y="610"/>
                    </a:lnTo>
                    <a:lnTo>
                      <a:pt x="2367" y="625"/>
                    </a:lnTo>
                    <a:lnTo>
                      <a:pt x="2357" y="636"/>
                    </a:lnTo>
                    <a:lnTo>
                      <a:pt x="2347" y="648"/>
                    </a:lnTo>
                    <a:lnTo>
                      <a:pt x="2338" y="659"/>
                    </a:lnTo>
                    <a:lnTo>
                      <a:pt x="2325" y="671"/>
                    </a:lnTo>
                    <a:lnTo>
                      <a:pt x="2310" y="682"/>
                    </a:lnTo>
                    <a:lnTo>
                      <a:pt x="2293" y="694"/>
                    </a:lnTo>
                    <a:lnTo>
                      <a:pt x="2277" y="705"/>
                    </a:lnTo>
                    <a:lnTo>
                      <a:pt x="2257" y="714"/>
                    </a:lnTo>
                    <a:lnTo>
                      <a:pt x="2236" y="725"/>
                    </a:lnTo>
                    <a:lnTo>
                      <a:pt x="2213" y="734"/>
                    </a:lnTo>
                    <a:lnTo>
                      <a:pt x="2188" y="743"/>
                    </a:lnTo>
                    <a:lnTo>
                      <a:pt x="2161" y="751"/>
                    </a:lnTo>
                    <a:lnTo>
                      <a:pt x="2133" y="760"/>
                    </a:lnTo>
                    <a:lnTo>
                      <a:pt x="2101" y="769"/>
                    </a:lnTo>
                    <a:lnTo>
                      <a:pt x="2069" y="774"/>
                    </a:lnTo>
                    <a:lnTo>
                      <a:pt x="2033" y="780"/>
                    </a:lnTo>
                    <a:lnTo>
                      <a:pt x="1994" y="786"/>
                    </a:lnTo>
                    <a:lnTo>
                      <a:pt x="1954" y="792"/>
                    </a:lnTo>
                    <a:lnTo>
                      <a:pt x="1911" y="794"/>
                    </a:lnTo>
                    <a:lnTo>
                      <a:pt x="1865" y="79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26" name="Freeform 14"/>
              <p:cNvSpPr>
                <a:spLocks/>
              </p:cNvSpPr>
              <p:nvPr/>
            </p:nvSpPr>
            <p:spPr bwMode="auto">
              <a:xfrm>
                <a:off x="5085" y="3692"/>
                <a:ext cx="185" cy="109"/>
              </a:xfrm>
              <a:custGeom>
                <a:avLst/>
                <a:gdLst>
                  <a:gd name="T0" fmla="*/ 16 w 185"/>
                  <a:gd name="T1" fmla="*/ 73 h 109"/>
                  <a:gd name="T2" fmla="*/ 5 w 185"/>
                  <a:gd name="T3" fmla="*/ 80 h 109"/>
                  <a:gd name="T4" fmla="*/ 27 w 185"/>
                  <a:gd name="T5" fmla="*/ 93 h 109"/>
                  <a:gd name="T6" fmla="*/ 48 w 185"/>
                  <a:gd name="T7" fmla="*/ 100 h 109"/>
                  <a:gd name="T8" fmla="*/ 68 w 185"/>
                  <a:gd name="T9" fmla="*/ 105 h 109"/>
                  <a:gd name="T10" fmla="*/ 87 w 185"/>
                  <a:gd name="T11" fmla="*/ 108 h 109"/>
                  <a:gd name="T12" fmla="*/ 106 w 185"/>
                  <a:gd name="T13" fmla="*/ 108 h 109"/>
                  <a:gd name="T14" fmla="*/ 121 w 185"/>
                  <a:gd name="T15" fmla="*/ 103 h 109"/>
                  <a:gd name="T16" fmla="*/ 135 w 185"/>
                  <a:gd name="T17" fmla="*/ 98 h 109"/>
                  <a:gd name="T18" fmla="*/ 147 w 185"/>
                  <a:gd name="T19" fmla="*/ 90 h 109"/>
                  <a:gd name="T20" fmla="*/ 158 w 185"/>
                  <a:gd name="T21" fmla="*/ 83 h 109"/>
                  <a:gd name="T22" fmla="*/ 167 w 185"/>
                  <a:gd name="T23" fmla="*/ 73 h 109"/>
                  <a:gd name="T24" fmla="*/ 175 w 185"/>
                  <a:gd name="T25" fmla="*/ 60 h 109"/>
                  <a:gd name="T26" fmla="*/ 181 w 185"/>
                  <a:gd name="T27" fmla="*/ 48 h 109"/>
                  <a:gd name="T28" fmla="*/ 184 w 185"/>
                  <a:gd name="T29" fmla="*/ 35 h 109"/>
                  <a:gd name="T30" fmla="*/ 184 w 185"/>
                  <a:gd name="T31" fmla="*/ 23 h 109"/>
                  <a:gd name="T32" fmla="*/ 181 w 185"/>
                  <a:gd name="T33" fmla="*/ 13 h 109"/>
                  <a:gd name="T34" fmla="*/ 176 w 185"/>
                  <a:gd name="T35" fmla="*/ 0 h 109"/>
                  <a:gd name="T36" fmla="*/ 162 w 185"/>
                  <a:gd name="T37" fmla="*/ 10 h 109"/>
                  <a:gd name="T38" fmla="*/ 167 w 185"/>
                  <a:gd name="T39" fmla="*/ 15 h 109"/>
                  <a:gd name="T40" fmla="*/ 167 w 185"/>
                  <a:gd name="T41" fmla="*/ 25 h 109"/>
                  <a:gd name="T42" fmla="*/ 167 w 185"/>
                  <a:gd name="T43" fmla="*/ 33 h 109"/>
                  <a:gd name="T44" fmla="*/ 165 w 185"/>
                  <a:gd name="T45" fmla="*/ 43 h 109"/>
                  <a:gd name="T46" fmla="*/ 161 w 185"/>
                  <a:gd name="T47" fmla="*/ 50 h 109"/>
                  <a:gd name="T48" fmla="*/ 156 w 185"/>
                  <a:gd name="T49" fmla="*/ 60 h 109"/>
                  <a:gd name="T50" fmla="*/ 148 w 185"/>
                  <a:gd name="T51" fmla="*/ 68 h 109"/>
                  <a:gd name="T52" fmla="*/ 140 w 185"/>
                  <a:gd name="T53" fmla="*/ 75 h 109"/>
                  <a:gd name="T54" fmla="*/ 128 w 185"/>
                  <a:gd name="T55" fmla="*/ 83 h 109"/>
                  <a:gd name="T56" fmla="*/ 117 w 185"/>
                  <a:gd name="T57" fmla="*/ 88 h 109"/>
                  <a:gd name="T58" fmla="*/ 103 w 185"/>
                  <a:gd name="T59" fmla="*/ 90 h 109"/>
                  <a:gd name="T60" fmla="*/ 87 w 185"/>
                  <a:gd name="T61" fmla="*/ 90 h 109"/>
                  <a:gd name="T62" fmla="*/ 71 w 185"/>
                  <a:gd name="T63" fmla="*/ 88 h 109"/>
                  <a:gd name="T64" fmla="*/ 52 w 185"/>
                  <a:gd name="T65" fmla="*/ 83 h 109"/>
                  <a:gd name="T66" fmla="*/ 35 w 185"/>
                  <a:gd name="T67" fmla="*/ 75 h 109"/>
                  <a:gd name="T68" fmla="*/ 13 w 185"/>
                  <a:gd name="T69" fmla="*/ 65 h 109"/>
                  <a:gd name="T70" fmla="*/ 0 w 185"/>
                  <a:gd name="T71" fmla="*/ 70 h 109"/>
                  <a:gd name="T72" fmla="*/ 16 w 185"/>
                  <a:gd name="T73"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5" h="109">
                    <a:moveTo>
                      <a:pt x="16" y="73"/>
                    </a:moveTo>
                    <a:lnTo>
                      <a:pt x="5" y="80"/>
                    </a:lnTo>
                    <a:lnTo>
                      <a:pt x="27" y="93"/>
                    </a:lnTo>
                    <a:lnTo>
                      <a:pt x="48" y="100"/>
                    </a:lnTo>
                    <a:lnTo>
                      <a:pt x="68" y="105"/>
                    </a:lnTo>
                    <a:lnTo>
                      <a:pt x="87" y="108"/>
                    </a:lnTo>
                    <a:lnTo>
                      <a:pt x="106" y="108"/>
                    </a:lnTo>
                    <a:lnTo>
                      <a:pt x="121" y="103"/>
                    </a:lnTo>
                    <a:lnTo>
                      <a:pt x="135" y="98"/>
                    </a:lnTo>
                    <a:lnTo>
                      <a:pt x="147" y="90"/>
                    </a:lnTo>
                    <a:lnTo>
                      <a:pt x="158" y="83"/>
                    </a:lnTo>
                    <a:lnTo>
                      <a:pt x="167" y="73"/>
                    </a:lnTo>
                    <a:lnTo>
                      <a:pt x="175" y="60"/>
                    </a:lnTo>
                    <a:lnTo>
                      <a:pt x="181" y="48"/>
                    </a:lnTo>
                    <a:lnTo>
                      <a:pt x="184" y="35"/>
                    </a:lnTo>
                    <a:lnTo>
                      <a:pt x="184" y="23"/>
                    </a:lnTo>
                    <a:lnTo>
                      <a:pt x="181" y="13"/>
                    </a:lnTo>
                    <a:lnTo>
                      <a:pt x="176" y="0"/>
                    </a:lnTo>
                    <a:lnTo>
                      <a:pt x="162" y="10"/>
                    </a:lnTo>
                    <a:lnTo>
                      <a:pt x="167" y="15"/>
                    </a:lnTo>
                    <a:lnTo>
                      <a:pt x="167" y="25"/>
                    </a:lnTo>
                    <a:lnTo>
                      <a:pt x="167" y="33"/>
                    </a:lnTo>
                    <a:lnTo>
                      <a:pt x="165" y="43"/>
                    </a:lnTo>
                    <a:lnTo>
                      <a:pt x="161" y="50"/>
                    </a:lnTo>
                    <a:lnTo>
                      <a:pt x="156" y="60"/>
                    </a:lnTo>
                    <a:lnTo>
                      <a:pt x="148" y="68"/>
                    </a:lnTo>
                    <a:lnTo>
                      <a:pt x="140" y="75"/>
                    </a:lnTo>
                    <a:lnTo>
                      <a:pt x="128" y="83"/>
                    </a:lnTo>
                    <a:lnTo>
                      <a:pt x="117" y="88"/>
                    </a:lnTo>
                    <a:lnTo>
                      <a:pt x="103" y="90"/>
                    </a:lnTo>
                    <a:lnTo>
                      <a:pt x="87" y="90"/>
                    </a:lnTo>
                    <a:lnTo>
                      <a:pt x="71" y="88"/>
                    </a:lnTo>
                    <a:lnTo>
                      <a:pt x="52" y="83"/>
                    </a:lnTo>
                    <a:lnTo>
                      <a:pt x="35" y="75"/>
                    </a:lnTo>
                    <a:lnTo>
                      <a:pt x="13" y="65"/>
                    </a:lnTo>
                    <a:lnTo>
                      <a:pt x="0" y="70"/>
                    </a:lnTo>
                    <a:lnTo>
                      <a:pt x="16" y="73"/>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27" name="Freeform 15"/>
              <p:cNvSpPr>
                <a:spLocks/>
              </p:cNvSpPr>
              <p:nvPr/>
            </p:nvSpPr>
            <p:spPr bwMode="auto">
              <a:xfrm>
                <a:off x="4191" y="3772"/>
                <a:ext cx="898" cy="260"/>
              </a:xfrm>
              <a:custGeom>
                <a:avLst/>
                <a:gdLst>
                  <a:gd name="T0" fmla="*/ 0 w 898"/>
                  <a:gd name="T1" fmla="*/ 74 h 260"/>
                  <a:gd name="T2" fmla="*/ 54 w 898"/>
                  <a:gd name="T3" fmla="*/ 128 h 260"/>
                  <a:gd name="T4" fmla="*/ 113 w 898"/>
                  <a:gd name="T5" fmla="*/ 174 h 260"/>
                  <a:gd name="T6" fmla="*/ 177 w 898"/>
                  <a:gd name="T7" fmla="*/ 210 h 260"/>
                  <a:gd name="T8" fmla="*/ 243 w 898"/>
                  <a:gd name="T9" fmla="*/ 234 h 260"/>
                  <a:gd name="T10" fmla="*/ 315 w 898"/>
                  <a:gd name="T11" fmla="*/ 251 h 260"/>
                  <a:gd name="T12" fmla="*/ 389 w 898"/>
                  <a:gd name="T13" fmla="*/ 259 h 260"/>
                  <a:gd name="T14" fmla="*/ 461 w 898"/>
                  <a:gd name="T15" fmla="*/ 259 h 260"/>
                  <a:gd name="T16" fmla="*/ 532 w 898"/>
                  <a:gd name="T17" fmla="*/ 251 h 260"/>
                  <a:gd name="T18" fmla="*/ 601 w 898"/>
                  <a:gd name="T19" fmla="*/ 237 h 260"/>
                  <a:gd name="T20" fmla="*/ 665 w 898"/>
                  <a:gd name="T21" fmla="*/ 218 h 260"/>
                  <a:gd name="T22" fmla="*/ 724 w 898"/>
                  <a:gd name="T23" fmla="*/ 191 h 260"/>
                  <a:gd name="T24" fmla="*/ 776 w 898"/>
                  <a:gd name="T25" fmla="*/ 161 h 260"/>
                  <a:gd name="T26" fmla="*/ 822 w 898"/>
                  <a:gd name="T27" fmla="*/ 128 h 260"/>
                  <a:gd name="T28" fmla="*/ 858 w 898"/>
                  <a:gd name="T29" fmla="*/ 90 h 260"/>
                  <a:gd name="T30" fmla="*/ 884 w 898"/>
                  <a:gd name="T31" fmla="*/ 46 h 260"/>
                  <a:gd name="T32" fmla="*/ 897 w 898"/>
                  <a:gd name="T33" fmla="*/ 3 h 260"/>
                  <a:gd name="T34" fmla="*/ 876 w 898"/>
                  <a:gd name="T35" fmla="*/ 19 h 260"/>
                  <a:gd name="T36" fmla="*/ 858 w 898"/>
                  <a:gd name="T37" fmla="*/ 57 h 260"/>
                  <a:gd name="T38" fmla="*/ 830 w 898"/>
                  <a:gd name="T39" fmla="*/ 95 h 260"/>
                  <a:gd name="T40" fmla="*/ 791 w 898"/>
                  <a:gd name="T41" fmla="*/ 128 h 260"/>
                  <a:gd name="T42" fmla="*/ 743 w 898"/>
                  <a:gd name="T43" fmla="*/ 158 h 260"/>
                  <a:gd name="T44" fmla="*/ 689 w 898"/>
                  <a:gd name="T45" fmla="*/ 188 h 260"/>
                  <a:gd name="T46" fmla="*/ 628 w 898"/>
                  <a:gd name="T47" fmla="*/ 210 h 260"/>
                  <a:gd name="T48" fmla="*/ 561 w 898"/>
                  <a:gd name="T49" fmla="*/ 226 h 260"/>
                  <a:gd name="T50" fmla="*/ 494 w 898"/>
                  <a:gd name="T51" fmla="*/ 237 h 260"/>
                  <a:gd name="T52" fmla="*/ 423 w 898"/>
                  <a:gd name="T53" fmla="*/ 240 h 260"/>
                  <a:gd name="T54" fmla="*/ 354 w 898"/>
                  <a:gd name="T55" fmla="*/ 237 h 260"/>
                  <a:gd name="T56" fmla="*/ 283 w 898"/>
                  <a:gd name="T57" fmla="*/ 226 h 260"/>
                  <a:gd name="T58" fmla="*/ 217 w 898"/>
                  <a:gd name="T59" fmla="*/ 204 h 260"/>
                  <a:gd name="T60" fmla="*/ 150 w 898"/>
                  <a:gd name="T61" fmla="*/ 177 h 260"/>
                  <a:gd name="T62" fmla="*/ 94 w 898"/>
                  <a:gd name="T63" fmla="*/ 139 h 260"/>
                  <a:gd name="T64" fmla="*/ 38 w 898"/>
                  <a:gd name="T65" fmla="*/ 90 h 260"/>
                  <a:gd name="T66" fmla="*/ 0 w 898"/>
                  <a:gd name="T67" fmla="*/ 6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8" h="260">
                    <a:moveTo>
                      <a:pt x="17" y="68"/>
                    </a:moveTo>
                    <a:lnTo>
                      <a:pt x="0" y="74"/>
                    </a:lnTo>
                    <a:lnTo>
                      <a:pt x="27" y="104"/>
                    </a:lnTo>
                    <a:lnTo>
                      <a:pt x="54" y="128"/>
                    </a:lnTo>
                    <a:lnTo>
                      <a:pt x="81" y="153"/>
                    </a:lnTo>
                    <a:lnTo>
                      <a:pt x="113" y="174"/>
                    </a:lnTo>
                    <a:lnTo>
                      <a:pt x="143" y="194"/>
                    </a:lnTo>
                    <a:lnTo>
                      <a:pt x="177" y="210"/>
                    </a:lnTo>
                    <a:lnTo>
                      <a:pt x="209" y="224"/>
                    </a:lnTo>
                    <a:lnTo>
                      <a:pt x="243" y="234"/>
                    </a:lnTo>
                    <a:lnTo>
                      <a:pt x="281" y="245"/>
                    </a:lnTo>
                    <a:lnTo>
                      <a:pt x="315" y="251"/>
                    </a:lnTo>
                    <a:lnTo>
                      <a:pt x="353" y="256"/>
                    </a:lnTo>
                    <a:lnTo>
                      <a:pt x="389" y="259"/>
                    </a:lnTo>
                    <a:lnTo>
                      <a:pt x="423" y="259"/>
                    </a:lnTo>
                    <a:lnTo>
                      <a:pt x="461" y="259"/>
                    </a:lnTo>
                    <a:lnTo>
                      <a:pt x="497" y="256"/>
                    </a:lnTo>
                    <a:lnTo>
                      <a:pt x="532" y="251"/>
                    </a:lnTo>
                    <a:lnTo>
                      <a:pt x="566" y="245"/>
                    </a:lnTo>
                    <a:lnTo>
                      <a:pt x="601" y="237"/>
                    </a:lnTo>
                    <a:lnTo>
                      <a:pt x="633" y="226"/>
                    </a:lnTo>
                    <a:lnTo>
                      <a:pt x="665" y="218"/>
                    </a:lnTo>
                    <a:lnTo>
                      <a:pt x="694" y="204"/>
                    </a:lnTo>
                    <a:lnTo>
                      <a:pt x="724" y="191"/>
                    </a:lnTo>
                    <a:lnTo>
                      <a:pt x="751" y="177"/>
                    </a:lnTo>
                    <a:lnTo>
                      <a:pt x="776" y="161"/>
                    </a:lnTo>
                    <a:lnTo>
                      <a:pt x="801" y="144"/>
                    </a:lnTo>
                    <a:lnTo>
                      <a:pt x="822" y="128"/>
                    </a:lnTo>
                    <a:lnTo>
                      <a:pt x="842" y="109"/>
                    </a:lnTo>
                    <a:lnTo>
                      <a:pt x="858" y="90"/>
                    </a:lnTo>
                    <a:lnTo>
                      <a:pt x="871" y="68"/>
                    </a:lnTo>
                    <a:lnTo>
                      <a:pt x="884" y="46"/>
                    </a:lnTo>
                    <a:lnTo>
                      <a:pt x="891" y="25"/>
                    </a:lnTo>
                    <a:lnTo>
                      <a:pt x="897" y="3"/>
                    </a:lnTo>
                    <a:lnTo>
                      <a:pt x="879" y="0"/>
                    </a:lnTo>
                    <a:lnTo>
                      <a:pt x="876" y="19"/>
                    </a:lnTo>
                    <a:lnTo>
                      <a:pt x="869" y="38"/>
                    </a:lnTo>
                    <a:lnTo>
                      <a:pt x="858" y="57"/>
                    </a:lnTo>
                    <a:lnTo>
                      <a:pt x="845" y="76"/>
                    </a:lnTo>
                    <a:lnTo>
                      <a:pt x="830" y="95"/>
                    </a:lnTo>
                    <a:lnTo>
                      <a:pt x="812" y="112"/>
                    </a:lnTo>
                    <a:lnTo>
                      <a:pt x="791" y="128"/>
                    </a:lnTo>
                    <a:lnTo>
                      <a:pt x="768" y="144"/>
                    </a:lnTo>
                    <a:lnTo>
                      <a:pt x="743" y="158"/>
                    </a:lnTo>
                    <a:lnTo>
                      <a:pt x="717" y="174"/>
                    </a:lnTo>
                    <a:lnTo>
                      <a:pt x="689" y="188"/>
                    </a:lnTo>
                    <a:lnTo>
                      <a:pt x="660" y="199"/>
                    </a:lnTo>
                    <a:lnTo>
                      <a:pt x="628" y="210"/>
                    </a:lnTo>
                    <a:lnTo>
                      <a:pt x="596" y="218"/>
                    </a:lnTo>
                    <a:lnTo>
                      <a:pt x="561" y="226"/>
                    </a:lnTo>
                    <a:lnTo>
                      <a:pt x="530" y="232"/>
                    </a:lnTo>
                    <a:lnTo>
                      <a:pt x="494" y="237"/>
                    </a:lnTo>
                    <a:lnTo>
                      <a:pt x="461" y="240"/>
                    </a:lnTo>
                    <a:lnTo>
                      <a:pt x="423" y="240"/>
                    </a:lnTo>
                    <a:lnTo>
                      <a:pt x="389" y="240"/>
                    </a:lnTo>
                    <a:lnTo>
                      <a:pt x="354" y="237"/>
                    </a:lnTo>
                    <a:lnTo>
                      <a:pt x="317" y="232"/>
                    </a:lnTo>
                    <a:lnTo>
                      <a:pt x="283" y="226"/>
                    </a:lnTo>
                    <a:lnTo>
                      <a:pt x="248" y="218"/>
                    </a:lnTo>
                    <a:lnTo>
                      <a:pt x="217" y="204"/>
                    </a:lnTo>
                    <a:lnTo>
                      <a:pt x="182" y="194"/>
                    </a:lnTo>
                    <a:lnTo>
                      <a:pt x="150" y="177"/>
                    </a:lnTo>
                    <a:lnTo>
                      <a:pt x="120" y="158"/>
                    </a:lnTo>
                    <a:lnTo>
                      <a:pt x="94" y="139"/>
                    </a:lnTo>
                    <a:lnTo>
                      <a:pt x="64" y="115"/>
                    </a:lnTo>
                    <a:lnTo>
                      <a:pt x="38" y="90"/>
                    </a:lnTo>
                    <a:lnTo>
                      <a:pt x="15" y="60"/>
                    </a:lnTo>
                    <a:lnTo>
                      <a:pt x="0" y="65"/>
                    </a:lnTo>
                    <a:lnTo>
                      <a:pt x="17" y="68"/>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28" name="Freeform 16"/>
              <p:cNvSpPr>
                <a:spLocks/>
              </p:cNvSpPr>
              <p:nvPr/>
            </p:nvSpPr>
            <p:spPr bwMode="auto">
              <a:xfrm>
                <a:off x="3958" y="3817"/>
                <a:ext cx="237" cy="79"/>
              </a:xfrm>
              <a:custGeom>
                <a:avLst/>
                <a:gdLst>
                  <a:gd name="T0" fmla="*/ 7 w 237"/>
                  <a:gd name="T1" fmla="*/ 16 h 79"/>
                  <a:gd name="T2" fmla="*/ 0 w 237"/>
                  <a:gd name="T3" fmla="*/ 11 h 79"/>
                  <a:gd name="T4" fmla="*/ 8 w 237"/>
                  <a:gd name="T5" fmla="*/ 28 h 79"/>
                  <a:gd name="T6" fmla="*/ 23 w 237"/>
                  <a:gd name="T7" fmla="*/ 39 h 79"/>
                  <a:gd name="T8" fmla="*/ 37 w 237"/>
                  <a:gd name="T9" fmla="*/ 50 h 79"/>
                  <a:gd name="T10" fmla="*/ 53 w 237"/>
                  <a:gd name="T11" fmla="*/ 60 h 79"/>
                  <a:gd name="T12" fmla="*/ 71 w 237"/>
                  <a:gd name="T13" fmla="*/ 67 h 79"/>
                  <a:gd name="T14" fmla="*/ 89 w 237"/>
                  <a:gd name="T15" fmla="*/ 71 h 79"/>
                  <a:gd name="T16" fmla="*/ 108 w 237"/>
                  <a:gd name="T17" fmla="*/ 76 h 79"/>
                  <a:gd name="T18" fmla="*/ 127 w 237"/>
                  <a:gd name="T19" fmla="*/ 78 h 79"/>
                  <a:gd name="T20" fmla="*/ 148 w 237"/>
                  <a:gd name="T21" fmla="*/ 78 h 79"/>
                  <a:gd name="T22" fmla="*/ 164 w 237"/>
                  <a:gd name="T23" fmla="*/ 76 h 79"/>
                  <a:gd name="T24" fmla="*/ 181 w 237"/>
                  <a:gd name="T25" fmla="*/ 71 h 79"/>
                  <a:gd name="T26" fmla="*/ 197 w 237"/>
                  <a:gd name="T27" fmla="*/ 67 h 79"/>
                  <a:gd name="T28" fmla="*/ 211 w 237"/>
                  <a:gd name="T29" fmla="*/ 60 h 79"/>
                  <a:gd name="T30" fmla="*/ 222 w 237"/>
                  <a:gd name="T31" fmla="*/ 50 h 79"/>
                  <a:gd name="T32" fmla="*/ 231 w 237"/>
                  <a:gd name="T33" fmla="*/ 39 h 79"/>
                  <a:gd name="T34" fmla="*/ 236 w 237"/>
                  <a:gd name="T35" fmla="*/ 25 h 79"/>
                  <a:gd name="T36" fmla="*/ 219 w 237"/>
                  <a:gd name="T37" fmla="*/ 23 h 79"/>
                  <a:gd name="T38" fmla="*/ 214 w 237"/>
                  <a:gd name="T39" fmla="*/ 32 h 79"/>
                  <a:gd name="T40" fmla="*/ 211 w 237"/>
                  <a:gd name="T41" fmla="*/ 39 h 79"/>
                  <a:gd name="T42" fmla="*/ 201 w 237"/>
                  <a:gd name="T43" fmla="*/ 46 h 79"/>
                  <a:gd name="T44" fmla="*/ 189 w 237"/>
                  <a:gd name="T45" fmla="*/ 53 h 79"/>
                  <a:gd name="T46" fmla="*/ 178 w 237"/>
                  <a:gd name="T47" fmla="*/ 57 h 79"/>
                  <a:gd name="T48" fmla="*/ 162 w 237"/>
                  <a:gd name="T49" fmla="*/ 60 h 79"/>
                  <a:gd name="T50" fmla="*/ 146 w 237"/>
                  <a:gd name="T51" fmla="*/ 62 h 79"/>
                  <a:gd name="T52" fmla="*/ 129 w 237"/>
                  <a:gd name="T53" fmla="*/ 62 h 79"/>
                  <a:gd name="T54" fmla="*/ 111 w 237"/>
                  <a:gd name="T55" fmla="*/ 60 h 79"/>
                  <a:gd name="T56" fmla="*/ 92 w 237"/>
                  <a:gd name="T57" fmla="*/ 57 h 79"/>
                  <a:gd name="T58" fmla="*/ 76 w 237"/>
                  <a:gd name="T59" fmla="*/ 50 h 79"/>
                  <a:gd name="T60" fmla="*/ 59 w 237"/>
                  <a:gd name="T61" fmla="*/ 46 h 79"/>
                  <a:gd name="T62" fmla="*/ 46 w 237"/>
                  <a:gd name="T63" fmla="*/ 37 h 79"/>
                  <a:gd name="T64" fmla="*/ 32 w 237"/>
                  <a:gd name="T65" fmla="*/ 28 h 79"/>
                  <a:gd name="T66" fmla="*/ 21 w 237"/>
                  <a:gd name="T67" fmla="*/ 16 h 79"/>
                  <a:gd name="T68" fmla="*/ 13 w 237"/>
                  <a:gd name="T69" fmla="*/ 5 h 79"/>
                  <a:gd name="T70" fmla="*/ 4 w 237"/>
                  <a:gd name="T71" fmla="*/ 0 h 79"/>
                  <a:gd name="T72" fmla="*/ 13 w 237"/>
                  <a:gd name="T73" fmla="*/ 5 h 79"/>
                  <a:gd name="T74" fmla="*/ 11 w 237"/>
                  <a:gd name="T75" fmla="*/ 0 h 79"/>
                  <a:gd name="T76" fmla="*/ 4 w 237"/>
                  <a:gd name="T77" fmla="*/ 0 h 79"/>
                  <a:gd name="T78" fmla="*/ 7 w 237"/>
                  <a:gd name="T79"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7" h="79">
                    <a:moveTo>
                      <a:pt x="7" y="16"/>
                    </a:moveTo>
                    <a:lnTo>
                      <a:pt x="0" y="11"/>
                    </a:lnTo>
                    <a:lnTo>
                      <a:pt x="8" y="28"/>
                    </a:lnTo>
                    <a:lnTo>
                      <a:pt x="23" y="39"/>
                    </a:lnTo>
                    <a:lnTo>
                      <a:pt x="37" y="50"/>
                    </a:lnTo>
                    <a:lnTo>
                      <a:pt x="53" y="60"/>
                    </a:lnTo>
                    <a:lnTo>
                      <a:pt x="71" y="67"/>
                    </a:lnTo>
                    <a:lnTo>
                      <a:pt x="89" y="71"/>
                    </a:lnTo>
                    <a:lnTo>
                      <a:pt x="108" y="76"/>
                    </a:lnTo>
                    <a:lnTo>
                      <a:pt x="127" y="78"/>
                    </a:lnTo>
                    <a:lnTo>
                      <a:pt x="148" y="78"/>
                    </a:lnTo>
                    <a:lnTo>
                      <a:pt x="164" y="76"/>
                    </a:lnTo>
                    <a:lnTo>
                      <a:pt x="181" y="71"/>
                    </a:lnTo>
                    <a:lnTo>
                      <a:pt x="197" y="67"/>
                    </a:lnTo>
                    <a:lnTo>
                      <a:pt x="211" y="60"/>
                    </a:lnTo>
                    <a:lnTo>
                      <a:pt x="222" y="50"/>
                    </a:lnTo>
                    <a:lnTo>
                      <a:pt x="231" y="39"/>
                    </a:lnTo>
                    <a:lnTo>
                      <a:pt x="236" y="25"/>
                    </a:lnTo>
                    <a:lnTo>
                      <a:pt x="219" y="23"/>
                    </a:lnTo>
                    <a:lnTo>
                      <a:pt x="214" y="32"/>
                    </a:lnTo>
                    <a:lnTo>
                      <a:pt x="211" y="39"/>
                    </a:lnTo>
                    <a:lnTo>
                      <a:pt x="201" y="46"/>
                    </a:lnTo>
                    <a:lnTo>
                      <a:pt x="189" y="53"/>
                    </a:lnTo>
                    <a:lnTo>
                      <a:pt x="178" y="57"/>
                    </a:lnTo>
                    <a:lnTo>
                      <a:pt x="162" y="60"/>
                    </a:lnTo>
                    <a:lnTo>
                      <a:pt x="146" y="62"/>
                    </a:lnTo>
                    <a:lnTo>
                      <a:pt x="129" y="62"/>
                    </a:lnTo>
                    <a:lnTo>
                      <a:pt x="111" y="60"/>
                    </a:lnTo>
                    <a:lnTo>
                      <a:pt x="92" y="57"/>
                    </a:lnTo>
                    <a:lnTo>
                      <a:pt x="76" y="50"/>
                    </a:lnTo>
                    <a:lnTo>
                      <a:pt x="59" y="46"/>
                    </a:lnTo>
                    <a:lnTo>
                      <a:pt x="46" y="37"/>
                    </a:lnTo>
                    <a:lnTo>
                      <a:pt x="32" y="28"/>
                    </a:lnTo>
                    <a:lnTo>
                      <a:pt x="21" y="16"/>
                    </a:lnTo>
                    <a:lnTo>
                      <a:pt x="13" y="5"/>
                    </a:lnTo>
                    <a:lnTo>
                      <a:pt x="4" y="0"/>
                    </a:lnTo>
                    <a:lnTo>
                      <a:pt x="13" y="5"/>
                    </a:lnTo>
                    <a:lnTo>
                      <a:pt x="11" y="0"/>
                    </a:lnTo>
                    <a:lnTo>
                      <a:pt x="4" y="0"/>
                    </a:lnTo>
                    <a:lnTo>
                      <a:pt x="7" y="16"/>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29" name="Freeform 17"/>
              <p:cNvSpPr>
                <a:spLocks/>
              </p:cNvSpPr>
              <p:nvPr/>
            </p:nvSpPr>
            <p:spPr bwMode="auto">
              <a:xfrm>
                <a:off x="3384" y="3341"/>
                <a:ext cx="563" cy="477"/>
              </a:xfrm>
              <a:custGeom>
                <a:avLst/>
                <a:gdLst>
                  <a:gd name="T0" fmla="*/ 204 w 563"/>
                  <a:gd name="T1" fmla="*/ 0 h 477"/>
                  <a:gd name="T2" fmla="*/ 135 w 563"/>
                  <a:gd name="T3" fmla="*/ 36 h 477"/>
                  <a:gd name="T4" fmla="*/ 85 w 563"/>
                  <a:gd name="T5" fmla="*/ 75 h 477"/>
                  <a:gd name="T6" fmla="*/ 44 w 563"/>
                  <a:gd name="T7" fmla="*/ 116 h 477"/>
                  <a:gd name="T8" fmla="*/ 17 w 563"/>
                  <a:gd name="T9" fmla="*/ 158 h 477"/>
                  <a:gd name="T10" fmla="*/ 2 w 563"/>
                  <a:gd name="T11" fmla="*/ 202 h 477"/>
                  <a:gd name="T12" fmla="*/ 0 w 563"/>
                  <a:gd name="T13" fmla="*/ 244 h 477"/>
                  <a:gd name="T14" fmla="*/ 12 w 563"/>
                  <a:gd name="T15" fmla="*/ 288 h 477"/>
                  <a:gd name="T16" fmla="*/ 33 w 563"/>
                  <a:gd name="T17" fmla="*/ 327 h 477"/>
                  <a:gd name="T18" fmla="*/ 67 w 563"/>
                  <a:gd name="T19" fmla="*/ 363 h 477"/>
                  <a:gd name="T20" fmla="*/ 111 w 563"/>
                  <a:gd name="T21" fmla="*/ 393 h 477"/>
                  <a:gd name="T22" fmla="*/ 165 w 563"/>
                  <a:gd name="T23" fmla="*/ 421 h 477"/>
                  <a:gd name="T24" fmla="*/ 228 w 563"/>
                  <a:gd name="T25" fmla="*/ 443 h 477"/>
                  <a:gd name="T26" fmla="*/ 299 w 563"/>
                  <a:gd name="T27" fmla="*/ 462 h 477"/>
                  <a:gd name="T28" fmla="*/ 379 w 563"/>
                  <a:gd name="T29" fmla="*/ 473 h 477"/>
                  <a:gd name="T30" fmla="*/ 467 w 563"/>
                  <a:gd name="T31" fmla="*/ 476 h 477"/>
                  <a:gd name="T32" fmla="*/ 562 w 563"/>
                  <a:gd name="T33" fmla="*/ 473 h 477"/>
                  <a:gd name="T34" fmla="*/ 512 w 563"/>
                  <a:gd name="T35" fmla="*/ 457 h 477"/>
                  <a:gd name="T36" fmla="*/ 423 w 563"/>
                  <a:gd name="T37" fmla="*/ 457 h 477"/>
                  <a:gd name="T38" fmla="*/ 340 w 563"/>
                  <a:gd name="T39" fmla="*/ 448 h 477"/>
                  <a:gd name="T40" fmla="*/ 265 w 563"/>
                  <a:gd name="T41" fmla="*/ 434 h 477"/>
                  <a:gd name="T42" fmla="*/ 199 w 563"/>
                  <a:gd name="T43" fmla="*/ 415 h 477"/>
                  <a:gd name="T44" fmla="*/ 143 w 563"/>
                  <a:gd name="T45" fmla="*/ 390 h 477"/>
                  <a:gd name="T46" fmla="*/ 96 w 563"/>
                  <a:gd name="T47" fmla="*/ 360 h 477"/>
                  <a:gd name="T48" fmla="*/ 60 w 563"/>
                  <a:gd name="T49" fmla="*/ 329 h 477"/>
                  <a:gd name="T50" fmla="*/ 36 w 563"/>
                  <a:gd name="T51" fmla="*/ 296 h 477"/>
                  <a:gd name="T52" fmla="*/ 21 w 563"/>
                  <a:gd name="T53" fmla="*/ 260 h 477"/>
                  <a:gd name="T54" fmla="*/ 17 w 563"/>
                  <a:gd name="T55" fmla="*/ 224 h 477"/>
                  <a:gd name="T56" fmla="*/ 23 w 563"/>
                  <a:gd name="T57" fmla="*/ 185 h 477"/>
                  <a:gd name="T58" fmla="*/ 44 w 563"/>
                  <a:gd name="T59" fmla="*/ 147 h 477"/>
                  <a:gd name="T60" fmla="*/ 72 w 563"/>
                  <a:gd name="T61" fmla="*/ 108 h 477"/>
                  <a:gd name="T62" fmla="*/ 119 w 563"/>
                  <a:gd name="T63" fmla="*/ 72 h 477"/>
                  <a:gd name="T64" fmla="*/ 177 w 563"/>
                  <a:gd name="T65" fmla="*/ 33 h 477"/>
                  <a:gd name="T66" fmla="*/ 211 w 563"/>
                  <a:gd name="T67" fmla="*/ 0 h 477"/>
                  <a:gd name="T68" fmla="*/ 228 w 563"/>
                  <a:gd name="T69" fmla="*/ 8 h 477"/>
                  <a:gd name="T70" fmla="*/ 204 w 563"/>
                  <a:gd name="T71" fmla="*/ 1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3" h="477">
                    <a:moveTo>
                      <a:pt x="204" y="17"/>
                    </a:moveTo>
                    <a:lnTo>
                      <a:pt x="204" y="0"/>
                    </a:lnTo>
                    <a:lnTo>
                      <a:pt x="169" y="17"/>
                    </a:lnTo>
                    <a:lnTo>
                      <a:pt x="135" y="36"/>
                    </a:lnTo>
                    <a:lnTo>
                      <a:pt x="109" y="55"/>
                    </a:lnTo>
                    <a:lnTo>
                      <a:pt x="85" y="75"/>
                    </a:lnTo>
                    <a:lnTo>
                      <a:pt x="62" y="94"/>
                    </a:lnTo>
                    <a:lnTo>
                      <a:pt x="44" y="116"/>
                    </a:lnTo>
                    <a:lnTo>
                      <a:pt x="28" y="136"/>
                    </a:lnTo>
                    <a:lnTo>
                      <a:pt x="17" y="158"/>
                    </a:lnTo>
                    <a:lnTo>
                      <a:pt x="7" y="180"/>
                    </a:lnTo>
                    <a:lnTo>
                      <a:pt x="2" y="202"/>
                    </a:lnTo>
                    <a:lnTo>
                      <a:pt x="0" y="224"/>
                    </a:lnTo>
                    <a:lnTo>
                      <a:pt x="0" y="244"/>
                    </a:lnTo>
                    <a:lnTo>
                      <a:pt x="5" y="266"/>
                    </a:lnTo>
                    <a:lnTo>
                      <a:pt x="12" y="288"/>
                    </a:lnTo>
                    <a:lnTo>
                      <a:pt x="21" y="307"/>
                    </a:lnTo>
                    <a:lnTo>
                      <a:pt x="33" y="327"/>
                    </a:lnTo>
                    <a:lnTo>
                      <a:pt x="51" y="343"/>
                    </a:lnTo>
                    <a:lnTo>
                      <a:pt x="67" y="363"/>
                    </a:lnTo>
                    <a:lnTo>
                      <a:pt x="90" y="379"/>
                    </a:lnTo>
                    <a:lnTo>
                      <a:pt x="111" y="393"/>
                    </a:lnTo>
                    <a:lnTo>
                      <a:pt x="138" y="407"/>
                    </a:lnTo>
                    <a:lnTo>
                      <a:pt x="165" y="421"/>
                    </a:lnTo>
                    <a:lnTo>
                      <a:pt x="194" y="432"/>
                    </a:lnTo>
                    <a:lnTo>
                      <a:pt x="228" y="443"/>
                    </a:lnTo>
                    <a:lnTo>
                      <a:pt x="262" y="454"/>
                    </a:lnTo>
                    <a:lnTo>
                      <a:pt x="299" y="462"/>
                    </a:lnTo>
                    <a:lnTo>
                      <a:pt x="338" y="468"/>
                    </a:lnTo>
                    <a:lnTo>
                      <a:pt x="379" y="473"/>
                    </a:lnTo>
                    <a:lnTo>
                      <a:pt x="421" y="476"/>
                    </a:lnTo>
                    <a:lnTo>
                      <a:pt x="467" y="476"/>
                    </a:lnTo>
                    <a:lnTo>
                      <a:pt x="512" y="476"/>
                    </a:lnTo>
                    <a:lnTo>
                      <a:pt x="562" y="473"/>
                    </a:lnTo>
                    <a:lnTo>
                      <a:pt x="559" y="454"/>
                    </a:lnTo>
                    <a:lnTo>
                      <a:pt x="512" y="457"/>
                    </a:lnTo>
                    <a:lnTo>
                      <a:pt x="467" y="457"/>
                    </a:lnTo>
                    <a:lnTo>
                      <a:pt x="423" y="457"/>
                    </a:lnTo>
                    <a:lnTo>
                      <a:pt x="379" y="451"/>
                    </a:lnTo>
                    <a:lnTo>
                      <a:pt x="340" y="448"/>
                    </a:lnTo>
                    <a:lnTo>
                      <a:pt x="301" y="440"/>
                    </a:lnTo>
                    <a:lnTo>
                      <a:pt x="265" y="434"/>
                    </a:lnTo>
                    <a:lnTo>
                      <a:pt x="231" y="423"/>
                    </a:lnTo>
                    <a:lnTo>
                      <a:pt x="199" y="415"/>
                    </a:lnTo>
                    <a:lnTo>
                      <a:pt x="169" y="404"/>
                    </a:lnTo>
                    <a:lnTo>
                      <a:pt x="143" y="390"/>
                    </a:lnTo>
                    <a:lnTo>
                      <a:pt x="119" y="376"/>
                    </a:lnTo>
                    <a:lnTo>
                      <a:pt x="96" y="360"/>
                    </a:lnTo>
                    <a:lnTo>
                      <a:pt x="77" y="346"/>
                    </a:lnTo>
                    <a:lnTo>
                      <a:pt x="60" y="329"/>
                    </a:lnTo>
                    <a:lnTo>
                      <a:pt x="49" y="313"/>
                    </a:lnTo>
                    <a:lnTo>
                      <a:pt x="36" y="296"/>
                    </a:lnTo>
                    <a:lnTo>
                      <a:pt x="26" y="277"/>
                    </a:lnTo>
                    <a:lnTo>
                      <a:pt x="21" y="260"/>
                    </a:lnTo>
                    <a:lnTo>
                      <a:pt x="17" y="244"/>
                    </a:lnTo>
                    <a:lnTo>
                      <a:pt x="17" y="224"/>
                    </a:lnTo>
                    <a:lnTo>
                      <a:pt x="18" y="205"/>
                    </a:lnTo>
                    <a:lnTo>
                      <a:pt x="23" y="185"/>
                    </a:lnTo>
                    <a:lnTo>
                      <a:pt x="31" y="169"/>
                    </a:lnTo>
                    <a:lnTo>
                      <a:pt x="44" y="147"/>
                    </a:lnTo>
                    <a:lnTo>
                      <a:pt x="56" y="127"/>
                    </a:lnTo>
                    <a:lnTo>
                      <a:pt x="72" y="108"/>
                    </a:lnTo>
                    <a:lnTo>
                      <a:pt x="94" y="91"/>
                    </a:lnTo>
                    <a:lnTo>
                      <a:pt x="119" y="72"/>
                    </a:lnTo>
                    <a:lnTo>
                      <a:pt x="145" y="53"/>
                    </a:lnTo>
                    <a:lnTo>
                      <a:pt x="177" y="33"/>
                    </a:lnTo>
                    <a:lnTo>
                      <a:pt x="211" y="17"/>
                    </a:lnTo>
                    <a:lnTo>
                      <a:pt x="211" y="0"/>
                    </a:lnTo>
                    <a:lnTo>
                      <a:pt x="211" y="17"/>
                    </a:lnTo>
                    <a:lnTo>
                      <a:pt x="228" y="8"/>
                    </a:lnTo>
                    <a:lnTo>
                      <a:pt x="211" y="0"/>
                    </a:lnTo>
                    <a:lnTo>
                      <a:pt x="204" y="1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30" name="Freeform 18"/>
              <p:cNvSpPr>
                <a:spLocks/>
              </p:cNvSpPr>
              <p:nvPr/>
            </p:nvSpPr>
            <p:spPr bwMode="auto">
              <a:xfrm>
                <a:off x="3536" y="3238"/>
                <a:ext cx="53" cy="104"/>
              </a:xfrm>
              <a:custGeom>
                <a:avLst/>
                <a:gdLst>
                  <a:gd name="T0" fmla="*/ 2 w 53"/>
                  <a:gd name="T1" fmla="*/ 0 h 104"/>
                  <a:gd name="T2" fmla="*/ 0 w 53"/>
                  <a:gd name="T3" fmla="*/ 8 h 104"/>
                  <a:gd name="T4" fmla="*/ 0 w 53"/>
                  <a:gd name="T5" fmla="*/ 15 h 104"/>
                  <a:gd name="T6" fmla="*/ 0 w 53"/>
                  <a:gd name="T7" fmla="*/ 23 h 104"/>
                  <a:gd name="T8" fmla="*/ 0 w 53"/>
                  <a:gd name="T9" fmla="*/ 28 h 104"/>
                  <a:gd name="T10" fmla="*/ 0 w 53"/>
                  <a:gd name="T11" fmla="*/ 36 h 104"/>
                  <a:gd name="T12" fmla="*/ 2 w 53"/>
                  <a:gd name="T13" fmla="*/ 44 h 104"/>
                  <a:gd name="T14" fmla="*/ 3 w 53"/>
                  <a:gd name="T15" fmla="*/ 49 h 104"/>
                  <a:gd name="T16" fmla="*/ 6 w 53"/>
                  <a:gd name="T17" fmla="*/ 57 h 104"/>
                  <a:gd name="T18" fmla="*/ 7 w 53"/>
                  <a:gd name="T19" fmla="*/ 62 h 104"/>
                  <a:gd name="T20" fmla="*/ 11 w 53"/>
                  <a:gd name="T21" fmla="*/ 70 h 104"/>
                  <a:gd name="T22" fmla="*/ 14 w 53"/>
                  <a:gd name="T23" fmla="*/ 75 h 104"/>
                  <a:gd name="T24" fmla="*/ 21 w 53"/>
                  <a:gd name="T25" fmla="*/ 80 h 104"/>
                  <a:gd name="T26" fmla="*/ 27 w 53"/>
                  <a:gd name="T27" fmla="*/ 88 h 104"/>
                  <a:gd name="T28" fmla="*/ 30 w 53"/>
                  <a:gd name="T29" fmla="*/ 93 h 104"/>
                  <a:gd name="T30" fmla="*/ 38 w 53"/>
                  <a:gd name="T31" fmla="*/ 98 h 104"/>
                  <a:gd name="T32" fmla="*/ 45 w 53"/>
                  <a:gd name="T33" fmla="*/ 103 h 104"/>
                  <a:gd name="T34" fmla="*/ 52 w 53"/>
                  <a:gd name="T35" fmla="*/ 88 h 104"/>
                  <a:gd name="T36" fmla="*/ 45 w 53"/>
                  <a:gd name="T37" fmla="*/ 82 h 104"/>
                  <a:gd name="T38" fmla="*/ 38 w 53"/>
                  <a:gd name="T39" fmla="*/ 77 h 104"/>
                  <a:gd name="T40" fmla="*/ 34 w 53"/>
                  <a:gd name="T41" fmla="*/ 72 h 104"/>
                  <a:gd name="T42" fmla="*/ 28 w 53"/>
                  <a:gd name="T43" fmla="*/ 67 h 104"/>
                  <a:gd name="T44" fmla="*/ 24 w 53"/>
                  <a:gd name="T45" fmla="*/ 62 h 104"/>
                  <a:gd name="T46" fmla="*/ 21 w 53"/>
                  <a:gd name="T47" fmla="*/ 57 h 104"/>
                  <a:gd name="T48" fmla="*/ 19 w 53"/>
                  <a:gd name="T49" fmla="*/ 54 h 104"/>
                  <a:gd name="T50" fmla="*/ 17 w 53"/>
                  <a:gd name="T51" fmla="*/ 49 h 104"/>
                  <a:gd name="T52" fmla="*/ 14 w 53"/>
                  <a:gd name="T53" fmla="*/ 44 h 104"/>
                  <a:gd name="T54" fmla="*/ 13 w 53"/>
                  <a:gd name="T55" fmla="*/ 39 h 104"/>
                  <a:gd name="T56" fmla="*/ 13 w 53"/>
                  <a:gd name="T57" fmla="*/ 33 h 104"/>
                  <a:gd name="T58" fmla="*/ 13 w 53"/>
                  <a:gd name="T59" fmla="*/ 28 h 104"/>
                  <a:gd name="T60" fmla="*/ 13 w 53"/>
                  <a:gd name="T61" fmla="*/ 23 h 104"/>
                  <a:gd name="T62" fmla="*/ 13 w 53"/>
                  <a:gd name="T63" fmla="*/ 18 h 104"/>
                  <a:gd name="T64" fmla="*/ 13 w 53"/>
                  <a:gd name="T65" fmla="*/ 10 h 104"/>
                  <a:gd name="T66" fmla="*/ 14 w 53"/>
                  <a:gd name="T67" fmla="*/ 5 h 104"/>
                  <a:gd name="T68" fmla="*/ 2 w 53"/>
                  <a:gd name="T6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 h="104">
                    <a:moveTo>
                      <a:pt x="2" y="0"/>
                    </a:moveTo>
                    <a:lnTo>
                      <a:pt x="0" y="8"/>
                    </a:lnTo>
                    <a:lnTo>
                      <a:pt x="0" y="15"/>
                    </a:lnTo>
                    <a:lnTo>
                      <a:pt x="0" y="23"/>
                    </a:lnTo>
                    <a:lnTo>
                      <a:pt x="0" y="28"/>
                    </a:lnTo>
                    <a:lnTo>
                      <a:pt x="0" y="36"/>
                    </a:lnTo>
                    <a:lnTo>
                      <a:pt x="2" y="44"/>
                    </a:lnTo>
                    <a:lnTo>
                      <a:pt x="3" y="49"/>
                    </a:lnTo>
                    <a:lnTo>
                      <a:pt x="6" y="57"/>
                    </a:lnTo>
                    <a:lnTo>
                      <a:pt x="7" y="62"/>
                    </a:lnTo>
                    <a:lnTo>
                      <a:pt x="11" y="70"/>
                    </a:lnTo>
                    <a:lnTo>
                      <a:pt x="14" y="75"/>
                    </a:lnTo>
                    <a:lnTo>
                      <a:pt x="21" y="80"/>
                    </a:lnTo>
                    <a:lnTo>
                      <a:pt x="27" y="88"/>
                    </a:lnTo>
                    <a:lnTo>
                      <a:pt x="30" y="93"/>
                    </a:lnTo>
                    <a:lnTo>
                      <a:pt x="38" y="98"/>
                    </a:lnTo>
                    <a:lnTo>
                      <a:pt x="45" y="103"/>
                    </a:lnTo>
                    <a:lnTo>
                      <a:pt x="52" y="88"/>
                    </a:lnTo>
                    <a:lnTo>
                      <a:pt x="45" y="82"/>
                    </a:lnTo>
                    <a:lnTo>
                      <a:pt x="38" y="77"/>
                    </a:lnTo>
                    <a:lnTo>
                      <a:pt x="34" y="72"/>
                    </a:lnTo>
                    <a:lnTo>
                      <a:pt x="28" y="67"/>
                    </a:lnTo>
                    <a:lnTo>
                      <a:pt x="24" y="62"/>
                    </a:lnTo>
                    <a:lnTo>
                      <a:pt x="21" y="57"/>
                    </a:lnTo>
                    <a:lnTo>
                      <a:pt x="19" y="54"/>
                    </a:lnTo>
                    <a:lnTo>
                      <a:pt x="17" y="49"/>
                    </a:lnTo>
                    <a:lnTo>
                      <a:pt x="14" y="44"/>
                    </a:lnTo>
                    <a:lnTo>
                      <a:pt x="13" y="39"/>
                    </a:lnTo>
                    <a:lnTo>
                      <a:pt x="13" y="33"/>
                    </a:lnTo>
                    <a:lnTo>
                      <a:pt x="13" y="28"/>
                    </a:lnTo>
                    <a:lnTo>
                      <a:pt x="13" y="23"/>
                    </a:lnTo>
                    <a:lnTo>
                      <a:pt x="13" y="18"/>
                    </a:lnTo>
                    <a:lnTo>
                      <a:pt x="13" y="10"/>
                    </a:lnTo>
                    <a:lnTo>
                      <a:pt x="14" y="5"/>
                    </a:lnTo>
                    <a:lnTo>
                      <a:pt x="2" y="0"/>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31" name="Freeform 19"/>
              <p:cNvSpPr>
                <a:spLocks/>
              </p:cNvSpPr>
              <p:nvPr/>
            </p:nvSpPr>
            <p:spPr bwMode="auto">
              <a:xfrm>
                <a:off x="3539" y="2972"/>
                <a:ext cx="907" cy="250"/>
              </a:xfrm>
              <a:custGeom>
                <a:avLst/>
                <a:gdLst>
                  <a:gd name="T0" fmla="*/ 903 w 907"/>
                  <a:gd name="T1" fmla="*/ 34 h 250"/>
                  <a:gd name="T2" fmla="*/ 872 w 907"/>
                  <a:gd name="T3" fmla="*/ 16 h 250"/>
                  <a:gd name="T4" fmla="*/ 829 w 907"/>
                  <a:gd name="T5" fmla="*/ 5 h 250"/>
                  <a:gd name="T6" fmla="*/ 777 w 907"/>
                  <a:gd name="T7" fmla="*/ 0 h 250"/>
                  <a:gd name="T8" fmla="*/ 715 w 907"/>
                  <a:gd name="T9" fmla="*/ 0 h 250"/>
                  <a:gd name="T10" fmla="*/ 648 w 907"/>
                  <a:gd name="T11" fmla="*/ 3 h 250"/>
                  <a:gd name="T12" fmla="*/ 576 w 907"/>
                  <a:gd name="T13" fmla="*/ 11 h 250"/>
                  <a:gd name="T14" fmla="*/ 497 w 907"/>
                  <a:gd name="T15" fmla="*/ 24 h 250"/>
                  <a:gd name="T16" fmla="*/ 421 w 907"/>
                  <a:gd name="T17" fmla="*/ 37 h 250"/>
                  <a:gd name="T18" fmla="*/ 344 w 907"/>
                  <a:gd name="T19" fmla="*/ 56 h 250"/>
                  <a:gd name="T20" fmla="*/ 270 w 907"/>
                  <a:gd name="T21" fmla="*/ 77 h 250"/>
                  <a:gd name="T22" fmla="*/ 203 w 907"/>
                  <a:gd name="T23" fmla="*/ 98 h 250"/>
                  <a:gd name="T24" fmla="*/ 140 w 907"/>
                  <a:gd name="T25" fmla="*/ 125 h 250"/>
                  <a:gd name="T26" fmla="*/ 88 w 907"/>
                  <a:gd name="T27" fmla="*/ 151 h 250"/>
                  <a:gd name="T28" fmla="*/ 46 w 907"/>
                  <a:gd name="T29" fmla="*/ 180 h 250"/>
                  <a:gd name="T30" fmla="*/ 15 w 907"/>
                  <a:gd name="T31" fmla="*/ 212 h 250"/>
                  <a:gd name="T32" fmla="*/ 0 w 907"/>
                  <a:gd name="T33" fmla="*/ 244 h 250"/>
                  <a:gd name="T34" fmla="*/ 22 w 907"/>
                  <a:gd name="T35" fmla="*/ 236 h 250"/>
                  <a:gd name="T36" fmla="*/ 41 w 907"/>
                  <a:gd name="T37" fmla="*/ 209 h 250"/>
                  <a:gd name="T38" fmla="*/ 76 w 907"/>
                  <a:gd name="T39" fmla="*/ 180 h 250"/>
                  <a:gd name="T40" fmla="*/ 120 w 907"/>
                  <a:gd name="T41" fmla="*/ 154 h 250"/>
                  <a:gd name="T42" fmla="*/ 177 w 907"/>
                  <a:gd name="T43" fmla="*/ 130 h 250"/>
                  <a:gd name="T44" fmla="*/ 244 w 907"/>
                  <a:gd name="T45" fmla="*/ 106 h 250"/>
                  <a:gd name="T46" fmla="*/ 312 w 907"/>
                  <a:gd name="T47" fmla="*/ 82 h 250"/>
                  <a:gd name="T48" fmla="*/ 386 w 907"/>
                  <a:gd name="T49" fmla="*/ 64 h 250"/>
                  <a:gd name="T50" fmla="*/ 463 w 907"/>
                  <a:gd name="T51" fmla="*/ 48 h 250"/>
                  <a:gd name="T52" fmla="*/ 538 w 907"/>
                  <a:gd name="T53" fmla="*/ 34 h 250"/>
                  <a:gd name="T54" fmla="*/ 612 w 907"/>
                  <a:gd name="T55" fmla="*/ 26 h 250"/>
                  <a:gd name="T56" fmla="*/ 684 w 907"/>
                  <a:gd name="T57" fmla="*/ 19 h 250"/>
                  <a:gd name="T58" fmla="*/ 748 w 907"/>
                  <a:gd name="T59" fmla="*/ 19 h 250"/>
                  <a:gd name="T60" fmla="*/ 802 w 907"/>
                  <a:gd name="T61" fmla="*/ 21 h 250"/>
                  <a:gd name="T62" fmla="*/ 849 w 907"/>
                  <a:gd name="T63" fmla="*/ 29 h 250"/>
                  <a:gd name="T64" fmla="*/ 880 w 907"/>
                  <a:gd name="T65" fmla="*/ 40 h 250"/>
                  <a:gd name="T66" fmla="*/ 906 w 907"/>
                  <a:gd name="T67" fmla="*/ 4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7" h="250">
                    <a:moveTo>
                      <a:pt x="888" y="37"/>
                    </a:moveTo>
                    <a:lnTo>
                      <a:pt x="903" y="34"/>
                    </a:lnTo>
                    <a:lnTo>
                      <a:pt x="888" y="24"/>
                    </a:lnTo>
                    <a:lnTo>
                      <a:pt x="872" y="16"/>
                    </a:lnTo>
                    <a:lnTo>
                      <a:pt x="851" y="11"/>
                    </a:lnTo>
                    <a:lnTo>
                      <a:pt x="829" y="5"/>
                    </a:lnTo>
                    <a:lnTo>
                      <a:pt x="805" y="3"/>
                    </a:lnTo>
                    <a:lnTo>
                      <a:pt x="777" y="0"/>
                    </a:lnTo>
                    <a:lnTo>
                      <a:pt x="748" y="0"/>
                    </a:lnTo>
                    <a:lnTo>
                      <a:pt x="715" y="0"/>
                    </a:lnTo>
                    <a:lnTo>
                      <a:pt x="682" y="0"/>
                    </a:lnTo>
                    <a:lnTo>
                      <a:pt x="648" y="3"/>
                    </a:lnTo>
                    <a:lnTo>
                      <a:pt x="610" y="5"/>
                    </a:lnTo>
                    <a:lnTo>
                      <a:pt x="576" y="11"/>
                    </a:lnTo>
                    <a:lnTo>
                      <a:pt x="537" y="16"/>
                    </a:lnTo>
                    <a:lnTo>
                      <a:pt x="497" y="24"/>
                    </a:lnTo>
                    <a:lnTo>
                      <a:pt x="460" y="29"/>
                    </a:lnTo>
                    <a:lnTo>
                      <a:pt x="421" y="37"/>
                    </a:lnTo>
                    <a:lnTo>
                      <a:pt x="383" y="48"/>
                    </a:lnTo>
                    <a:lnTo>
                      <a:pt x="344" y="56"/>
                    </a:lnTo>
                    <a:lnTo>
                      <a:pt x="308" y="66"/>
                    </a:lnTo>
                    <a:lnTo>
                      <a:pt x="270" y="77"/>
                    </a:lnTo>
                    <a:lnTo>
                      <a:pt x="236" y="87"/>
                    </a:lnTo>
                    <a:lnTo>
                      <a:pt x="203" y="98"/>
                    </a:lnTo>
                    <a:lnTo>
                      <a:pt x="172" y="111"/>
                    </a:lnTo>
                    <a:lnTo>
                      <a:pt x="140" y="125"/>
                    </a:lnTo>
                    <a:lnTo>
                      <a:pt x="113" y="138"/>
                    </a:lnTo>
                    <a:lnTo>
                      <a:pt x="88" y="151"/>
                    </a:lnTo>
                    <a:lnTo>
                      <a:pt x="66" y="164"/>
                    </a:lnTo>
                    <a:lnTo>
                      <a:pt x="46" y="180"/>
                    </a:lnTo>
                    <a:lnTo>
                      <a:pt x="28" y="196"/>
                    </a:lnTo>
                    <a:lnTo>
                      <a:pt x="15" y="212"/>
                    </a:lnTo>
                    <a:lnTo>
                      <a:pt x="5" y="228"/>
                    </a:lnTo>
                    <a:lnTo>
                      <a:pt x="0" y="244"/>
                    </a:lnTo>
                    <a:lnTo>
                      <a:pt x="17" y="249"/>
                    </a:lnTo>
                    <a:lnTo>
                      <a:pt x="22" y="236"/>
                    </a:lnTo>
                    <a:lnTo>
                      <a:pt x="28" y="223"/>
                    </a:lnTo>
                    <a:lnTo>
                      <a:pt x="41" y="209"/>
                    </a:lnTo>
                    <a:lnTo>
                      <a:pt x="56" y="196"/>
                    </a:lnTo>
                    <a:lnTo>
                      <a:pt x="76" y="180"/>
                    </a:lnTo>
                    <a:lnTo>
                      <a:pt x="95" y="167"/>
                    </a:lnTo>
                    <a:lnTo>
                      <a:pt x="120" y="154"/>
                    </a:lnTo>
                    <a:lnTo>
                      <a:pt x="147" y="140"/>
                    </a:lnTo>
                    <a:lnTo>
                      <a:pt x="177" y="130"/>
                    </a:lnTo>
                    <a:lnTo>
                      <a:pt x="208" y="117"/>
                    </a:lnTo>
                    <a:lnTo>
                      <a:pt x="244" y="106"/>
                    </a:lnTo>
                    <a:lnTo>
                      <a:pt x="278" y="93"/>
                    </a:lnTo>
                    <a:lnTo>
                      <a:pt x="312" y="82"/>
                    </a:lnTo>
                    <a:lnTo>
                      <a:pt x="349" y="74"/>
                    </a:lnTo>
                    <a:lnTo>
                      <a:pt x="386" y="64"/>
                    </a:lnTo>
                    <a:lnTo>
                      <a:pt x="425" y="56"/>
                    </a:lnTo>
                    <a:lnTo>
                      <a:pt x="463" y="48"/>
                    </a:lnTo>
                    <a:lnTo>
                      <a:pt x="502" y="42"/>
                    </a:lnTo>
                    <a:lnTo>
                      <a:pt x="538" y="34"/>
                    </a:lnTo>
                    <a:lnTo>
                      <a:pt x="576" y="29"/>
                    </a:lnTo>
                    <a:lnTo>
                      <a:pt x="612" y="26"/>
                    </a:lnTo>
                    <a:lnTo>
                      <a:pt x="648" y="21"/>
                    </a:lnTo>
                    <a:lnTo>
                      <a:pt x="684" y="19"/>
                    </a:lnTo>
                    <a:lnTo>
                      <a:pt x="715" y="19"/>
                    </a:lnTo>
                    <a:lnTo>
                      <a:pt x="748" y="19"/>
                    </a:lnTo>
                    <a:lnTo>
                      <a:pt x="775" y="19"/>
                    </a:lnTo>
                    <a:lnTo>
                      <a:pt x="802" y="21"/>
                    </a:lnTo>
                    <a:lnTo>
                      <a:pt x="826" y="24"/>
                    </a:lnTo>
                    <a:lnTo>
                      <a:pt x="849" y="29"/>
                    </a:lnTo>
                    <a:lnTo>
                      <a:pt x="866" y="34"/>
                    </a:lnTo>
                    <a:lnTo>
                      <a:pt x="880" y="40"/>
                    </a:lnTo>
                    <a:lnTo>
                      <a:pt x="890" y="48"/>
                    </a:lnTo>
                    <a:lnTo>
                      <a:pt x="906" y="45"/>
                    </a:lnTo>
                    <a:lnTo>
                      <a:pt x="888" y="3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32" name="Freeform 20"/>
              <p:cNvSpPr>
                <a:spLocks/>
              </p:cNvSpPr>
              <p:nvPr/>
            </p:nvSpPr>
            <p:spPr bwMode="auto">
              <a:xfrm>
                <a:off x="4445" y="2879"/>
                <a:ext cx="488" cy="204"/>
              </a:xfrm>
              <a:custGeom>
                <a:avLst/>
                <a:gdLst>
                  <a:gd name="T0" fmla="*/ 487 w 488"/>
                  <a:gd name="T1" fmla="*/ 198 h 204"/>
                  <a:gd name="T2" fmla="*/ 479 w 488"/>
                  <a:gd name="T3" fmla="*/ 153 h 204"/>
                  <a:gd name="T4" fmla="*/ 463 w 488"/>
                  <a:gd name="T5" fmla="*/ 116 h 204"/>
                  <a:gd name="T6" fmla="*/ 438 w 488"/>
                  <a:gd name="T7" fmla="*/ 84 h 204"/>
                  <a:gd name="T8" fmla="*/ 411 w 488"/>
                  <a:gd name="T9" fmla="*/ 58 h 204"/>
                  <a:gd name="T10" fmla="*/ 378 w 488"/>
                  <a:gd name="T11" fmla="*/ 34 h 204"/>
                  <a:gd name="T12" fmla="*/ 341 w 488"/>
                  <a:gd name="T13" fmla="*/ 18 h 204"/>
                  <a:gd name="T14" fmla="*/ 302 w 488"/>
                  <a:gd name="T15" fmla="*/ 8 h 204"/>
                  <a:gd name="T16" fmla="*/ 261 w 488"/>
                  <a:gd name="T17" fmla="*/ 3 h 204"/>
                  <a:gd name="T18" fmla="*/ 220 w 488"/>
                  <a:gd name="T19" fmla="*/ 0 h 204"/>
                  <a:gd name="T20" fmla="*/ 181 w 488"/>
                  <a:gd name="T21" fmla="*/ 5 h 204"/>
                  <a:gd name="T22" fmla="*/ 142 w 488"/>
                  <a:gd name="T23" fmla="*/ 13 h 204"/>
                  <a:gd name="T24" fmla="*/ 103 w 488"/>
                  <a:gd name="T25" fmla="*/ 26 h 204"/>
                  <a:gd name="T26" fmla="*/ 70 w 488"/>
                  <a:gd name="T27" fmla="*/ 42 h 204"/>
                  <a:gd name="T28" fmla="*/ 43 w 488"/>
                  <a:gd name="T29" fmla="*/ 63 h 204"/>
                  <a:gd name="T30" fmla="*/ 18 w 488"/>
                  <a:gd name="T31" fmla="*/ 90 h 204"/>
                  <a:gd name="T32" fmla="*/ 0 w 488"/>
                  <a:gd name="T33" fmla="*/ 119 h 204"/>
                  <a:gd name="T34" fmla="*/ 23 w 488"/>
                  <a:gd name="T35" fmla="*/ 113 h 204"/>
                  <a:gd name="T36" fmla="*/ 41 w 488"/>
                  <a:gd name="T37" fmla="*/ 90 h 204"/>
                  <a:gd name="T38" fmla="*/ 65 w 488"/>
                  <a:gd name="T39" fmla="*/ 69 h 204"/>
                  <a:gd name="T40" fmla="*/ 93 w 488"/>
                  <a:gd name="T41" fmla="*/ 50 h 204"/>
                  <a:gd name="T42" fmla="*/ 128 w 488"/>
                  <a:gd name="T43" fmla="*/ 37 h 204"/>
                  <a:gd name="T44" fmla="*/ 165 w 488"/>
                  <a:gd name="T45" fmla="*/ 26 h 204"/>
                  <a:gd name="T46" fmla="*/ 204 w 488"/>
                  <a:gd name="T47" fmla="*/ 21 h 204"/>
                  <a:gd name="T48" fmla="*/ 242 w 488"/>
                  <a:gd name="T49" fmla="*/ 18 h 204"/>
                  <a:gd name="T50" fmla="*/ 280 w 488"/>
                  <a:gd name="T51" fmla="*/ 24 h 204"/>
                  <a:gd name="T52" fmla="*/ 317 w 488"/>
                  <a:gd name="T53" fmla="*/ 32 h 204"/>
                  <a:gd name="T54" fmla="*/ 354 w 488"/>
                  <a:gd name="T55" fmla="*/ 45 h 204"/>
                  <a:gd name="T56" fmla="*/ 385 w 488"/>
                  <a:gd name="T57" fmla="*/ 61 h 204"/>
                  <a:gd name="T58" fmla="*/ 414 w 488"/>
                  <a:gd name="T59" fmla="*/ 84 h 204"/>
                  <a:gd name="T60" fmla="*/ 438 w 488"/>
                  <a:gd name="T61" fmla="*/ 111 h 204"/>
                  <a:gd name="T62" fmla="*/ 455 w 488"/>
                  <a:gd name="T63" fmla="*/ 142 h 204"/>
                  <a:gd name="T64" fmla="*/ 468 w 488"/>
                  <a:gd name="T65" fmla="*/ 179 h 204"/>
                  <a:gd name="T66" fmla="*/ 487 w 488"/>
                  <a:gd name="T67" fmla="*/ 2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204">
                    <a:moveTo>
                      <a:pt x="471" y="195"/>
                    </a:moveTo>
                    <a:lnTo>
                      <a:pt x="487" y="198"/>
                    </a:lnTo>
                    <a:lnTo>
                      <a:pt x="484" y="177"/>
                    </a:lnTo>
                    <a:lnTo>
                      <a:pt x="479" y="153"/>
                    </a:lnTo>
                    <a:lnTo>
                      <a:pt x="471" y="134"/>
                    </a:lnTo>
                    <a:lnTo>
                      <a:pt x="463" y="116"/>
                    </a:lnTo>
                    <a:lnTo>
                      <a:pt x="453" y="100"/>
                    </a:lnTo>
                    <a:lnTo>
                      <a:pt x="438" y="84"/>
                    </a:lnTo>
                    <a:lnTo>
                      <a:pt x="426" y="69"/>
                    </a:lnTo>
                    <a:lnTo>
                      <a:pt x="411" y="58"/>
                    </a:lnTo>
                    <a:lnTo>
                      <a:pt x="394" y="45"/>
                    </a:lnTo>
                    <a:lnTo>
                      <a:pt x="378" y="34"/>
                    </a:lnTo>
                    <a:lnTo>
                      <a:pt x="360" y="26"/>
                    </a:lnTo>
                    <a:lnTo>
                      <a:pt x="341" y="18"/>
                    </a:lnTo>
                    <a:lnTo>
                      <a:pt x="321" y="13"/>
                    </a:lnTo>
                    <a:lnTo>
                      <a:pt x="302" y="8"/>
                    </a:lnTo>
                    <a:lnTo>
                      <a:pt x="282" y="5"/>
                    </a:lnTo>
                    <a:lnTo>
                      <a:pt x="261" y="3"/>
                    </a:lnTo>
                    <a:lnTo>
                      <a:pt x="242" y="0"/>
                    </a:lnTo>
                    <a:lnTo>
                      <a:pt x="220" y="0"/>
                    </a:lnTo>
                    <a:lnTo>
                      <a:pt x="201" y="3"/>
                    </a:lnTo>
                    <a:lnTo>
                      <a:pt x="181" y="5"/>
                    </a:lnTo>
                    <a:lnTo>
                      <a:pt x="162" y="8"/>
                    </a:lnTo>
                    <a:lnTo>
                      <a:pt x="142" y="13"/>
                    </a:lnTo>
                    <a:lnTo>
                      <a:pt x="123" y="18"/>
                    </a:lnTo>
                    <a:lnTo>
                      <a:pt x="103" y="26"/>
                    </a:lnTo>
                    <a:lnTo>
                      <a:pt x="87" y="34"/>
                    </a:lnTo>
                    <a:lnTo>
                      <a:pt x="70" y="42"/>
                    </a:lnTo>
                    <a:lnTo>
                      <a:pt x="56" y="53"/>
                    </a:lnTo>
                    <a:lnTo>
                      <a:pt x="43" y="63"/>
                    </a:lnTo>
                    <a:lnTo>
                      <a:pt x="28" y="76"/>
                    </a:lnTo>
                    <a:lnTo>
                      <a:pt x="18" y="90"/>
                    </a:lnTo>
                    <a:lnTo>
                      <a:pt x="10" y="103"/>
                    </a:lnTo>
                    <a:lnTo>
                      <a:pt x="0" y="119"/>
                    </a:lnTo>
                    <a:lnTo>
                      <a:pt x="17" y="127"/>
                    </a:lnTo>
                    <a:lnTo>
                      <a:pt x="23" y="113"/>
                    </a:lnTo>
                    <a:lnTo>
                      <a:pt x="31" y="100"/>
                    </a:lnTo>
                    <a:lnTo>
                      <a:pt x="41" y="90"/>
                    </a:lnTo>
                    <a:lnTo>
                      <a:pt x="53" y="76"/>
                    </a:lnTo>
                    <a:lnTo>
                      <a:pt x="65" y="69"/>
                    </a:lnTo>
                    <a:lnTo>
                      <a:pt x="80" y="58"/>
                    </a:lnTo>
                    <a:lnTo>
                      <a:pt x="93" y="50"/>
                    </a:lnTo>
                    <a:lnTo>
                      <a:pt x="111" y="42"/>
                    </a:lnTo>
                    <a:lnTo>
                      <a:pt x="128" y="37"/>
                    </a:lnTo>
                    <a:lnTo>
                      <a:pt x="145" y="32"/>
                    </a:lnTo>
                    <a:lnTo>
                      <a:pt x="165" y="26"/>
                    </a:lnTo>
                    <a:lnTo>
                      <a:pt x="184" y="24"/>
                    </a:lnTo>
                    <a:lnTo>
                      <a:pt x="204" y="21"/>
                    </a:lnTo>
                    <a:lnTo>
                      <a:pt x="220" y="18"/>
                    </a:lnTo>
                    <a:lnTo>
                      <a:pt x="242" y="18"/>
                    </a:lnTo>
                    <a:lnTo>
                      <a:pt x="259" y="21"/>
                    </a:lnTo>
                    <a:lnTo>
                      <a:pt x="280" y="24"/>
                    </a:lnTo>
                    <a:lnTo>
                      <a:pt x="297" y="26"/>
                    </a:lnTo>
                    <a:lnTo>
                      <a:pt x="317" y="32"/>
                    </a:lnTo>
                    <a:lnTo>
                      <a:pt x="336" y="37"/>
                    </a:lnTo>
                    <a:lnTo>
                      <a:pt x="354" y="45"/>
                    </a:lnTo>
                    <a:lnTo>
                      <a:pt x="370" y="53"/>
                    </a:lnTo>
                    <a:lnTo>
                      <a:pt x="385" y="61"/>
                    </a:lnTo>
                    <a:lnTo>
                      <a:pt x="401" y="71"/>
                    </a:lnTo>
                    <a:lnTo>
                      <a:pt x="414" y="84"/>
                    </a:lnTo>
                    <a:lnTo>
                      <a:pt x="426" y="95"/>
                    </a:lnTo>
                    <a:lnTo>
                      <a:pt x="438" y="111"/>
                    </a:lnTo>
                    <a:lnTo>
                      <a:pt x="448" y="127"/>
                    </a:lnTo>
                    <a:lnTo>
                      <a:pt x="455" y="142"/>
                    </a:lnTo>
                    <a:lnTo>
                      <a:pt x="463" y="161"/>
                    </a:lnTo>
                    <a:lnTo>
                      <a:pt x="468" y="179"/>
                    </a:lnTo>
                    <a:lnTo>
                      <a:pt x="469" y="200"/>
                    </a:lnTo>
                    <a:lnTo>
                      <a:pt x="487" y="203"/>
                    </a:lnTo>
                    <a:lnTo>
                      <a:pt x="471" y="195"/>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33" name="Freeform 21"/>
              <p:cNvSpPr>
                <a:spLocks/>
              </p:cNvSpPr>
              <p:nvPr/>
            </p:nvSpPr>
            <p:spPr bwMode="auto">
              <a:xfrm>
                <a:off x="4932" y="2992"/>
                <a:ext cx="203" cy="137"/>
              </a:xfrm>
              <a:custGeom>
                <a:avLst/>
                <a:gdLst>
                  <a:gd name="T0" fmla="*/ 193 w 203"/>
                  <a:gd name="T1" fmla="*/ 118 h 137"/>
                  <a:gd name="T2" fmla="*/ 202 w 203"/>
                  <a:gd name="T3" fmla="*/ 126 h 137"/>
                  <a:gd name="T4" fmla="*/ 196 w 203"/>
                  <a:gd name="T5" fmla="*/ 105 h 137"/>
                  <a:gd name="T6" fmla="*/ 193 w 203"/>
                  <a:gd name="T7" fmla="*/ 85 h 137"/>
                  <a:gd name="T8" fmla="*/ 185 w 203"/>
                  <a:gd name="T9" fmla="*/ 64 h 137"/>
                  <a:gd name="T10" fmla="*/ 176 w 203"/>
                  <a:gd name="T11" fmla="*/ 46 h 137"/>
                  <a:gd name="T12" fmla="*/ 166 w 203"/>
                  <a:gd name="T13" fmla="*/ 31 h 137"/>
                  <a:gd name="T14" fmla="*/ 155 w 203"/>
                  <a:gd name="T15" fmla="*/ 18 h 137"/>
                  <a:gd name="T16" fmla="*/ 141 w 203"/>
                  <a:gd name="T17" fmla="*/ 10 h 137"/>
                  <a:gd name="T18" fmla="*/ 126 w 203"/>
                  <a:gd name="T19" fmla="*/ 3 h 137"/>
                  <a:gd name="T20" fmla="*/ 112 w 203"/>
                  <a:gd name="T21" fmla="*/ 0 h 137"/>
                  <a:gd name="T22" fmla="*/ 95 w 203"/>
                  <a:gd name="T23" fmla="*/ 0 h 137"/>
                  <a:gd name="T24" fmla="*/ 79 w 203"/>
                  <a:gd name="T25" fmla="*/ 5 h 137"/>
                  <a:gd name="T26" fmla="*/ 63 w 203"/>
                  <a:gd name="T27" fmla="*/ 13 h 137"/>
                  <a:gd name="T28" fmla="*/ 46 w 203"/>
                  <a:gd name="T29" fmla="*/ 28 h 137"/>
                  <a:gd name="T30" fmla="*/ 30 w 203"/>
                  <a:gd name="T31" fmla="*/ 44 h 137"/>
                  <a:gd name="T32" fmla="*/ 13 w 203"/>
                  <a:gd name="T33" fmla="*/ 67 h 137"/>
                  <a:gd name="T34" fmla="*/ 0 w 203"/>
                  <a:gd name="T35" fmla="*/ 95 h 137"/>
                  <a:gd name="T36" fmla="*/ 13 w 203"/>
                  <a:gd name="T37" fmla="*/ 103 h 137"/>
                  <a:gd name="T38" fmla="*/ 27 w 203"/>
                  <a:gd name="T39" fmla="*/ 77 h 137"/>
                  <a:gd name="T40" fmla="*/ 44 w 203"/>
                  <a:gd name="T41" fmla="*/ 56 h 137"/>
                  <a:gd name="T42" fmla="*/ 59 w 203"/>
                  <a:gd name="T43" fmla="*/ 41 h 137"/>
                  <a:gd name="T44" fmla="*/ 73 w 203"/>
                  <a:gd name="T45" fmla="*/ 28 h 137"/>
                  <a:gd name="T46" fmla="*/ 87 w 203"/>
                  <a:gd name="T47" fmla="*/ 21 h 137"/>
                  <a:gd name="T48" fmla="*/ 98 w 203"/>
                  <a:gd name="T49" fmla="*/ 18 h 137"/>
                  <a:gd name="T50" fmla="*/ 112 w 203"/>
                  <a:gd name="T51" fmla="*/ 18 h 137"/>
                  <a:gd name="T52" fmla="*/ 122 w 203"/>
                  <a:gd name="T53" fmla="*/ 21 h 137"/>
                  <a:gd name="T54" fmla="*/ 133 w 203"/>
                  <a:gd name="T55" fmla="*/ 26 h 137"/>
                  <a:gd name="T56" fmla="*/ 142 w 203"/>
                  <a:gd name="T57" fmla="*/ 33 h 137"/>
                  <a:gd name="T58" fmla="*/ 152 w 203"/>
                  <a:gd name="T59" fmla="*/ 44 h 137"/>
                  <a:gd name="T60" fmla="*/ 161 w 203"/>
                  <a:gd name="T61" fmla="*/ 56 h 137"/>
                  <a:gd name="T62" fmla="*/ 169 w 203"/>
                  <a:gd name="T63" fmla="*/ 72 h 137"/>
                  <a:gd name="T64" fmla="*/ 176 w 203"/>
                  <a:gd name="T65" fmla="*/ 90 h 137"/>
                  <a:gd name="T66" fmla="*/ 180 w 203"/>
                  <a:gd name="T67" fmla="*/ 108 h 137"/>
                  <a:gd name="T68" fmla="*/ 183 w 203"/>
                  <a:gd name="T69" fmla="*/ 128 h 137"/>
                  <a:gd name="T70" fmla="*/ 193 w 203"/>
                  <a:gd name="T71" fmla="*/ 136 h 137"/>
                  <a:gd name="T72" fmla="*/ 193 w 203"/>
                  <a:gd name="T73" fmla="*/ 11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137">
                    <a:moveTo>
                      <a:pt x="193" y="118"/>
                    </a:moveTo>
                    <a:lnTo>
                      <a:pt x="202" y="126"/>
                    </a:lnTo>
                    <a:lnTo>
                      <a:pt x="196" y="105"/>
                    </a:lnTo>
                    <a:lnTo>
                      <a:pt x="193" y="85"/>
                    </a:lnTo>
                    <a:lnTo>
                      <a:pt x="185" y="64"/>
                    </a:lnTo>
                    <a:lnTo>
                      <a:pt x="176" y="46"/>
                    </a:lnTo>
                    <a:lnTo>
                      <a:pt x="166" y="31"/>
                    </a:lnTo>
                    <a:lnTo>
                      <a:pt x="155" y="18"/>
                    </a:lnTo>
                    <a:lnTo>
                      <a:pt x="141" y="10"/>
                    </a:lnTo>
                    <a:lnTo>
                      <a:pt x="126" y="3"/>
                    </a:lnTo>
                    <a:lnTo>
                      <a:pt x="112" y="0"/>
                    </a:lnTo>
                    <a:lnTo>
                      <a:pt x="95" y="0"/>
                    </a:lnTo>
                    <a:lnTo>
                      <a:pt x="79" y="5"/>
                    </a:lnTo>
                    <a:lnTo>
                      <a:pt x="63" y="13"/>
                    </a:lnTo>
                    <a:lnTo>
                      <a:pt x="46" y="28"/>
                    </a:lnTo>
                    <a:lnTo>
                      <a:pt x="30" y="44"/>
                    </a:lnTo>
                    <a:lnTo>
                      <a:pt x="13" y="67"/>
                    </a:lnTo>
                    <a:lnTo>
                      <a:pt x="0" y="95"/>
                    </a:lnTo>
                    <a:lnTo>
                      <a:pt x="13" y="103"/>
                    </a:lnTo>
                    <a:lnTo>
                      <a:pt x="27" y="77"/>
                    </a:lnTo>
                    <a:lnTo>
                      <a:pt x="44" y="56"/>
                    </a:lnTo>
                    <a:lnTo>
                      <a:pt x="59" y="41"/>
                    </a:lnTo>
                    <a:lnTo>
                      <a:pt x="73" y="28"/>
                    </a:lnTo>
                    <a:lnTo>
                      <a:pt x="87" y="21"/>
                    </a:lnTo>
                    <a:lnTo>
                      <a:pt x="98" y="18"/>
                    </a:lnTo>
                    <a:lnTo>
                      <a:pt x="112" y="18"/>
                    </a:lnTo>
                    <a:lnTo>
                      <a:pt x="122" y="21"/>
                    </a:lnTo>
                    <a:lnTo>
                      <a:pt x="133" y="26"/>
                    </a:lnTo>
                    <a:lnTo>
                      <a:pt x="142" y="33"/>
                    </a:lnTo>
                    <a:lnTo>
                      <a:pt x="152" y="44"/>
                    </a:lnTo>
                    <a:lnTo>
                      <a:pt x="161" y="56"/>
                    </a:lnTo>
                    <a:lnTo>
                      <a:pt x="169" y="72"/>
                    </a:lnTo>
                    <a:lnTo>
                      <a:pt x="176" y="90"/>
                    </a:lnTo>
                    <a:lnTo>
                      <a:pt x="180" y="108"/>
                    </a:lnTo>
                    <a:lnTo>
                      <a:pt x="183" y="128"/>
                    </a:lnTo>
                    <a:lnTo>
                      <a:pt x="193" y="136"/>
                    </a:lnTo>
                    <a:lnTo>
                      <a:pt x="193" y="118"/>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34" name="Freeform 22"/>
              <p:cNvSpPr>
                <a:spLocks/>
              </p:cNvSpPr>
              <p:nvPr/>
            </p:nvSpPr>
            <p:spPr bwMode="auto">
              <a:xfrm>
                <a:off x="5138" y="3125"/>
                <a:ext cx="664" cy="252"/>
              </a:xfrm>
              <a:custGeom>
                <a:avLst/>
                <a:gdLst>
                  <a:gd name="T0" fmla="*/ 663 w 664"/>
                  <a:gd name="T1" fmla="*/ 243 h 252"/>
                  <a:gd name="T2" fmla="*/ 652 w 664"/>
                  <a:gd name="T3" fmla="*/ 219 h 252"/>
                  <a:gd name="T4" fmla="*/ 641 w 664"/>
                  <a:gd name="T5" fmla="*/ 198 h 252"/>
                  <a:gd name="T6" fmla="*/ 624 w 664"/>
                  <a:gd name="T7" fmla="*/ 176 h 252"/>
                  <a:gd name="T8" fmla="*/ 606 w 664"/>
                  <a:gd name="T9" fmla="*/ 158 h 252"/>
                  <a:gd name="T10" fmla="*/ 582 w 664"/>
                  <a:gd name="T11" fmla="*/ 139 h 252"/>
                  <a:gd name="T12" fmla="*/ 556 w 664"/>
                  <a:gd name="T13" fmla="*/ 123 h 252"/>
                  <a:gd name="T14" fmla="*/ 526 w 664"/>
                  <a:gd name="T15" fmla="*/ 107 h 252"/>
                  <a:gd name="T16" fmla="*/ 489 w 664"/>
                  <a:gd name="T17" fmla="*/ 91 h 252"/>
                  <a:gd name="T18" fmla="*/ 448 w 664"/>
                  <a:gd name="T19" fmla="*/ 77 h 252"/>
                  <a:gd name="T20" fmla="*/ 404 w 664"/>
                  <a:gd name="T21" fmla="*/ 64 h 252"/>
                  <a:gd name="T22" fmla="*/ 352 w 664"/>
                  <a:gd name="T23" fmla="*/ 53 h 252"/>
                  <a:gd name="T24" fmla="*/ 295 w 664"/>
                  <a:gd name="T25" fmla="*/ 40 h 252"/>
                  <a:gd name="T26" fmla="*/ 231 w 664"/>
                  <a:gd name="T27" fmla="*/ 29 h 252"/>
                  <a:gd name="T28" fmla="*/ 163 w 664"/>
                  <a:gd name="T29" fmla="*/ 19 h 252"/>
                  <a:gd name="T30" fmla="*/ 85 w 664"/>
                  <a:gd name="T31" fmla="*/ 11 h 252"/>
                  <a:gd name="T32" fmla="*/ 0 w 664"/>
                  <a:gd name="T33" fmla="*/ 0 h 252"/>
                  <a:gd name="T34" fmla="*/ 41 w 664"/>
                  <a:gd name="T35" fmla="*/ 24 h 252"/>
                  <a:gd name="T36" fmla="*/ 121 w 664"/>
                  <a:gd name="T37" fmla="*/ 35 h 252"/>
                  <a:gd name="T38" fmla="*/ 194 w 664"/>
                  <a:gd name="T39" fmla="*/ 43 h 252"/>
                  <a:gd name="T40" fmla="*/ 263 w 664"/>
                  <a:gd name="T41" fmla="*/ 53 h 252"/>
                  <a:gd name="T42" fmla="*/ 321 w 664"/>
                  <a:gd name="T43" fmla="*/ 64 h 252"/>
                  <a:gd name="T44" fmla="*/ 375 w 664"/>
                  <a:gd name="T45" fmla="*/ 77 h 252"/>
                  <a:gd name="T46" fmla="*/ 424 w 664"/>
                  <a:gd name="T47" fmla="*/ 88 h 252"/>
                  <a:gd name="T48" fmla="*/ 465 w 664"/>
                  <a:gd name="T49" fmla="*/ 101 h 252"/>
                  <a:gd name="T50" fmla="*/ 502 w 664"/>
                  <a:gd name="T51" fmla="*/ 117 h 252"/>
                  <a:gd name="T52" fmla="*/ 533 w 664"/>
                  <a:gd name="T53" fmla="*/ 131 h 252"/>
                  <a:gd name="T54" fmla="*/ 560 w 664"/>
                  <a:gd name="T55" fmla="*/ 147 h 252"/>
                  <a:gd name="T56" fmla="*/ 585 w 664"/>
                  <a:gd name="T57" fmla="*/ 163 h 252"/>
                  <a:gd name="T58" fmla="*/ 603 w 664"/>
                  <a:gd name="T59" fmla="*/ 179 h 252"/>
                  <a:gd name="T60" fmla="*/ 619 w 664"/>
                  <a:gd name="T61" fmla="*/ 198 h 252"/>
                  <a:gd name="T62" fmla="*/ 634 w 664"/>
                  <a:gd name="T63" fmla="*/ 216 h 252"/>
                  <a:gd name="T64" fmla="*/ 642 w 664"/>
                  <a:gd name="T65" fmla="*/ 238 h 252"/>
                  <a:gd name="T66" fmla="*/ 645 w 664"/>
                  <a:gd name="T67" fmla="*/ 24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252">
                    <a:moveTo>
                      <a:pt x="663" y="246"/>
                    </a:moveTo>
                    <a:lnTo>
                      <a:pt x="663" y="243"/>
                    </a:lnTo>
                    <a:lnTo>
                      <a:pt x="657" y="232"/>
                    </a:lnTo>
                    <a:lnTo>
                      <a:pt x="652" y="219"/>
                    </a:lnTo>
                    <a:lnTo>
                      <a:pt x="647" y="208"/>
                    </a:lnTo>
                    <a:lnTo>
                      <a:pt x="641" y="198"/>
                    </a:lnTo>
                    <a:lnTo>
                      <a:pt x="634" y="187"/>
                    </a:lnTo>
                    <a:lnTo>
                      <a:pt x="624" y="176"/>
                    </a:lnTo>
                    <a:lnTo>
                      <a:pt x="616" y="166"/>
                    </a:lnTo>
                    <a:lnTo>
                      <a:pt x="606" y="158"/>
                    </a:lnTo>
                    <a:lnTo>
                      <a:pt x="595" y="147"/>
                    </a:lnTo>
                    <a:lnTo>
                      <a:pt x="582" y="139"/>
                    </a:lnTo>
                    <a:lnTo>
                      <a:pt x="570" y="131"/>
                    </a:lnTo>
                    <a:lnTo>
                      <a:pt x="556" y="123"/>
                    </a:lnTo>
                    <a:lnTo>
                      <a:pt x="541" y="112"/>
                    </a:lnTo>
                    <a:lnTo>
                      <a:pt x="526" y="107"/>
                    </a:lnTo>
                    <a:lnTo>
                      <a:pt x="507" y="99"/>
                    </a:lnTo>
                    <a:lnTo>
                      <a:pt x="489" y="91"/>
                    </a:lnTo>
                    <a:lnTo>
                      <a:pt x="470" y="85"/>
                    </a:lnTo>
                    <a:lnTo>
                      <a:pt x="448" y="77"/>
                    </a:lnTo>
                    <a:lnTo>
                      <a:pt x="426" y="72"/>
                    </a:lnTo>
                    <a:lnTo>
                      <a:pt x="404" y="64"/>
                    </a:lnTo>
                    <a:lnTo>
                      <a:pt x="380" y="59"/>
                    </a:lnTo>
                    <a:lnTo>
                      <a:pt x="352" y="53"/>
                    </a:lnTo>
                    <a:lnTo>
                      <a:pt x="323" y="48"/>
                    </a:lnTo>
                    <a:lnTo>
                      <a:pt x="295" y="40"/>
                    </a:lnTo>
                    <a:lnTo>
                      <a:pt x="266" y="35"/>
                    </a:lnTo>
                    <a:lnTo>
                      <a:pt x="231" y="29"/>
                    </a:lnTo>
                    <a:lnTo>
                      <a:pt x="197" y="24"/>
                    </a:lnTo>
                    <a:lnTo>
                      <a:pt x="163" y="19"/>
                    </a:lnTo>
                    <a:lnTo>
                      <a:pt x="124" y="13"/>
                    </a:lnTo>
                    <a:lnTo>
                      <a:pt x="85" y="11"/>
                    </a:lnTo>
                    <a:lnTo>
                      <a:pt x="43" y="5"/>
                    </a:lnTo>
                    <a:lnTo>
                      <a:pt x="0" y="0"/>
                    </a:lnTo>
                    <a:lnTo>
                      <a:pt x="0" y="19"/>
                    </a:lnTo>
                    <a:lnTo>
                      <a:pt x="41" y="24"/>
                    </a:lnTo>
                    <a:lnTo>
                      <a:pt x="82" y="29"/>
                    </a:lnTo>
                    <a:lnTo>
                      <a:pt x="121" y="35"/>
                    </a:lnTo>
                    <a:lnTo>
                      <a:pt x="160" y="40"/>
                    </a:lnTo>
                    <a:lnTo>
                      <a:pt x="194" y="43"/>
                    </a:lnTo>
                    <a:lnTo>
                      <a:pt x="228" y="48"/>
                    </a:lnTo>
                    <a:lnTo>
                      <a:pt x="263" y="53"/>
                    </a:lnTo>
                    <a:lnTo>
                      <a:pt x="292" y="61"/>
                    </a:lnTo>
                    <a:lnTo>
                      <a:pt x="321" y="64"/>
                    </a:lnTo>
                    <a:lnTo>
                      <a:pt x="349" y="72"/>
                    </a:lnTo>
                    <a:lnTo>
                      <a:pt x="375" y="77"/>
                    </a:lnTo>
                    <a:lnTo>
                      <a:pt x="399" y="83"/>
                    </a:lnTo>
                    <a:lnTo>
                      <a:pt x="424" y="88"/>
                    </a:lnTo>
                    <a:lnTo>
                      <a:pt x="445" y="96"/>
                    </a:lnTo>
                    <a:lnTo>
                      <a:pt x="465" y="101"/>
                    </a:lnTo>
                    <a:lnTo>
                      <a:pt x="484" y="109"/>
                    </a:lnTo>
                    <a:lnTo>
                      <a:pt x="502" y="117"/>
                    </a:lnTo>
                    <a:lnTo>
                      <a:pt x="518" y="123"/>
                    </a:lnTo>
                    <a:lnTo>
                      <a:pt x="533" y="131"/>
                    </a:lnTo>
                    <a:lnTo>
                      <a:pt x="548" y="139"/>
                    </a:lnTo>
                    <a:lnTo>
                      <a:pt x="560" y="147"/>
                    </a:lnTo>
                    <a:lnTo>
                      <a:pt x="572" y="155"/>
                    </a:lnTo>
                    <a:lnTo>
                      <a:pt x="585" y="163"/>
                    </a:lnTo>
                    <a:lnTo>
                      <a:pt x="595" y="171"/>
                    </a:lnTo>
                    <a:lnTo>
                      <a:pt x="603" y="179"/>
                    </a:lnTo>
                    <a:lnTo>
                      <a:pt x="611" y="190"/>
                    </a:lnTo>
                    <a:lnTo>
                      <a:pt x="619" y="198"/>
                    </a:lnTo>
                    <a:lnTo>
                      <a:pt x="626" y="208"/>
                    </a:lnTo>
                    <a:lnTo>
                      <a:pt x="634" y="216"/>
                    </a:lnTo>
                    <a:lnTo>
                      <a:pt x="639" y="227"/>
                    </a:lnTo>
                    <a:lnTo>
                      <a:pt x="642" y="238"/>
                    </a:lnTo>
                    <a:lnTo>
                      <a:pt x="645" y="251"/>
                    </a:lnTo>
                    <a:lnTo>
                      <a:pt x="645" y="248"/>
                    </a:lnTo>
                    <a:lnTo>
                      <a:pt x="663" y="246"/>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0135" name="Freeform 23"/>
              <p:cNvSpPr>
                <a:spLocks/>
              </p:cNvSpPr>
              <p:nvPr/>
            </p:nvSpPr>
            <p:spPr bwMode="auto">
              <a:xfrm>
                <a:off x="5265" y="3391"/>
                <a:ext cx="540" cy="302"/>
              </a:xfrm>
              <a:custGeom>
                <a:avLst/>
                <a:gdLst>
                  <a:gd name="T0" fmla="*/ 10 w 540"/>
                  <a:gd name="T1" fmla="*/ 301 h 302"/>
                  <a:gd name="T2" fmla="*/ 95 w 540"/>
                  <a:gd name="T3" fmla="*/ 295 h 302"/>
                  <a:gd name="T4" fmla="*/ 173 w 540"/>
                  <a:gd name="T5" fmla="*/ 287 h 302"/>
                  <a:gd name="T6" fmla="*/ 241 w 540"/>
                  <a:gd name="T7" fmla="*/ 273 h 302"/>
                  <a:gd name="T8" fmla="*/ 300 w 540"/>
                  <a:gd name="T9" fmla="*/ 260 h 302"/>
                  <a:gd name="T10" fmla="*/ 351 w 540"/>
                  <a:gd name="T11" fmla="*/ 243 h 302"/>
                  <a:gd name="T12" fmla="*/ 394 w 540"/>
                  <a:gd name="T13" fmla="*/ 221 h 302"/>
                  <a:gd name="T14" fmla="*/ 432 w 540"/>
                  <a:gd name="T15" fmla="*/ 202 h 302"/>
                  <a:gd name="T16" fmla="*/ 463 w 540"/>
                  <a:gd name="T17" fmla="*/ 179 h 302"/>
                  <a:gd name="T18" fmla="*/ 487 w 540"/>
                  <a:gd name="T19" fmla="*/ 155 h 302"/>
                  <a:gd name="T20" fmla="*/ 507 w 540"/>
                  <a:gd name="T21" fmla="*/ 133 h 302"/>
                  <a:gd name="T22" fmla="*/ 518 w 540"/>
                  <a:gd name="T23" fmla="*/ 108 h 302"/>
                  <a:gd name="T24" fmla="*/ 528 w 540"/>
                  <a:gd name="T25" fmla="*/ 86 h 302"/>
                  <a:gd name="T26" fmla="*/ 536 w 540"/>
                  <a:gd name="T27" fmla="*/ 61 h 302"/>
                  <a:gd name="T28" fmla="*/ 539 w 540"/>
                  <a:gd name="T29" fmla="*/ 39 h 302"/>
                  <a:gd name="T30" fmla="*/ 539 w 540"/>
                  <a:gd name="T31" fmla="*/ 19 h 302"/>
                  <a:gd name="T32" fmla="*/ 536 w 540"/>
                  <a:gd name="T33" fmla="*/ 0 h 302"/>
                  <a:gd name="T34" fmla="*/ 521 w 540"/>
                  <a:gd name="T35" fmla="*/ 11 h 302"/>
                  <a:gd name="T36" fmla="*/ 521 w 540"/>
                  <a:gd name="T37" fmla="*/ 28 h 302"/>
                  <a:gd name="T38" fmla="*/ 518 w 540"/>
                  <a:gd name="T39" fmla="*/ 47 h 302"/>
                  <a:gd name="T40" fmla="*/ 517 w 540"/>
                  <a:gd name="T41" fmla="*/ 66 h 302"/>
                  <a:gd name="T42" fmla="*/ 510 w 540"/>
                  <a:gd name="T43" fmla="*/ 88 h 302"/>
                  <a:gd name="T44" fmla="*/ 500 w 540"/>
                  <a:gd name="T45" fmla="*/ 110 h 302"/>
                  <a:gd name="T46" fmla="*/ 484 w 540"/>
                  <a:gd name="T47" fmla="*/ 133 h 302"/>
                  <a:gd name="T48" fmla="*/ 463 w 540"/>
                  <a:gd name="T49" fmla="*/ 152 h 302"/>
                  <a:gd name="T50" fmla="*/ 438 w 540"/>
                  <a:gd name="T51" fmla="*/ 174 h 302"/>
                  <a:gd name="T52" fmla="*/ 407 w 540"/>
                  <a:gd name="T53" fmla="*/ 193 h 302"/>
                  <a:gd name="T54" fmla="*/ 368 w 540"/>
                  <a:gd name="T55" fmla="*/ 215 h 302"/>
                  <a:gd name="T56" fmla="*/ 321 w 540"/>
                  <a:gd name="T57" fmla="*/ 232 h 302"/>
                  <a:gd name="T58" fmla="*/ 268 w 540"/>
                  <a:gd name="T59" fmla="*/ 249 h 302"/>
                  <a:gd name="T60" fmla="*/ 204 w 540"/>
                  <a:gd name="T61" fmla="*/ 262 h 302"/>
                  <a:gd name="T62" fmla="*/ 134 w 540"/>
                  <a:gd name="T63" fmla="*/ 271 h 302"/>
                  <a:gd name="T64" fmla="*/ 51 w 540"/>
                  <a:gd name="T65" fmla="*/ 279 h 302"/>
                  <a:gd name="T66" fmla="*/ 0 w 540"/>
                  <a:gd name="T67" fmla="*/ 29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302">
                    <a:moveTo>
                      <a:pt x="15" y="287"/>
                    </a:moveTo>
                    <a:lnTo>
                      <a:pt x="10" y="301"/>
                    </a:lnTo>
                    <a:lnTo>
                      <a:pt x="54" y="298"/>
                    </a:lnTo>
                    <a:lnTo>
                      <a:pt x="95" y="295"/>
                    </a:lnTo>
                    <a:lnTo>
                      <a:pt x="136" y="293"/>
                    </a:lnTo>
                    <a:lnTo>
                      <a:pt x="173" y="287"/>
                    </a:lnTo>
                    <a:lnTo>
                      <a:pt x="209" y="282"/>
                    </a:lnTo>
                    <a:lnTo>
                      <a:pt x="241" y="273"/>
                    </a:lnTo>
                    <a:lnTo>
                      <a:pt x="272" y="268"/>
                    </a:lnTo>
                    <a:lnTo>
                      <a:pt x="300" y="260"/>
                    </a:lnTo>
                    <a:lnTo>
                      <a:pt x="326" y="251"/>
                    </a:lnTo>
                    <a:lnTo>
                      <a:pt x="351" y="243"/>
                    </a:lnTo>
                    <a:lnTo>
                      <a:pt x="375" y="232"/>
                    </a:lnTo>
                    <a:lnTo>
                      <a:pt x="394" y="221"/>
                    </a:lnTo>
                    <a:lnTo>
                      <a:pt x="414" y="213"/>
                    </a:lnTo>
                    <a:lnTo>
                      <a:pt x="432" y="202"/>
                    </a:lnTo>
                    <a:lnTo>
                      <a:pt x="448" y="191"/>
                    </a:lnTo>
                    <a:lnTo>
                      <a:pt x="463" y="179"/>
                    </a:lnTo>
                    <a:lnTo>
                      <a:pt x="476" y="168"/>
                    </a:lnTo>
                    <a:lnTo>
                      <a:pt x="487" y="155"/>
                    </a:lnTo>
                    <a:lnTo>
                      <a:pt x="497" y="144"/>
                    </a:lnTo>
                    <a:lnTo>
                      <a:pt x="507" y="133"/>
                    </a:lnTo>
                    <a:lnTo>
                      <a:pt x="512" y="119"/>
                    </a:lnTo>
                    <a:lnTo>
                      <a:pt x="518" y="108"/>
                    </a:lnTo>
                    <a:lnTo>
                      <a:pt x="523" y="97"/>
                    </a:lnTo>
                    <a:lnTo>
                      <a:pt x="528" y="86"/>
                    </a:lnTo>
                    <a:lnTo>
                      <a:pt x="533" y="72"/>
                    </a:lnTo>
                    <a:lnTo>
                      <a:pt x="536" y="61"/>
                    </a:lnTo>
                    <a:lnTo>
                      <a:pt x="539" y="50"/>
                    </a:lnTo>
                    <a:lnTo>
                      <a:pt x="539" y="39"/>
                    </a:lnTo>
                    <a:lnTo>
                      <a:pt x="539" y="28"/>
                    </a:lnTo>
                    <a:lnTo>
                      <a:pt x="539" y="19"/>
                    </a:lnTo>
                    <a:lnTo>
                      <a:pt x="539" y="8"/>
                    </a:lnTo>
                    <a:lnTo>
                      <a:pt x="536" y="0"/>
                    </a:lnTo>
                    <a:lnTo>
                      <a:pt x="518" y="3"/>
                    </a:lnTo>
                    <a:lnTo>
                      <a:pt x="521" y="11"/>
                    </a:lnTo>
                    <a:lnTo>
                      <a:pt x="521" y="19"/>
                    </a:lnTo>
                    <a:lnTo>
                      <a:pt x="521" y="28"/>
                    </a:lnTo>
                    <a:lnTo>
                      <a:pt x="521" y="39"/>
                    </a:lnTo>
                    <a:lnTo>
                      <a:pt x="518" y="47"/>
                    </a:lnTo>
                    <a:lnTo>
                      <a:pt x="518" y="58"/>
                    </a:lnTo>
                    <a:lnTo>
                      <a:pt x="517" y="66"/>
                    </a:lnTo>
                    <a:lnTo>
                      <a:pt x="515" y="77"/>
                    </a:lnTo>
                    <a:lnTo>
                      <a:pt x="510" y="88"/>
                    </a:lnTo>
                    <a:lnTo>
                      <a:pt x="505" y="99"/>
                    </a:lnTo>
                    <a:lnTo>
                      <a:pt x="500" y="110"/>
                    </a:lnTo>
                    <a:lnTo>
                      <a:pt x="492" y="122"/>
                    </a:lnTo>
                    <a:lnTo>
                      <a:pt x="484" y="133"/>
                    </a:lnTo>
                    <a:lnTo>
                      <a:pt x="476" y="141"/>
                    </a:lnTo>
                    <a:lnTo>
                      <a:pt x="463" y="152"/>
                    </a:lnTo>
                    <a:lnTo>
                      <a:pt x="451" y="163"/>
                    </a:lnTo>
                    <a:lnTo>
                      <a:pt x="438" y="174"/>
                    </a:lnTo>
                    <a:lnTo>
                      <a:pt x="424" y="185"/>
                    </a:lnTo>
                    <a:lnTo>
                      <a:pt x="407" y="193"/>
                    </a:lnTo>
                    <a:lnTo>
                      <a:pt x="390" y="204"/>
                    </a:lnTo>
                    <a:lnTo>
                      <a:pt x="368" y="215"/>
                    </a:lnTo>
                    <a:lnTo>
                      <a:pt x="346" y="224"/>
                    </a:lnTo>
                    <a:lnTo>
                      <a:pt x="321" y="232"/>
                    </a:lnTo>
                    <a:lnTo>
                      <a:pt x="297" y="240"/>
                    </a:lnTo>
                    <a:lnTo>
                      <a:pt x="268" y="249"/>
                    </a:lnTo>
                    <a:lnTo>
                      <a:pt x="238" y="254"/>
                    </a:lnTo>
                    <a:lnTo>
                      <a:pt x="204" y="262"/>
                    </a:lnTo>
                    <a:lnTo>
                      <a:pt x="170" y="268"/>
                    </a:lnTo>
                    <a:lnTo>
                      <a:pt x="134" y="271"/>
                    </a:lnTo>
                    <a:lnTo>
                      <a:pt x="95" y="276"/>
                    </a:lnTo>
                    <a:lnTo>
                      <a:pt x="51" y="279"/>
                    </a:lnTo>
                    <a:lnTo>
                      <a:pt x="7" y="282"/>
                    </a:lnTo>
                    <a:lnTo>
                      <a:pt x="0" y="298"/>
                    </a:lnTo>
                    <a:lnTo>
                      <a:pt x="15" y="287"/>
                    </a:lnTo>
                  </a:path>
                </a:pathLst>
              </a:custGeom>
              <a:gradFill rotWithShape="0">
                <a:gsLst>
                  <a:gs pos="0">
                    <a:srgbClr val="3BC33B"/>
                  </a:gs>
                  <a:gs pos="50000">
                    <a:srgbClr val="3BC33B">
                      <a:gamma/>
                      <a:tint val="392"/>
                      <a:invGamma/>
                    </a:srgbClr>
                  </a:gs>
                  <a:gs pos="100000">
                    <a:srgbClr val="3BC33B"/>
                  </a:gs>
                </a:gsLst>
                <a:lin ang="5400000" scaled="1"/>
              </a:gradFill>
              <a:ln w="12700" cap="rnd" cmpd="sng">
                <a:solidFill>
                  <a:srgbClr val="037C0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0136" name="Rectangle 24"/>
            <p:cNvSpPr>
              <a:spLocks noChangeArrowheads="1"/>
            </p:cNvSpPr>
            <p:nvPr/>
          </p:nvSpPr>
          <p:spPr bwMode="auto">
            <a:xfrm>
              <a:off x="2719" y="1364"/>
              <a:ext cx="7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038" rIns="0" bIns="46038">
              <a:spAutoFit/>
            </a:bodyPr>
            <a:lstStyle/>
            <a:p>
              <a:r>
                <a:rPr kumimoji="1" lang="zh-CN" altLang="en-US" sz="2000" baseline="0" dirty="0">
                  <a:latin typeface="楷体_GB2312" pitchFamily="49" charset="-122"/>
                </a:rPr>
                <a:t>公共网络</a:t>
              </a:r>
            </a:p>
          </p:txBody>
        </p:sp>
        <p:pic>
          <p:nvPicPr>
            <p:cNvPr id="730137" name="Picture 25" descr="WORK2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2" y="1161"/>
              <a:ext cx="590" cy="589"/>
            </a:xfrm>
            <a:prstGeom prst="rect">
              <a:avLst/>
            </a:prstGeom>
            <a:noFill/>
            <a:extLst>
              <a:ext uri="{909E8E84-426E-40DD-AFC4-6F175D3DCCD1}">
                <a14:hiddenFill xmlns:a14="http://schemas.microsoft.com/office/drawing/2010/main">
                  <a:solidFill>
                    <a:srgbClr val="FFFFFF"/>
                  </a:solidFill>
                </a14:hiddenFill>
              </a:ext>
            </a:extLst>
          </p:spPr>
        </p:pic>
        <p:sp>
          <p:nvSpPr>
            <p:cNvPr id="730138" name="Rectangle 26"/>
            <p:cNvSpPr>
              <a:spLocks noChangeArrowheads="1"/>
            </p:cNvSpPr>
            <p:nvPr/>
          </p:nvSpPr>
          <p:spPr bwMode="auto">
            <a:xfrm>
              <a:off x="1066" y="1615"/>
              <a:ext cx="590" cy="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en-US" altLang="zh-CN" baseline="0"/>
                <a:t>Alice</a:t>
              </a:r>
            </a:p>
          </p:txBody>
        </p:sp>
        <p:sp>
          <p:nvSpPr>
            <p:cNvPr id="730139" name="Rectangle 27"/>
            <p:cNvSpPr>
              <a:spLocks noChangeArrowheads="1"/>
            </p:cNvSpPr>
            <p:nvPr/>
          </p:nvSpPr>
          <p:spPr bwMode="auto">
            <a:xfrm>
              <a:off x="4423" y="1661"/>
              <a:ext cx="590" cy="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en-US" altLang="zh-CN" baseline="0"/>
                <a:t>Bob</a:t>
              </a:r>
            </a:p>
          </p:txBody>
        </p:sp>
        <p:grpSp>
          <p:nvGrpSpPr>
            <p:cNvPr id="730140" name="Group 28"/>
            <p:cNvGrpSpPr>
              <a:grpSpLocks/>
            </p:cNvGrpSpPr>
            <p:nvPr/>
          </p:nvGrpSpPr>
          <p:grpSpPr bwMode="auto">
            <a:xfrm>
              <a:off x="2381" y="1764"/>
              <a:ext cx="1270" cy="850"/>
              <a:chOff x="2381" y="1764"/>
              <a:chExt cx="1270" cy="850"/>
            </a:xfrm>
          </p:grpSpPr>
          <p:sp>
            <p:nvSpPr>
              <p:cNvPr id="730141" name="Line 29"/>
              <p:cNvSpPr>
                <a:spLocks noChangeShapeType="1"/>
              </p:cNvSpPr>
              <p:nvPr/>
            </p:nvSpPr>
            <p:spPr bwMode="auto">
              <a:xfrm>
                <a:off x="3061" y="1764"/>
                <a:ext cx="0" cy="318"/>
              </a:xfrm>
              <a:prstGeom prst="line">
                <a:avLst/>
              </a:prstGeom>
              <a:noFill/>
              <a:ln w="50800">
                <a:solidFill>
                  <a:srgbClr val="FF0000"/>
                </a:solidFill>
                <a:prstDash val="sysDot"/>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42" name="Rectangle 30"/>
              <p:cNvSpPr>
                <a:spLocks noChangeArrowheads="1"/>
              </p:cNvSpPr>
              <p:nvPr/>
            </p:nvSpPr>
            <p:spPr bwMode="auto">
              <a:xfrm>
                <a:off x="3288" y="2308"/>
                <a:ext cx="363" cy="182"/>
              </a:xfrm>
              <a:prstGeom prst="rect">
                <a:avLst/>
              </a:prstGeom>
              <a:solidFill>
                <a:srgbClr val="00DFCA"/>
              </a:solidFill>
              <a:ln>
                <a:noFill/>
              </a:ln>
              <a:effectLst>
                <a:outerShdw dist="71842"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p>
                <a:endParaRPr lang="zh-CN" altLang="en-US"/>
              </a:p>
            </p:txBody>
          </p:sp>
          <p:sp>
            <p:nvSpPr>
              <p:cNvPr id="730143" name="Rectangle 31"/>
              <p:cNvSpPr>
                <a:spLocks noChangeArrowheads="1"/>
              </p:cNvSpPr>
              <p:nvPr/>
            </p:nvSpPr>
            <p:spPr bwMode="auto">
              <a:xfrm>
                <a:off x="3333" y="2340"/>
                <a:ext cx="22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0" tIns="0" rIns="0" bIns="0">
                <a:spAutoFit/>
              </a:bodyPr>
              <a:lstStyle/>
              <a:p>
                <a:pPr algn="ctr" eaLnBrk="0" hangingPunct="0"/>
                <a:r>
                  <a:rPr kumimoji="1" lang="zh-CN" altLang="en-US" sz="1400" baseline="0">
                    <a:latin typeface="Times New Roman" pitchFamily="18" charset="0"/>
                  </a:rPr>
                  <a:t>假冒</a:t>
                </a:r>
              </a:p>
            </p:txBody>
          </p:sp>
          <p:graphicFrame>
            <p:nvGraphicFramePr>
              <p:cNvPr id="730144" name="Object 32"/>
              <p:cNvGraphicFramePr>
                <a:graphicFrameLocks noChangeAspect="1"/>
              </p:cNvGraphicFramePr>
              <p:nvPr/>
            </p:nvGraphicFramePr>
            <p:xfrm>
              <a:off x="2744" y="1945"/>
              <a:ext cx="709" cy="577"/>
            </p:xfrm>
            <a:graphic>
              <a:graphicData uri="http://schemas.openxmlformats.org/presentationml/2006/ole">
                <mc:AlternateContent xmlns:mc="http://schemas.openxmlformats.org/markup-compatibility/2006">
                  <mc:Choice xmlns:v="urn:schemas-microsoft-com:vml" Requires="v">
                    <p:oleObj spid="_x0000_s5135" name="剪辑" r:id="rId7" imgW="4716000" imgH="3542760" progId="MS_ClipArt_Gallery.2">
                      <p:embed/>
                    </p:oleObj>
                  </mc:Choice>
                  <mc:Fallback>
                    <p:oleObj name="剪辑" r:id="rId7" imgW="4716000" imgH="354276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4" y="1945"/>
                            <a:ext cx="709"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0145" name="Rectangle 33"/>
              <p:cNvSpPr>
                <a:spLocks noChangeArrowheads="1"/>
              </p:cNvSpPr>
              <p:nvPr/>
            </p:nvSpPr>
            <p:spPr bwMode="auto">
              <a:xfrm>
                <a:off x="2381" y="2296"/>
                <a:ext cx="544" cy="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60000"/>
                  </a:spcBef>
                </a:pPr>
                <a:r>
                  <a:rPr lang="zh-CN" altLang="en-US" baseline="0" dirty="0"/>
                  <a:t>黑客</a:t>
                </a:r>
                <a:endParaRPr lang="en-US" altLang="zh-CN" baseline="0" dirty="0"/>
              </a:p>
            </p:txBody>
          </p:sp>
        </p:grpSp>
      </p:grpSp>
      <p:sp>
        <p:nvSpPr>
          <p:cNvPr id="730148" name="Rectangle 36"/>
          <p:cNvSpPr>
            <a:spLocks noChangeArrowheads="1"/>
          </p:cNvSpPr>
          <p:nvPr/>
        </p:nvSpPr>
        <p:spPr bwMode="auto">
          <a:xfrm>
            <a:off x="107950" y="1247015"/>
            <a:ext cx="5486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0" hangingPunct="0"/>
            <a:r>
              <a:rPr lang="zh-CN" altLang="en-US" sz="3600" b="1" baseline="0" dirty="0">
                <a:solidFill>
                  <a:srgbClr val="660066"/>
                </a:solidFill>
                <a:latin typeface="楷体" panose="02010609060101010101" pitchFamily="49" charset="-122"/>
                <a:ea typeface="楷体" panose="02010609060101010101" pitchFamily="49" charset="-122"/>
              </a:rPr>
              <a:t>如何实现鉴别服务？</a:t>
            </a:r>
          </a:p>
        </p:txBody>
      </p:sp>
    </p:spTree>
    <p:extLst>
      <p:ext uri="{BB962C8B-B14F-4D97-AF65-F5344CB8AC3E}">
        <p14:creationId xmlns:p14="http://schemas.microsoft.com/office/powerpoint/2010/main" val="3681892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730148"/>
                                        </p:tgtEl>
                                        <p:attrNameLst>
                                          <p:attrName>style.visibility</p:attrName>
                                        </p:attrNameLst>
                                      </p:cBhvr>
                                      <p:to>
                                        <p:strVal val="visible"/>
                                      </p:to>
                                    </p:set>
                                    <p:anim calcmode="lin" valueType="num">
                                      <p:cBhvr>
                                        <p:cTn id="7" dur="500" fill="hold"/>
                                        <p:tgtEl>
                                          <p:spTgt spid="730148"/>
                                        </p:tgtEl>
                                        <p:attrNameLst>
                                          <p:attrName>ppt_w</p:attrName>
                                        </p:attrNameLst>
                                      </p:cBhvr>
                                      <p:tavLst>
                                        <p:tav tm="0">
                                          <p:val>
                                            <p:fltVal val="0"/>
                                          </p:val>
                                        </p:tav>
                                        <p:tav tm="100000">
                                          <p:val>
                                            <p:strVal val="#ppt_w"/>
                                          </p:val>
                                        </p:tav>
                                      </p:tavLst>
                                    </p:anim>
                                    <p:anim calcmode="lin" valueType="num">
                                      <p:cBhvr>
                                        <p:cTn id="8" dur="500" fill="hold"/>
                                        <p:tgtEl>
                                          <p:spTgt spid="730148"/>
                                        </p:tgtEl>
                                        <p:attrNameLst>
                                          <p:attrName>ppt_h</p:attrName>
                                        </p:attrNameLst>
                                      </p:cBhvr>
                                      <p:tavLst>
                                        <p:tav tm="0">
                                          <p:val>
                                            <p:fltVal val="0"/>
                                          </p:val>
                                        </p:tav>
                                        <p:tav tm="100000">
                                          <p:val>
                                            <p:strVal val="#ppt_h"/>
                                          </p:val>
                                        </p:tav>
                                      </p:tavLst>
                                    </p:anim>
                                    <p:anim calcmode="lin" valueType="num">
                                      <p:cBhvr>
                                        <p:cTn id="9" dur="500" fill="hold"/>
                                        <p:tgtEl>
                                          <p:spTgt spid="730148"/>
                                        </p:tgtEl>
                                        <p:attrNameLst>
                                          <p:attrName>ppt_x</p:attrName>
                                        </p:attrNameLst>
                                      </p:cBhvr>
                                      <p:tavLst>
                                        <p:tav tm="0">
                                          <p:val>
                                            <p:fltVal val="0.5"/>
                                          </p:val>
                                        </p:tav>
                                        <p:tav tm="100000">
                                          <p:val>
                                            <p:strVal val="#ppt_x"/>
                                          </p:val>
                                        </p:tav>
                                      </p:tavLst>
                                    </p:anim>
                                    <p:anim calcmode="lin" valueType="num">
                                      <p:cBhvr>
                                        <p:cTn id="10" dur="500" fill="hold"/>
                                        <p:tgtEl>
                                          <p:spTgt spid="730148"/>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0119"/>
                                        </p:tgtEl>
                                        <p:attrNameLst>
                                          <p:attrName>style.visibility</p:attrName>
                                        </p:attrNameLst>
                                      </p:cBhvr>
                                      <p:to>
                                        <p:strVal val="visible"/>
                                      </p:to>
                                    </p:set>
                                    <p:animEffect transition="in" filter="fade">
                                      <p:cBhvr>
                                        <p:cTn id="15" dur="500"/>
                                        <p:tgtEl>
                                          <p:spTgt spid="730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9" grpId="0" animBg="1"/>
      <p:bldP spid="73014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755576" y="3839491"/>
            <a:ext cx="7632848" cy="2348483"/>
          </a:xfrm>
        </p:spPr>
        <p:style>
          <a:lnRef idx="3">
            <a:schemeClr val="lt1"/>
          </a:lnRef>
          <a:fillRef idx="1">
            <a:schemeClr val="accent1"/>
          </a:fillRef>
          <a:effectRef idx="1">
            <a:schemeClr val="accent1"/>
          </a:effectRef>
          <a:fontRef idx="minor">
            <a:schemeClr val="lt1"/>
          </a:fontRef>
        </p:style>
        <p:txBody>
          <a:bodyPr/>
          <a:lstStyle/>
          <a:p>
            <a:pPr marL="0" indent="0">
              <a:buNone/>
            </a:pP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密码学算法并非灵丹妙药，复杂的计算机系统始终存在可被攻击的弱点，软件、系统、硬件设施、人、企业活动等都是构建安全系统的要素</a:t>
            </a:r>
            <a:r>
              <a:rPr lang="en-US" altLang="zh-CN" sz="2800" b="1" dirty="0">
                <a:latin typeface="楷体" panose="02010609060101010101" pitchFamily="49" charset="-122"/>
                <a:ea typeface="楷体" panose="02010609060101010101" pitchFamily="49" charset="-122"/>
              </a:rPr>
              <a:t>” </a:t>
            </a:r>
          </a:p>
          <a:p>
            <a:pPr marL="0" indent="0">
              <a:buNone/>
            </a:pPr>
            <a:r>
              <a:rPr lang="en-US" altLang="zh-CN" sz="2800" b="1" dirty="0">
                <a:latin typeface="楷体" panose="02010609060101010101" pitchFamily="49" charset="-122"/>
                <a:ea typeface="楷体" panose="02010609060101010101" pitchFamily="49" charset="-122"/>
              </a:rPr>
              <a:t>                     —— Bruce </a:t>
            </a:r>
            <a:r>
              <a:rPr lang="en-US" altLang="zh-CN" sz="2800" b="1" dirty="0" err="1">
                <a:latin typeface="楷体" panose="02010609060101010101" pitchFamily="49" charset="-122"/>
                <a:ea typeface="楷体" panose="02010609060101010101" pitchFamily="49" charset="-122"/>
              </a:rPr>
              <a:t>Schneier</a:t>
            </a:r>
            <a:endParaRPr lang="zh-CN" altLang="zh-CN" sz="2800" b="1" dirty="0">
              <a:latin typeface="楷体" panose="02010609060101010101" pitchFamily="49" charset="-122"/>
              <a:ea typeface="楷体" panose="02010609060101010101" pitchFamily="49" charset="-122"/>
            </a:endParaRPr>
          </a:p>
          <a:p>
            <a:pPr marL="0" indent="0">
              <a:buNone/>
            </a:pPr>
            <a:endParaRPr lang="zh-CN" altLang="en-US" dirty="0"/>
          </a:p>
        </p:txBody>
      </p:sp>
      <p:sp>
        <p:nvSpPr>
          <p:cNvPr id="4" name="页脚占位符 3"/>
          <p:cNvSpPr>
            <a:spLocks noGrp="1"/>
          </p:cNvSpPr>
          <p:nvPr>
            <p:ph type="ftr" sz="quarter" idx="10"/>
          </p:nvPr>
        </p:nvSpPr>
        <p:spPr/>
        <p:txBody>
          <a:bodyPr/>
          <a:lstStyle/>
          <a:p>
            <a:pPr>
              <a:defRPr/>
            </a:pPr>
            <a:r>
              <a:rPr lang="en-US" altLang="zh-CN" dirty="0"/>
              <a:t>29</a:t>
            </a:r>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pic>
        <p:nvPicPr>
          <p:cNvPr id="9" name="图片 8">
            <a:extLst>
              <a:ext uri="{FF2B5EF4-FFF2-40B4-BE49-F238E27FC236}">
                <a16:creationId xmlns:a16="http://schemas.microsoft.com/office/drawing/2014/main" xmlns="" id="{8483AE09-1122-4D8F-B7E5-345CD209ED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265" b="2750"/>
          <a:stretch/>
        </p:blipFill>
        <p:spPr>
          <a:xfrm>
            <a:off x="2411760" y="1339210"/>
            <a:ext cx="3990860" cy="231428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2296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304800" y="-27384"/>
            <a:ext cx="8458200" cy="563563"/>
          </a:xfrm>
        </p:spPr>
        <p:txBody>
          <a:bodyPr/>
          <a:lstStyle/>
          <a:p>
            <a:r>
              <a:rPr lang="zh-CN" altLang="en-US" dirty="0"/>
              <a:t/>
            </a:r>
            <a:br>
              <a:rPr lang="zh-CN" altLang="en-US" dirty="0"/>
            </a:br>
            <a:r>
              <a:rPr lang="zh-CN" altLang="en-US" dirty="0"/>
              <a:t>网络安全体系结构</a:t>
            </a:r>
          </a:p>
        </p:txBody>
      </p:sp>
      <p:sp>
        <p:nvSpPr>
          <p:cNvPr id="20483" name="内容占位符 2"/>
          <p:cNvSpPr>
            <a:spLocks noGrp="1"/>
          </p:cNvSpPr>
          <p:nvPr>
            <p:ph idx="1"/>
          </p:nvPr>
        </p:nvSpPr>
        <p:spPr>
          <a:xfrm>
            <a:off x="497776" y="1500193"/>
            <a:ext cx="8265223" cy="704672"/>
          </a:xfrm>
        </p:spPr>
        <p:txBody>
          <a:bodyPr/>
          <a:lstStyle/>
          <a:p>
            <a:r>
              <a:rPr lang="zh-CN" altLang="en-US" b="1" dirty="0">
                <a:latin typeface="楷体" panose="02010609060101010101" pitchFamily="49" charset="-122"/>
                <a:ea typeface="楷体" panose="02010609060101010101" pitchFamily="49" charset="-122"/>
              </a:rPr>
              <a:t>网络安全模型：</a:t>
            </a:r>
            <a:r>
              <a:rPr lang="zh-CN" altLang="en-US" sz="2800" b="1" dirty="0">
                <a:latin typeface="楷体" panose="02010609060101010101" pitchFamily="49" charset="-122"/>
                <a:ea typeface="楷体" panose="02010609060101010101" pitchFamily="49" charset="-122"/>
              </a:rPr>
              <a:t>实现端到端的安全通信</a:t>
            </a:r>
            <a:endParaRPr lang="en-US" altLang="zh-CN" sz="2800" b="1" dirty="0">
              <a:latin typeface="楷体" panose="02010609060101010101" pitchFamily="49" charset="-122"/>
              <a:ea typeface="楷体" panose="02010609060101010101" pitchFamily="49" charset="-122"/>
            </a:endParaRPr>
          </a:p>
          <a:p>
            <a:endParaRPr lang="zh-CN" altLang="en-US" dirty="0">
              <a:ea typeface="宋体" charset="-122"/>
            </a:endParaRPr>
          </a:p>
        </p:txBody>
      </p:sp>
      <p:sp>
        <p:nvSpPr>
          <p:cNvPr id="204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BAFAC556-BAF9-42B9-85EC-7958DE9A00A7}" type="slidenum">
              <a:rPr lang="en-US" altLang="zh-CN" smtClean="0"/>
              <a:pPr/>
              <a:t>32</a:t>
            </a:fld>
            <a:endParaRPr lang="en-US" altLang="zh-CN"/>
          </a:p>
        </p:txBody>
      </p:sp>
      <p:pic>
        <p:nvPicPr>
          <p:cNvPr id="20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6" y="2631195"/>
            <a:ext cx="8178800" cy="340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353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a:t>基本安全设计原则</a:t>
            </a:r>
          </a:p>
        </p:txBody>
      </p:sp>
      <p:sp>
        <p:nvSpPr>
          <p:cNvPr id="2253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DE340B9-739D-4F21-A9C5-07C5CA9F826C}" type="slidenum">
              <a:rPr lang="en-US" altLang="zh-CN" smtClean="0"/>
              <a:pPr/>
              <a:t>33</a:t>
            </a:fld>
            <a:endParaRPr lang="en-US" altLang="zh-CN"/>
          </a:p>
        </p:txBody>
      </p:sp>
      <p:graphicFrame>
        <p:nvGraphicFramePr>
          <p:cNvPr id="5" name="Content Placeholder 9"/>
          <p:cNvGraphicFramePr>
            <a:graphicFrameLocks noGrp="1"/>
          </p:cNvGraphicFramePr>
          <p:nvPr>
            <p:ph sz="half" idx="4294967295"/>
            <p:extLst>
              <p:ext uri="{D42A27DB-BD31-4B8C-83A1-F6EECF244321}">
                <p14:modId xmlns:p14="http://schemas.microsoft.com/office/powerpoint/2010/main" val="3269105596"/>
              </p:ext>
            </p:extLst>
          </p:nvPr>
        </p:nvGraphicFramePr>
        <p:xfrm>
          <a:off x="141412" y="1412776"/>
          <a:ext cx="878497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9654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a:t>作业</a:t>
            </a:r>
          </a:p>
        </p:txBody>
      </p:sp>
      <p:sp>
        <p:nvSpPr>
          <p:cNvPr id="26627" name="内容占位符 2"/>
          <p:cNvSpPr>
            <a:spLocks noGrp="1"/>
          </p:cNvSpPr>
          <p:nvPr>
            <p:ph idx="1"/>
          </p:nvPr>
        </p:nvSpPr>
        <p:spPr>
          <a:xfrm>
            <a:off x="457200" y="1152525"/>
            <a:ext cx="8458200" cy="1916435"/>
          </a:xfrm>
        </p:spPr>
        <p:txBody>
          <a:bodyPr/>
          <a:lstStyle/>
          <a:p>
            <a:r>
              <a:rPr lang="en-US" altLang="zh-CN" b="1" dirty="0">
                <a:latin typeface="楷体" panose="02010609060101010101" pitchFamily="49" charset="-122"/>
                <a:ea typeface="楷体" panose="02010609060101010101" pitchFamily="49" charset="-122"/>
              </a:rPr>
              <a:t>1. </a:t>
            </a:r>
            <a:r>
              <a:rPr lang="zh-CN" altLang="zh-CN" b="1" dirty="0">
                <a:latin typeface="楷体" panose="02010609060101010101" pitchFamily="49" charset="-122"/>
                <a:ea typeface="楷体" panose="02010609060101010101" pitchFamily="49" charset="-122"/>
              </a:rPr>
              <a:t>思考在自动柜员机（</a:t>
            </a:r>
            <a:r>
              <a:rPr lang="en-US" altLang="zh-CN" b="1" dirty="0">
                <a:latin typeface="楷体" panose="02010609060101010101" pitchFamily="49" charset="-122"/>
                <a:ea typeface="楷体" panose="02010609060101010101" pitchFamily="49" charset="-122"/>
              </a:rPr>
              <a:t>ATM</a:t>
            </a:r>
            <a:r>
              <a:rPr lang="zh-CN" altLang="zh-CN" b="1" dirty="0">
                <a:latin typeface="楷体" panose="02010609060101010101" pitchFamily="49" charset="-122"/>
                <a:ea typeface="楷体" panose="02010609060101010101" pitchFamily="49" charset="-122"/>
              </a:rPr>
              <a:t>）上，用户提供银行卡和个人标识码（</a:t>
            </a:r>
            <a:r>
              <a:rPr lang="en-US" altLang="zh-CN" b="1" dirty="0">
                <a:latin typeface="楷体" panose="02010609060101010101" pitchFamily="49" charset="-122"/>
                <a:ea typeface="楷体" panose="02010609060101010101" pitchFamily="49" charset="-122"/>
              </a:rPr>
              <a:t>PIN</a:t>
            </a:r>
            <a:r>
              <a:rPr lang="zh-CN" altLang="zh-CN" b="1" dirty="0">
                <a:latin typeface="楷体" panose="02010609060101010101" pitchFamily="49" charset="-122"/>
                <a:ea typeface="楷体" panose="02010609060101010101" pitchFamily="49" charset="-122"/>
              </a:rPr>
              <a:t>）用于账户访问的场景。给出与系统相关的机密性、完整性和可用性要求的例子。</a:t>
            </a:r>
            <a:endParaRPr lang="en-US" altLang="zh-CN" b="1" dirty="0">
              <a:latin typeface="楷体" panose="02010609060101010101" pitchFamily="49" charset="-122"/>
              <a:ea typeface="楷体" panose="02010609060101010101" pitchFamily="49" charset="-122"/>
            </a:endParaRPr>
          </a:p>
          <a:p>
            <a:endParaRPr lang="zh-CN" altLang="zh-CN" dirty="0">
              <a:ea typeface="宋体" charset="-122"/>
            </a:endParaRPr>
          </a:p>
        </p:txBody>
      </p:sp>
      <p:sp>
        <p:nvSpPr>
          <p:cNvPr id="2662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B6A4CD48-04EE-417F-8091-178948204510}" type="slidenum">
              <a:rPr lang="en-US" altLang="zh-CN" smtClean="0"/>
              <a:pPr/>
              <a:t>34</a:t>
            </a:fld>
            <a:endParaRPr lang="en-US" altLang="zh-CN"/>
          </a:p>
        </p:txBody>
      </p:sp>
      <p:pic>
        <p:nvPicPr>
          <p:cNvPr id="3" name="图片 2">
            <a:extLst>
              <a:ext uri="{FF2B5EF4-FFF2-40B4-BE49-F238E27FC236}">
                <a16:creationId xmlns:a16="http://schemas.microsoft.com/office/drawing/2014/main" xmlns="" id="{A4548245-42C3-4725-9782-35ABE91CE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407" y="3379945"/>
            <a:ext cx="4415185" cy="3051226"/>
          </a:xfrm>
          <a:prstGeom prst="rect">
            <a:avLst/>
          </a:prstGeom>
          <a:ln>
            <a:noFill/>
          </a:ln>
          <a:effectLst>
            <a:softEdge rad="112500"/>
          </a:effectLst>
        </p:spPr>
      </p:pic>
    </p:spTree>
    <p:extLst>
      <p:ext uri="{BB962C8B-B14F-4D97-AF65-F5344CB8AC3E}">
        <p14:creationId xmlns:p14="http://schemas.microsoft.com/office/powerpoint/2010/main" val="3021450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a:t>作业</a:t>
            </a:r>
          </a:p>
        </p:txBody>
      </p:sp>
      <p:sp>
        <p:nvSpPr>
          <p:cNvPr id="3" name="内容占位符 2"/>
          <p:cNvSpPr>
            <a:spLocks noGrp="1"/>
          </p:cNvSpPr>
          <p:nvPr>
            <p:ph idx="1"/>
          </p:nvPr>
        </p:nvSpPr>
        <p:spPr>
          <a:xfrm>
            <a:off x="467544" y="1340768"/>
            <a:ext cx="5698976" cy="563564"/>
          </a:xfrm>
        </p:spPr>
        <p:txBody>
          <a:bodyPr/>
          <a:lstStyle/>
          <a:p>
            <a:pPr>
              <a:defRPr/>
            </a:pPr>
            <a:r>
              <a:rPr lang="en-US" altLang="zh-CN" sz="2400" b="1" dirty="0">
                <a:latin typeface="楷体" panose="02010609060101010101" pitchFamily="49" charset="-122"/>
                <a:ea typeface="楷体" panose="02010609060101010101" pitchFamily="49" charset="-122"/>
              </a:rPr>
              <a:t>2. </a:t>
            </a:r>
            <a:r>
              <a:rPr lang="zh-CN" altLang="zh-CN" sz="2400" b="1" dirty="0">
                <a:latin typeface="楷体" panose="02010609060101010101" pitchFamily="49" charset="-122"/>
                <a:ea typeface="楷体" panose="02010609060101010101" pitchFamily="49" charset="-122"/>
              </a:rPr>
              <a:t>考虑如下允许访问资源的代码：</a:t>
            </a:r>
          </a:p>
        </p:txBody>
      </p:sp>
      <p:sp>
        <p:nvSpPr>
          <p:cNvPr id="6" name="文本框 5">
            <a:extLst>
              <a:ext uri="{FF2B5EF4-FFF2-40B4-BE49-F238E27FC236}">
                <a16:creationId xmlns:a16="http://schemas.microsoft.com/office/drawing/2014/main" xmlns="" id="{D084FF37-6CFF-4FCE-867E-D5033D3C44E9}"/>
              </a:ext>
            </a:extLst>
          </p:cNvPr>
          <p:cNvSpPr txBox="1"/>
          <p:nvPr/>
        </p:nvSpPr>
        <p:spPr>
          <a:xfrm>
            <a:off x="5868144" y="2420888"/>
            <a:ext cx="2810407" cy="261610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0" marR="0" lvl="0" indent="0" algn="l" defTabSz="914400" rtl="0" eaLnBrk="0" fontAlgn="base" latinLnBrk="0" hangingPunct="0">
              <a:lnSpc>
                <a:spcPct val="100000"/>
              </a:lnSpc>
              <a:spcBef>
                <a:spcPct val="20000"/>
              </a:spcBef>
              <a:spcAft>
                <a:spcPct val="0"/>
              </a:spcAft>
              <a:buClr>
                <a:srgbClr val="6699FF"/>
              </a:buClr>
              <a:buSzTx/>
              <a:buFont typeface="Wingdings" pitchFamily="2" charset="2"/>
              <a:buNone/>
              <a:tabLst/>
              <a:defRPr/>
            </a:pPr>
            <a:r>
              <a:rPr kumimoji="0" lang="zh-CN" altLang="en-US" sz="2000" b="1"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提示：</a:t>
            </a:r>
            <a:endParaRPr kumimoji="0" lang="en-US" altLang="zh-CN" sz="2000" b="1"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99FF"/>
              </a:buClr>
              <a:buSzTx/>
              <a:buFont typeface="Wingdings" pitchFamily="2" charset="2"/>
              <a:buNone/>
              <a:tabLst/>
              <a:defRPr/>
            </a:pPr>
            <a:r>
              <a:rPr kumimoji="0" lang="zh-CN" altLang="en-US" sz="2000" b="1"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  安全缺省设置原则：指访问控制应当基于</a:t>
            </a:r>
            <a:r>
              <a:rPr kumimoji="0" lang="zh-CN" altLang="en-US" sz="2000" b="1" i="0" u="none" strike="noStrike" kern="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rPr>
              <a:t>许可</a:t>
            </a:r>
            <a:r>
              <a:rPr kumimoji="0" lang="zh-CN" altLang="en-US" sz="2000" b="1"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而不是</a:t>
            </a:r>
            <a:r>
              <a:rPr kumimoji="0" lang="zh-CN" altLang="en-US" sz="2000" b="1" i="0" u="none" strike="noStrike" kern="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rPr>
              <a:t>排除</a:t>
            </a:r>
            <a:r>
              <a:rPr kumimoji="0" lang="zh-CN" altLang="en-US" sz="2000" b="1"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。也就是说，缺省的情形是不能进行访问的，而保护方案可以识别在什么情况下访问是被允许的。</a:t>
            </a:r>
          </a:p>
        </p:txBody>
      </p:sp>
      <p:sp>
        <p:nvSpPr>
          <p:cNvPr id="27652" name="灯片编号占位符 3"/>
          <p:cNvSpPr>
            <a:spLocks noGrp="1"/>
          </p:cNvSpPr>
          <p:nvPr>
            <p:ph type="sldNum" sz="quarter" idx="10"/>
          </p:nvPr>
        </p:nvSpPr>
        <p:spPr>
          <a:xfrm>
            <a:off x="7954280" y="6512662"/>
            <a:ext cx="950640" cy="28024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2AAA374E-100F-4641-B61A-69B35BE113B2}" type="slidenum">
              <a:rPr lang="en-US" altLang="zh-CN" smtClean="0"/>
              <a:pPr/>
              <a:t>35</a:t>
            </a:fld>
            <a:endParaRPr lang="en-US" altLang="zh-CN" dirty="0"/>
          </a:p>
        </p:txBody>
      </p:sp>
      <p:sp>
        <p:nvSpPr>
          <p:cNvPr id="10" name="文本框 9">
            <a:extLst>
              <a:ext uri="{FF2B5EF4-FFF2-40B4-BE49-F238E27FC236}">
                <a16:creationId xmlns:a16="http://schemas.microsoft.com/office/drawing/2014/main" xmlns="" id="{D6E68D41-1703-423E-86C9-ED2CD43654BA}"/>
              </a:ext>
            </a:extLst>
          </p:cNvPr>
          <p:cNvSpPr txBox="1"/>
          <p:nvPr/>
        </p:nvSpPr>
        <p:spPr>
          <a:xfrm>
            <a:off x="683568" y="3277982"/>
            <a:ext cx="4968552" cy="261610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20000"/>
              </a:spcBef>
              <a:spcAft>
                <a:spcPct val="0"/>
              </a:spcAft>
              <a:buClr>
                <a:srgbClr val="6699FF"/>
              </a:buClr>
              <a:buSzTx/>
              <a:buFont typeface="Wingdings" pitchFamily="2" charset="2"/>
              <a:buNone/>
              <a:tabLst/>
              <a:defRPr/>
            </a:pPr>
            <a:r>
              <a:rPr kumimoji="0" lang="en-US"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DWORD </a:t>
            </a:r>
            <a:r>
              <a:rPr kumimoji="0" lang="en-US" altLang="zh-CN" sz="2000" b="0" i="0" u="none" strike="noStrike" kern="0" cap="none" spc="0" normalizeH="0" baseline="0" noProof="0" dirty="0" err="1">
                <a:ln>
                  <a:noFill/>
                </a:ln>
                <a:solidFill>
                  <a:srgbClr val="163794"/>
                </a:solidFill>
                <a:effectLst/>
                <a:uLnTx/>
                <a:uFillTx/>
                <a:latin typeface="楷体" panose="02010609060101010101" pitchFamily="49" charset="-122"/>
                <a:ea typeface="楷体" panose="02010609060101010101" pitchFamily="49" charset="-122"/>
              </a:rPr>
              <a:t>dwRet</a:t>
            </a:r>
            <a:r>
              <a:rPr kumimoji="0" lang="en-US"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 = </a:t>
            </a:r>
            <a:r>
              <a:rPr kumimoji="0" lang="en-US" altLang="zh-CN" sz="2000" b="0" i="0" u="none" strike="noStrike" kern="0" cap="none" spc="0" normalizeH="0" baseline="0" noProof="0" dirty="0" err="1">
                <a:ln>
                  <a:noFill/>
                </a:ln>
                <a:solidFill>
                  <a:srgbClr val="163794"/>
                </a:solidFill>
                <a:effectLst/>
                <a:uLnTx/>
                <a:uFillTx/>
                <a:latin typeface="楷体" panose="02010609060101010101" pitchFamily="49" charset="-122"/>
                <a:ea typeface="楷体" panose="02010609060101010101" pitchFamily="49" charset="-122"/>
              </a:rPr>
              <a:t>IsAccessAllowed</a:t>
            </a:r>
            <a:r>
              <a:rPr kumimoji="0" lang="en-US"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a:t>
            </a:r>
            <a:endParaRPr kumimoji="0" lang="zh-CN"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99FF"/>
              </a:buClr>
              <a:buSzTx/>
              <a:buFont typeface="Wingdings" pitchFamily="2" charset="2"/>
              <a:buNone/>
              <a:tabLst/>
              <a:defRPr/>
            </a:pPr>
            <a:r>
              <a:rPr kumimoji="0" lang="en-US" altLang="zh-CN" sz="2000" b="0" i="0" u="none" strike="noStrike" kern="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rPr>
              <a:t>If</a:t>
            </a:r>
            <a:r>
              <a:rPr kumimoji="0" lang="en-US"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 (</a:t>
            </a:r>
            <a:r>
              <a:rPr kumimoji="0" lang="en-US" altLang="zh-CN" sz="2000" b="0" i="0" u="none" strike="noStrike" kern="0" cap="none" spc="0" normalizeH="0" baseline="0" noProof="0" dirty="0" err="1">
                <a:ln>
                  <a:noFill/>
                </a:ln>
                <a:solidFill>
                  <a:srgbClr val="163794"/>
                </a:solidFill>
                <a:effectLst/>
                <a:uLnTx/>
                <a:uFillTx/>
                <a:latin typeface="楷体" panose="02010609060101010101" pitchFamily="49" charset="-122"/>
                <a:ea typeface="楷体" panose="02010609060101010101" pitchFamily="49" charset="-122"/>
              </a:rPr>
              <a:t>dwRet</a:t>
            </a:r>
            <a:r>
              <a:rPr kumimoji="0" lang="en-US"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 == ERROR_ACCESS_DENIED) {</a:t>
            </a:r>
            <a:endParaRPr kumimoji="0" lang="zh-CN"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99FF"/>
              </a:buClr>
              <a:buSzTx/>
              <a:buFont typeface="Wingdings" pitchFamily="2" charset="2"/>
              <a:buNone/>
              <a:tabLst/>
              <a:defRPr/>
            </a:pPr>
            <a:r>
              <a:rPr kumimoji="0" lang="en-US" altLang="zh-CN" sz="2000" b="0" i="0" u="none" strike="noStrike" kern="0" cap="none" spc="0" normalizeH="0" baseline="0" noProof="0" dirty="0">
                <a:ln>
                  <a:noFill/>
                </a:ln>
                <a:solidFill>
                  <a:srgbClr val="007A37"/>
                </a:solidFill>
                <a:effectLst/>
                <a:uLnTx/>
                <a:uFillTx/>
                <a:latin typeface="楷体" panose="02010609060101010101" pitchFamily="49" charset="-122"/>
                <a:ea typeface="楷体" panose="02010609060101010101" pitchFamily="49" charset="-122"/>
              </a:rPr>
              <a:t>//Security check failed.</a:t>
            </a:r>
            <a:endParaRPr kumimoji="0" lang="zh-CN" altLang="zh-CN" sz="2000" b="0" i="0" u="none" strike="noStrike" kern="0" cap="none" spc="0" normalizeH="0" baseline="0" noProof="0" dirty="0">
              <a:ln>
                <a:noFill/>
              </a:ln>
              <a:solidFill>
                <a:srgbClr val="007A37"/>
              </a:solidFill>
              <a:effectLst/>
              <a:uLnTx/>
              <a:uFillTx/>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99FF"/>
              </a:buClr>
              <a:buSzTx/>
              <a:buFont typeface="Wingdings" pitchFamily="2" charset="2"/>
              <a:buNone/>
              <a:tabLst/>
              <a:defRPr/>
            </a:pPr>
            <a:r>
              <a:rPr kumimoji="0" lang="en-US" altLang="zh-CN" sz="2000" b="0" i="0" u="none" strike="noStrike" kern="0" cap="none" spc="0" normalizeH="0" baseline="0" noProof="0" dirty="0">
                <a:ln>
                  <a:noFill/>
                </a:ln>
                <a:solidFill>
                  <a:srgbClr val="007A37"/>
                </a:solidFill>
                <a:effectLst/>
                <a:uLnTx/>
                <a:uFillTx/>
                <a:latin typeface="楷体" panose="02010609060101010101" pitchFamily="49" charset="-122"/>
                <a:ea typeface="楷体" panose="02010609060101010101" pitchFamily="49" charset="-122"/>
              </a:rPr>
              <a:t>//Inform user that access is denied</a:t>
            </a:r>
            <a:r>
              <a:rPr kumimoji="0" lang="en-US" altLang="zh-CN" sz="2000" b="0" i="0" u="none" strike="noStrike" kern="0" cap="none" spc="0" normalizeH="0" baseline="0" noProof="0" dirty="0">
                <a:ln>
                  <a:noFill/>
                </a:ln>
                <a:solidFill>
                  <a:srgbClr val="00B050"/>
                </a:solidFill>
                <a:effectLst/>
                <a:uLnTx/>
                <a:uFillTx/>
                <a:latin typeface="楷体" panose="02010609060101010101" pitchFamily="49" charset="-122"/>
                <a:ea typeface="楷体" panose="02010609060101010101" pitchFamily="49" charset="-122"/>
              </a:rPr>
              <a:t>.</a:t>
            </a:r>
            <a:endParaRPr kumimoji="0" lang="zh-CN" altLang="zh-CN" sz="2000" b="0" i="0" u="none" strike="noStrike" kern="0" cap="none" spc="0" normalizeH="0" baseline="0" noProof="0" dirty="0">
              <a:ln>
                <a:noFill/>
              </a:ln>
              <a:solidFill>
                <a:srgbClr val="00B050"/>
              </a:solidFill>
              <a:effectLst/>
              <a:uLnTx/>
              <a:uFillTx/>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99FF"/>
              </a:buClr>
              <a:buSzTx/>
              <a:buFont typeface="Wingdings" pitchFamily="2" charset="2"/>
              <a:buNone/>
              <a:tabLst/>
              <a:defRPr/>
            </a:pPr>
            <a:r>
              <a:rPr kumimoji="0" lang="en-US"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  </a:t>
            </a:r>
            <a:r>
              <a:rPr kumimoji="0" lang="en-US" altLang="zh-CN" sz="2000" b="0" i="0" u="none" strike="noStrike" kern="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rPr>
              <a:t>else</a:t>
            </a:r>
            <a:r>
              <a:rPr kumimoji="0" lang="en-US"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 { </a:t>
            </a:r>
            <a:endParaRPr kumimoji="0" lang="zh-CN"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99FF"/>
              </a:buClr>
              <a:buSzTx/>
              <a:buFont typeface="Wingdings" pitchFamily="2" charset="2"/>
              <a:buNone/>
              <a:tabLst/>
              <a:defRPr/>
            </a:pPr>
            <a:r>
              <a:rPr lang="en-US" altLang="zh-CN" sz="2000" kern="0" dirty="0">
                <a:solidFill>
                  <a:srgbClr val="007A37"/>
                </a:solidFill>
                <a:latin typeface="楷体" panose="02010609060101010101" pitchFamily="49" charset="-122"/>
                <a:ea typeface="楷体" panose="02010609060101010101" pitchFamily="49" charset="-122"/>
              </a:rPr>
              <a:t>// Security check OK.</a:t>
            </a:r>
            <a:endParaRPr lang="zh-CN" altLang="zh-CN" sz="2000" kern="0" dirty="0">
              <a:solidFill>
                <a:srgbClr val="007A37"/>
              </a:solidFill>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99FF"/>
              </a:buClr>
              <a:buSzTx/>
              <a:buFont typeface="Wingdings" pitchFamily="2" charset="2"/>
              <a:buNone/>
              <a:tabLst/>
              <a:defRPr/>
            </a:pPr>
            <a:r>
              <a:rPr kumimoji="0" lang="en-US"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rPr>
              <a:t>}</a:t>
            </a:r>
            <a:endParaRPr kumimoji="0" lang="zh-CN" altLang="zh-CN" sz="2000" b="0"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endParaRPr>
          </a:p>
        </p:txBody>
      </p:sp>
      <p:sp>
        <p:nvSpPr>
          <p:cNvPr id="12" name="文本框 11">
            <a:extLst>
              <a:ext uri="{FF2B5EF4-FFF2-40B4-BE49-F238E27FC236}">
                <a16:creationId xmlns:a16="http://schemas.microsoft.com/office/drawing/2014/main" xmlns="" id="{3FCA93ED-289B-422F-A1FF-0F6D9007F331}"/>
              </a:ext>
            </a:extLst>
          </p:cNvPr>
          <p:cNvSpPr txBox="1"/>
          <p:nvPr/>
        </p:nvSpPr>
        <p:spPr>
          <a:xfrm>
            <a:off x="611560" y="2209937"/>
            <a:ext cx="4572000" cy="76944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20000"/>
              </a:spcBef>
              <a:spcAft>
                <a:spcPct val="0"/>
              </a:spcAft>
              <a:buClr>
                <a:srgbClr val="6699FF"/>
              </a:buClr>
              <a:buSzTx/>
              <a:buFont typeface="Wingdings" panose="05000000000000000000" pitchFamily="2" charset="2"/>
              <a:buChar char="Ø"/>
              <a:tabLst/>
              <a:defRPr/>
            </a:pPr>
            <a:r>
              <a:rPr kumimoji="0" lang="en-US" altLang="zh-CN"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rPr>
              <a:t>a. </a:t>
            </a:r>
            <a:r>
              <a:rPr kumimoji="0" lang="zh-CN" altLang="zh-CN"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rPr>
              <a:t>解释程序中存在的安全缺陷。</a:t>
            </a:r>
          </a:p>
          <a:p>
            <a:pPr marL="342900" marR="0" lvl="0" indent="-342900" algn="l" defTabSz="914400" rtl="0" eaLnBrk="0" fontAlgn="base" latinLnBrk="0" hangingPunct="0">
              <a:lnSpc>
                <a:spcPct val="100000"/>
              </a:lnSpc>
              <a:spcBef>
                <a:spcPct val="20000"/>
              </a:spcBef>
              <a:spcAft>
                <a:spcPct val="0"/>
              </a:spcAft>
              <a:buClr>
                <a:srgbClr val="6699FF"/>
              </a:buClr>
              <a:buSzTx/>
              <a:buFont typeface="Wingdings" panose="05000000000000000000" pitchFamily="2" charset="2"/>
              <a:buChar char="Ø"/>
              <a:tabLst/>
              <a:defRPr/>
            </a:pPr>
            <a:r>
              <a:rPr kumimoji="0" lang="en-US" altLang="zh-CN"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rPr>
              <a:t>b. </a:t>
            </a:r>
            <a:r>
              <a:rPr kumimoji="0" lang="zh-CN" altLang="zh-CN"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rPr>
              <a:t>重写代码以避免缺陷。</a:t>
            </a:r>
            <a:endParaRPr kumimoji="0" lang="en-US" altLang="zh-CN" sz="2000" b="1" i="0" u="none" strike="noStrike" kern="0" cap="none" spc="0" normalizeH="0" baseline="0" noProof="0" dirty="0">
              <a:ln>
                <a:noFill/>
              </a:ln>
              <a:solidFill>
                <a:srgbClr val="163794"/>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3548783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WordArt 5"/>
          <p:cNvSpPr>
            <a:spLocks noChangeArrowheads="1" noChangeShapeType="1" noTextEdit="1"/>
          </p:cNvSpPr>
          <p:nvPr/>
        </p:nvSpPr>
        <p:spPr bwMode="gray">
          <a:xfrm>
            <a:off x="1676400" y="3810000"/>
            <a:ext cx="5759450" cy="863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headEnd/>
                  <a:tailEnd/>
                </a:ln>
                <a:gradFill rotWithShape="1">
                  <a:gsLst>
                    <a:gs pos="0">
                      <a:schemeClr val="tx1"/>
                    </a:gs>
                    <a:gs pos="100000">
                      <a:schemeClr val="accent1"/>
                    </a:gs>
                  </a:gsLst>
                  <a:lin ang="0" scaled="1"/>
                </a:gradFill>
                <a:effectLst>
                  <a:outerShdw dist="63500" dir="2212194" algn="ctr" rotWithShape="0">
                    <a:srgbClr val="868686">
                      <a:alpha val="50000"/>
                    </a:srgbClr>
                  </a:outerShdw>
                </a:effectLst>
                <a:latin typeface="Arial"/>
                <a:cs typeface="Arial"/>
              </a:rPr>
              <a:t>Thank You !</a:t>
            </a:r>
            <a:endParaRPr lang="zh-CN" altLang="en-US" sz="3600" b="1" kern="10">
              <a:ln w="19050">
                <a:solidFill>
                  <a:schemeClr val="bg1"/>
                </a:solidFill>
                <a:round/>
                <a:headEnd/>
                <a:tailEnd/>
              </a:ln>
              <a:gradFill rotWithShape="1">
                <a:gsLst>
                  <a:gs pos="0">
                    <a:schemeClr val="tx1"/>
                  </a:gs>
                  <a:gs pos="100000">
                    <a:schemeClr val="accent1"/>
                  </a:gs>
                </a:gsLst>
                <a:lin ang="0" scaled="1"/>
              </a:gradFill>
              <a:effectLst>
                <a:outerShdw dist="63500" dir="2212194" algn="ctr" rotWithShape="0">
                  <a:srgbClr val="868686">
                    <a:alpha val="50000"/>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8069"/>
                                        </p:tgtEl>
                                        <p:attrNameLst>
                                          <p:attrName>style.visibility</p:attrName>
                                        </p:attrNameLst>
                                      </p:cBhvr>
                                      <p:to>
                                        <p:strVal val="visible"/>
                                      </p:to>
                                    </p:set>
                                    <p:anim calcmode="lin" valueType="num">
                                      <p:cBhvr>
                                        <p:cTn id="7" dur="500" fill="hold"/>
                                        <p:tgtEl>
                                          <p:spTgt spid="88069"/>
                                        </p:tgtEl>
                                        <p:attrNameLst>
                                          <p:attrName>ppt_w</p:attrName>
                                        </p:attrNameLst>
                                      </p:cBhvr>
                                      <p:tavLst>
                                        <p:tav tm="0">
                                          <p:val>
                                            <p:fltVal val="0"/>
                                          </p:val>
                                        </p:tav>
                                        <p:tav tm="100000">
                                          <p:val>
                                            <p:strVal val="#ppt_w"/>
                                          </p:val>
                                        </p:tav>
                                      </p:tavLst>
                                    </p:anim>
                                    <p:anim calcmode="lin" valueType="num">
                                      <p:cBhvr>
                                        <p:cTn id="8" dur="500" fill="hold"/>
                                        <p:tgtEl>
                                          <p:spTgt spid="88069"/>
                                        </p:tgtEl>
                                        <p:attrNameLst>
                                          <p:attrName>ppt_h</p:attrName>
                                        </p:attrNameLst>
                                      </p:cBhvr>
                                      <p:tavLst>
                                        <p:tav tm="0">
                                          <p:val>
                                            <p:fltVal val="0"/>
                                          </p:val>
                                        </p:tav>
                                        <p:tav tm="100000">
                                          <p:val>
                                            <p:strVal val="#ppt_h"/>
                                          </p:val>
                                        </p:tav>
                                      </p:tavLst>
                                    </p:anim>
                                    <p:animEffect transition="in" filter="fade">
                                      <p:cBhvr>
                                        <p:cTn id="9"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5"/>
          <p:cNvSpPr>
            <a:spLocks noGrp="1"/>
          </p:cNvSpPr>
          <p:nvPr>
            <p:ph type="dt" sz="quarter" idx="12"/>
          </p:nvPr>
        </p:nvSpPr>
        <p:spPr/>
        <p:txBody>
          <a:bodyPr/>
          <a:lstStyle/>
          <a:p>
            <a:pPr>
              <a:defRPr/>
            </a:pPr>
            <a:r>
              <a:rPr lang="zh-CN" altLang="en-US" dirty="0"/>
              <a:t>信息与网络安全</a:t>
            </a:r>
            <a:endParaRPr lang="en-US" altLang="zh-CN" dirty="0"/>
          </a:p>
        </p:txBody>
      </p:sp>
      <p:sp>
        <p:nvSpPr>
          <p:cNvPr id="6147" name="Rectangle 2"/>
          <p:cNvSpPr>
            <a:spLocks noGrp="1" noChangeArrowheads="1"/>
          </p:cNvSpPr>
          <p:nvPr>
            <p:ph type="title"/>
          </p:nvPr>
        </p:nvSpPr>
        <p:spPr>
          <a:xfrm>
            <a:off x="848" y="158750"/>
            <a:ext cx="1355725" cy="563563"/>
          </a:xfrm>
        </p:spPr>
        <p:txBody>
          <a:bodyPr/>
          <a:lstStyle/>
          <a:p>
            <a:r>
              <a:rPr lang="zh-CN" altLang="en-US" dirty="0">
                <a:latin typeface="楷体" pitchFamily="49" charset="-122"/>
                <a:ea typeface="楷体" pitchFamily="49" charset="-122"/>
              </a:rPr>
              <a:t>引言</a:t>
            </a:r>
            <a:endParaRPr lang="en-US" altLang="zh-CN" dirty="0">
              <a:latin typeface="楷体" pitchFamily="49" charset="-122"/>
              <a:ea typeface="楷体" pitchFamily="49" charset="-122"/>
            </a:endParaRPr>
          </a:p>
        </p:txBody>
      </p:sp>
      <p:sp>
        <p:nvSpPr>
          <p:cNvPr id="6148"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89134"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zh-CN" altLang="en-US"/>
          </a:p>
        </p:txBody>
      </p:sp>
      <p:sp>
        <p:nvSpPr>
          <p:cNvPr id="89135"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p>
        </p:txBody>
      </p:sp>
      <p:grpSp>
        <p:nvGrpSpPr>
          <p:cNvPr id="3" name="组合 2">
            <a:extLst>
              <a:ext uri="{FF2B5EF4-FFF2-40B4-BE49-F238E27FC236}">
                <a16:creationId xmlns:a16="http://schemas.microsoft.com/office/drawing/2014/main" xmlns="" id="{325FA4E4-4168-435B-88CD-4078EDB7D28A}"/>
              </a:ext>
            </a:extLst>
          </p:cNvPr>
          <p:cNvGrpSpPr/>
          <p:nvPr/>
        </p:nvGrpSpPr>
        <p:grpSpPr>
          <a:xfrm>
            <a:off x="2145920" y="3397430"/>
            <a:ext cx="3718748" cy="799629"/>
            <a:chOff x="2145920" y="3397430"/>
            <a:chExt cx="3718748" cy="799629"/>
          </a:xfrm>
        </p:grpSpPr>
        <p:sp>
          <p:nvSpPr>
            <p:cNvPr id="6152" name="AutoShape 52"/>
            <p:cNvSpPr>
              <a:spLocks noChangeArrowheads="1"/>
            </p:cNvSpPr>
            <p:nvPr/>
          </p:nvSpPr>
          <p:spPr bwMode="gray">
            <a:xfrm>
              <a:off x="2674227" y="3397430"/>
              <a:ext cx="3190441" cy="799629"/>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zh-CN" altLang="en-US" sz="3200" b="1" dirty="0">
                  <a:solidFill>
                    <a:schemeClr val="tx2"/>
                  </a:solidFill>
                  <a:latin typeface="楷体" pitchFamily="49" charset="-122"/>
                  <a:ea typeface="楷体" pitchFamily="49" charset="-122"/>
                </a:rPr>
                <a:t>网络安全威胁</a:t>
              </a:r>
              <a:endParaRPr lang="en-US" altLang="zh-CN" sz="3200" b="1" dirty="0">
                <a:solidFill>
                  <a:schemeClr val="tx2"/>
                </a:solidFill>
                <a:latin typeface="楷体" pitchFamily="49" charset="-122"/>
                <a:ea typeface="楷体" pitchFamily="49" charset="-122"/>
              </a:endParaRPr>
            </a:p>
          </p:txBody>
        </p:sp>
        <p:grpSp>
          <p:nvGrpSpPr>
            <p:cNvPr id="6153" name="Group 53"/>
            <p:cNvGrpSpPr>
              <a:grpSpLocks/>
            </p:cNvGrpSpPr>
            <p:nvPr/>
          </p:nvGrpSpPr>
          <p:grpSpPr bwMode="auto">
            <a:xfrm>
              <a:off x="2145920" y="3588684"/>
              <a:ext cx="381000" cy="381000"/>
              <a:chOff x="2078" y="1680"/>
              <a:chExt cx="1615" cy="1615"/>
            </a:xfrm>
          </p:grpSpPr>
          <p:sp>
            <p:nvSpPr>
              <p:cNvPr id="6169"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ea typeface="宋体" charset="-122"/>
                </a:endParaRPr>
              </a:p>
            </p:txBody>
          </p:sp>
          <p:sp>
            <p:nvSpPr>
              <p:cNvPr id="6170"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ea typeface="宋体" charset="-122"/>
                </a:endParaRPr>
              </a:p>
            </p:txBody>
          </p:sp>
          <p:sp>
            <p:nvSpPr>
              <p:cNvPr id="89144" name="Oval 56"/>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ea typeface="宋体" pitchFamily="2" charset="-122"/>
                </a:endParaRPr>
              </a:p>
            </p:txBody>
          </p:sp>
          <p:sp>
            <p:nvSpPr>
              <p:cNvPr id="6172" name="Oval 57"/>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89146" name="Oval 58"/>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ea typeface="宋体" pitchFamily="2" charset="-122"/>
                </a:endParaRPr>
              </a:p>
            </p:txBody>
          </p:sp>
          <p:sp>
            <p:nvSpPr>
              <p:cNvPr id="6174" name="Oval 59"/>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grpSp>
      </p:grpSp>
      <p:grpSp>
        <p:nvGrpSpPr>
          <p:cNvPr id="4" name="组合 3">
            <a:extLst>
              <a:ext uri="{FF2B5EF4-FFF2-40B4-BE49-F238E27FC236}">
                <a16:creationId xmlns:a16="http://schemas.microsoft.com/office/drawing/2014/main" xmlns="" id="{6E2A6801-0C90-4D79-B3D1-396089316E41}"/>
              </a:ext>
            </a:extLst>
          </p:cNvPr>
          <p:cNvGrpSpPr/>
          <p:nvPr/>
        </p:nvGrpSpPr>
        <p:grpSpPr>
          <a:xfrm>
            <a:off x="1816911" y="4805316"/>
            <a:ext cx="4267257" cy="799629"/>
            <a:chOff x="1816911" y="4805316"/>
            <a:chExt cx="4267257" cy="799629"/>
          </a:xfrm>
        </p:grpSpPr>
        <p:sp>
          <p:nvSpPr>
            <p:cNvPr id="6151" name="AutoShape 50"/>
            <p:cNvSpPr>
              <a:spLocks noChangeArrowheads="1"/>
            </p:cNvSpPr>
            <p:nvPr/>
          </p:nvSpPr>
          <p:spPr bwMode="gray">
            <a:xfrm>
              <a:off x="2456249" y="4805316"/>
              <a:ext cx="3627919" cy="799629"/>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altLang="zh-CN" sz="3200" b="1" dirty="0">
                  <a:solidFill>
                    <a:schemeClr val="tx2"/>
                  </a:solidFill>
                  <a:latin typeface="Times New Roman" pitchFamily="18" charset="0"/>
                  <a:ea typeface="楷体" pitchFamily="49" charset="-122"/>
                  <a:cs typeface="Times New Roman" pitchFamily="18" charset="0"/>
                </a:rPr>
                <a:t>OSI</a:t>
              </a:r>
              <a:r>
                <a:rPr lang="zh-CN" altLang="en-US" sz="3200" b="1" dirty="0">
                  <a:solidFill>
                    <a:schemeClr val="tx2"/>
                  </a:solidFill>
                  <a:latin typeface="楷体" pitchFamily="49" charset="-122"/>
                  <a:ea typeface="楷体" pitchFamily="49" charset="-122"/>
                </a:rPr>
                <a:t>安全体系结构</a:t>
              </a:r>
              <a:endParaRPr lang="en-US" altLang="zh-CN" sz="3200" b="1" dirty="0">
                <a:solidFill>
                  <a:schemeClr val="tx2"/>
                </a:solidFill>
                <a:latin typeface="楷体" pitchFamily="49" charset="-122"/>
                <a:ea typeface="楷体" pitchFamily="49" charset="-122"/>
              </a:endParaRPr>
            </a:p>
          </p:txBody>
        </p:sp>
        <p:grpSp>
          <p:nvGrpSpPr>
            <p:cNvPr id="6154" name="Group 67"/>
            <p:cNvGrpSpPr>
              <a:grpSpLocks/>
            </p:cNvGrpSpPr>
            <p:nvPr/>
          </p:nvGrpSpPr>
          <p:grpSpPr bwMode="auto">
            <a:xfrm>
              <a:off x="1816911" y="5014630"/>
              <a:ext cx="381000" cy="381000"/>
              <a:chOff x="2078" y="1680"/>
              <a:chExt cx="1615" cy="1615"/>
            </a:xfrm>
          </p:grpSpPr>
          <p:sp>
            <p:nvSpPr>
              <p:cNvPr id="6163"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ea typeface="宋体" charset="-122"/>
                </a:endParaRPr>
              </a:p>
            </p:txBody>
          </p:sp>
          <p:sp>
            <p:nvSpPr>
              <p:cNvPr id="6164"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ea typeface="宋体" charset="-122"/>
                </a:endParaRPr>
              </a:p>
            </p:txBody>
          </p:sp>
          <p:sp>
            <p:nvSpPr>
              <p:cNvPr id="89158" name="Oval 7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ea typeface="宋体" pitchFamily="2" charset="-122"/>
                </a:endParaRPr>
              </a:p>
            </p:txBody>
          </p:sp>
          <p:sp>
            <p:nvSpPr>
              <p:cNvPr id="6166" name="Oval 71"/>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89160" name="Oval 7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ea typeface="宋体" pitchFamily="2" charset="-122"/>
                </a:endParaRPr>
              </a:p>
            </p:txBody>
          </p:sp>
          <p:sp>
            <p:nvSpPr>
              <p:cNvPr id="6168" name="Oval 73"/>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grpSp>
      </p:grpSp>
      <p:grpSp>
        <p:nvGrpSpPr>
          <p:cNvPr id="2" name="组合 1">
            <a:extLst>
              <a:ext uri="{FF2B5EF4-FFF2-40B4-BE49-F238E27FC236}">
                <a16:creationId xmlns:a16="http://schemas.microsoft.com/office/drawing/2014/main" xmlns="" id="{10140A31-79C7-4D29-A631-24E7428BB9DB}"/>
              </a:ext>
            </a:extLst>
          </p:cNvPr>
          <p:cNvGrpSpPr/>
          <p:nvPr/>
        </p:nvGrpSpPr>
        <p:grpSpPr>
          <a:xfrm>
            <a:off x="1684092" y="2023177"/>
            <a:ext cx="5480195" cy="799630"/>
            <a:chOff x="1684092" y="2023177"/>
            <a:chExt cx="5480195" cy="799630"/>
          </a:xfrm>
        </p:grpSpPr>
        <p:grpSp>
          <p:nvGrpSpPr>
            <p:cNvPr id="6155" name="Group 60"/>
            <p:cNvGrpSpPr>
              <a:grpSpLocks/>
            </p:cNvGrpSpPr>
            <p:nvPr/>
          </p:nvGrpSpPr>
          <p:grpSpPr bwMode="auto">
            <a:xfrm>
              <a:off x="1684092" y="2232492"/>
              <a:ext cx="381000" cy="381000"/>
              <a:chOff x="2078" y="1680"/>
              <a:chExt cx="1615" cy="1615"/>
            </a:xfrm>
          </p:grpSpPr>
          <p:sp>
            <p:nvSpPr>
              <p:cNvPr id="6157"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ea typeface="宋体" charset="-122"/>
                </a:endParaRPr>
              </a:p>
            </p:txBody>
          </p:sp>
          <p:sp>
            <p:nvSpPr>
              <p:cNvPr id="6158"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ea typeface="宋体" charset="-122"/>
                </a:endParaRPr>
              </a:p>
            </p:txBody>
          </p:sp>
          <p:sp>
            <p:nvSpPr>
              <p:cNvPr id="26"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ea typeface="宋体" pitchFamily="2" charset="-122"/>
                </a:endParaRPr>
              </a:p>
            </p:txBody>
          </p:sp>
          <p:sp>
            <p:nvSpPr>
              <p:cNvPr id="6160"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28"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ea typeface="宋体" pitchFamily="2" charset="-122"/>
                </a:endParaRPr>
              </a:p>
            </p:txBody>
          </p:sp>
          <p:sp>
            <p:nvSpPr>
              <p:cNvPr id="6162"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dirty="0">
                  <a:ea typeface="宋体" charset="-122"/>
                </a:endParaRPr>
              </a:p>
            </p:txBody>
          </p:sp>
        </p:grpSp>
        <p:sp>
          <p:nvSpPr>
            <p:cNvPr id="6156" name="AutoShape 50"/>
            <p:cNvSpPr>
              <a:spLocks noChangeArrowheads="1"/>
            </p:cNvSpPr>
            <p:nvPr/>
          </p:nvSpPr>
          <p:spPr bwMode="gray">
            <a:xfrm>
              <a:off x="2273068" y="2023177"/>
              <a:ext cx="4891219" cy="79963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zh-CN" altLang="en-US" sz="3200" b="1" dirty="0">
                  <a:solidFill>
                    <a:schemeClr val="tx2"/>
                  </a:solidFill>
                  <a:latin typeface="楷体" pitchFamily="49" charset="-122"/>
                  <a:ea typeface="楷体" pitchFamily="49" charset="-122"/>
                </a:rPr>
                <a:t>信息与网络安全的重要性</a:t>
              </a:r>
              <a:endParaRPr lang="en-US" altLang="zh-CN" sz="3200" b="1" dirty="0">
                <a:solidFill>
                  <a:schemeClr val="tx2"/>
                </a:solidFill>
                <a:latin typeface="楷体" pitchFamily="49" charset="-122"/>
                <a:ea typeface="楷体" pitchFamily="49" charset="-122"/>
              </a:endParaRPr>
            </a:p>
          </p:txBody>
        </p:sp>
      </p:grpSp>
    </p:spTree>
    <p:extLst>
      <p:ext uri="{BB962C8B-B14F-4D97-AF65-F5344CB8AC3E}">
        <p14:creationId xmlns:p14="http://schemas.microsoft.com/office/powerpoint/2010/main" val="195612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2500"/>
                            </p:stCondLst>
                            <p:childTnLst>
                              <p:par>
                                <p:cTn id="13" presetID="10" presetClass="entr" presetSubtype="0" fill="hold" nodeType="afterEffect">
                                  <p:stCondLst>
                                    <p:cond delay="1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日期占位符 5"/>
          <p:cNvSpPr>
            <a:spLocks noGrp="1"/>
          </p:cNvSpPr>
          <p:nvPr>
            <p:ph type="dt" sz="quarter" idx="12"/>
          </p:nvPr>
        </p:nvSpPr>
        <p:spPr/>
        <p:txBody>
          <a:bodyPr/>
          <a:lstStyle/>
          <a:p>
            <a:pPr>
              <a:defRPr/>
            </a:pPr>
            <a:r>
              <a:rPr lang="zh-CN" altLang="en-US" dirty="0"/>
              <a:t>信息与网络安全</a:t>
            </a:r>
            <a:endParaRPr lang="en-US" altLang="zh-CN" dirty="0"/>
          </a:p>
        </p:txBody>
      </p:sp>
      <p:sp>
        <p:nvSpPr>
          <p:cNvPr id="7172" name="Rectangle 2"/>
          <p:cNvSpPr>
            <a:spLocks noGrp="1" noChangeArrowheads="1"/>
          </p:cNvSpPr>
          <p:nvPr>
            <p:ph type="title"/>
          </p:nvPr>
        </p:nvSpPr>
        <p:spPr/>
        <p:txBody>
          <a:bodyPr/>
          <a:lstStyle/>
          <a:p>
            <a:pPr eaLnBrk="1" hangingPunct="1"/>
            <a:r>
              <a:rPr lang="zh-CN" altLang="en-US" dirty="0">
                <a:solidFill>
                  <a:srgbClr val="FFFFFF"/>
                </a:solidFill>
                <a:latin typeface="楷体" pitchFamily="49" charset="-122"/>
                <a:ea typeface="楷体" pitchFamily="49" charset="-122"/>
              </a:rPr>
              <a:t>信息与网络安全的重要性</a:t>
            </a:r>
            <a:endParaRPr lang="en-US" altLang="zh-CN" sz="2000" dirty="0">
              <a:latin typeface="楷体" pitchFamily="49" charset="-122"/>
              <a:ea typeface="楷体" pitchFamily="49" charset="-122"/>
            </a:endParaRPr>
          </a:p>
        </p:txBody>
      </p:sp>
      <p:sp>
        <p:nvSpPr>
          <p:cNvPr id="7181" name="Text Box 19"/>
          <p:cNvSpPr txBox="1">
            <a:spLocks noChangeArrowheads="1"/>
          </p:cNvSpPr>
          <p:nvPr/>
        </p:nvSpPr>
        <p:spPr bwMode="gray">
          <a:xfrm>
            <a:off x="1751448" y="1283942"/>
            <a:ext cx="5540299" cy="584775"/>
          </a:xfrm>
          <a:prstGeom prst="rect">
            <a:avLst/>
          </a:prstGeom>
          <a:ln/>
        </p:spPr>
        <p:style>
          <a:lnRef idx="1">
            <a:schemeClr val="accent5"/>
          </a:lnRef>
          <a:fillRef idx="2">
            <a:schemeClr val="accent5"/>
          </a:fillRef>
          <a:effectRef idx="1">
            <a:schemeClr val="accent5"/>
          </a:effectRef>
          <a:fontRef idx="minor">
            <a:schemeClr val="dk1"/>
          </a:fontRef>
        </p:style>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zh-CN" altLang="en-US" sz="3200" b="1" dirty="0">
                <a:solidFill>
                  <a:srgbClr val="000000"/>
                </a:solidFill>
                <a:latin typeface="楷体" panose="02010609060101010101" pitchFamily="49" charset="-122"/>
                <a:ea typeface="楷体" panose="02010609060101010101" pitchFamily="49" charset="-122"/>
              </a:rPr>
              <a:t>没有网络安全就没有国家安全</a:t>
            </a:r>
            <a:endParaRPr lang="en-US" altLang="zh-CN" sz="3200" b="1" dirty="0">
              <a:solidFill>
                <a:srgbClr val="000000"/>
              </a:solidFill>
              <a:latin typeface="楷体" panose="02010609060101010101" pitchFamily="49" charset="-122"/>
              <a:ea typeface="楷体" panose="02010609060101010101" pitchFamily="49" charset="-122"/>
            </a:endParaRPr>
          </a:p>
        </p:txBody>
      </p:sp>
      <p:grpSp>
        <p:nvGrpSpPr>
          <p:cNvPr id="11" name="组合 10">
            <a:extLst>
              <a:ext uri="{FF2B5EF4-FFF2-40B4-BE49-F238E27FC236}">
                <a16:creationId xmlns:a16="http://schemas.microsoft.com/office/drawing/2014/main" xmlns="" id="{99F4C3FE-76E2-4E15-B275-A962F281612A}"/>
              </a:ext>
            </a:extLst>
          </p:cNvPr>
          <p:cNvGrpSpPr/>
          <p:nvPr/>
        </p:nvGrpSpPr>
        <p:grpSpPr>
          <a:xfrm>
            <a:off x="355084" y="2209800"/>
            <a:ext cx="8381376" cy="4557447"/>
            <a:chOff x="223072" y="1981200"/>
            <a:chExt cx="8645894" cy="4701281"/>
          </a:xfrm>
        </p:grpSpPr>
        <p:grpSp>
          <p:nvGrpSpPr>
            <p:cNvPr id="2" name="组合 1">
              <a:extLst>
                <a:ext uri="{FF2B5EF4-FFF2-40B4-BE49-F238E27FC236}">
                  <a16:creationId xmlns:a16="http://schemas.microsoft.com/office/drawing/2014/main" xmlns="" id="{4DF2B112-0160-446A-B1A1-D2D92EEF9F8C}"/>
                </a:ext>
              </a:extLst>
            </p:cNvPr>
            <p:cNvGrpSpPr/>
            <p:nvPr/>
          </p:nvGrpSpPr>
          <p:grpSpPr>
            <a:xfrm>
              <a:off x="1115616" y="1981200"/>
              <a:ext cx="6781800" cy="4267200"/>
              <a:chOff x="1295400" y="1752600"/>
              <a:chExt cx="6781800" cy="4267200"/>
            </a:xfrm>
          </p:grpSpPr>
          <p:grpSp>
            <p:nvGrpSpPr>
              <p:cNvPr id="7173" name="Group 3"/>
              <p:cNvGrpSpPr>
                <a:grpSpLocks/>
              </p:cNvGrpSpPr>
              <p:nvPr/>
            </p:nvGrpSpPr>
            <p:grpSpPr bwMode="auto">
              <a:xfrm>
                <a:off x="3505200" y="1752600"/>
                <a:ext cx="2362200" cy="2438400"/>
                <a:chOff x="4071" y="1584"/>
                <a:chExt cx="1092" cy="1097"/>
              </a:xfrm>
            </p:grpSpPr>
            <p:sp>
              <p:nvSpPr>
                <p:cNvPr id="7228" name="Oval 4"/>
                <p:cNvSpPr>
                  <a:spLocks noChangeArrowheads="1"/>
                </p:cNvSpPr>
                <p:nvPr/>
              </p:nvSpPr>
              <p:spPr bwMode="gray">
                <a:xfrm>
                  <a:off x="4071" y="1584"/>
                  <a:ext cx="1090" cy="1088"/>
                </a:xfrm>
                <a:prstGeom prst="ellipse">
                  <a:avLst/>
                </a:prstGeom>
                <a:gradFill rotWithShape="1">
                  <a:gsLst>
                    <a:gs pos="0">
                      <a:srgbClr val="FFFFFF"/>
                    </a:gs>
                    <a:gs pos="50000">
                      <a:srgbClr val="D8755A"/>
                    </a:gs>
                    <a:gs pos="100000">
                      <a:srgbClr val="FFFFFF"/>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229" name="Oval 5"/>
                <p:cNvSpPr>
                  <a:spLocks noChangeArrowheads="1"/>
                </p:cNvSpPr>
                <p:nvPr/>
              </p:nvSpPr>
              <p:spPr bwMode="gray">
                <a:xfrm>
                  <a:off x="4073" y="1593"/>
                  <a:ext cx="1090" cy="1088"/>
                </a:xfrm>
                <a:prstGeom prst="ellipse">
                  <a:avLst/>
                </a:prstGeom>
                <a:gradFill rotWithShape="1">
                  <a:gsLst>
                    <a:gs pos="0">
                      <a:srgbClr val="D8755A">
                        <a:alpha val="32001"/>
                      </a:srgbClr>
                    </a:gs>
                    <a:gs pos="100000">
                      <a:srgbClr val="000000">
                        <a:alpha val="89998"/>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230" name="Oval 6"/>
                <p:cNvSpPr>
                  <a:spLocks noChangeArrowheads="1"/>
                </p:cNvSpPr>
                <p:nvPr/>
              </p:nvSpPr>
              <p:spPr bwMode="gray">
                <a:xfrm>
                  <a:off x="4131" y="1655"/>
                  <a:ext cx="946" cy="945"/>
                </a:xfrm>
                <a:prstGeom prst="ellipse">
                  <a:avLst/>
                </a:prstGeom>
                <a:gradFill rotWithShape="1">
                  <a:gsLst>
                    <a:gs pos="0">
                      <a:srgbClr val="753F31"/>
                    </a:gs>
                    <a:gs pos="50000">
                      <a:srgbClr val="D8755A"/>
                    </a:gs>
                    <a:gs pos="100000">
                      <a:srgbClr val="753F31"/>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231" name="Oval 7"/>
                <p:cNvSpPr>
                  <a:spLocks noChangeArrowheads="1"/>
                </p:cNvSpPr>
                <p:nvPr/>
              </p:nvSpPr>
              <p:spPr bwMode="gray">
                <a:xfrm>
                  <a:off x="4128" y="1650"/>
                  <a:ext cx="946" cy="945"/>
                </a:xfrm>
                <a:prstGeom prst="ellipse">
                  <a:avLst/>
                </a:prstGeom>
                <a:gradFill rotWithShape="1">
                  <a:gsLst>
                    <a:gs pos="0">
                      <a:srgbClr val="894A39"/>
                    </a:gs>
                    <a:gs pos="100000">
                      <a:srgbClr val="D8755A">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232" name="Oval 8"/>
                <p:cNvSpPr>
                  <a:spLocks noChangeArrowheads="1"/>
                </p:cNvSpPr>
                <p:nvPr/>
              </p:nvSpPr>
              <p:spPr bwMode="gray">
                <a:xfrm>
                  <a:off x="4178" y="1703"/>
                  <a:ext cx="852" cy="850"/>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grpSp>
              <p:nvGrpSpPr>
                <p:cNvPr id="7233" name="Group 9"/>
                <p:cNvGrpSpPr>
                  <a:grpSpLocks/>
                </p:cNvGrpSpPr>
                <p:nvPr/>
              </p:nvGrpSpPr>
              <p:grpSpPr bwMode="auto">
                <a:xfrm>
                  <a:off x="4197" y="1716"/>
                  <a:ext cx="826" cy="825"/>
                  <a:chOff x="4166" y="1706"/>
                  <a:chExt cx="1252" cy="1252"/>
                </a:xfrm>
              </p:grpSpPr>
              <p:sp>
                <p:nvSpPr>
                  <p:cNvPr id="7234" name="Oval 10"/>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35" name="Oval 11"/>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36" name="Oval 12"/>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37" name="Oval 13"/>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grpSp>
          </p:grpSp>
          <p:grpSp>
            <p:nvGrpSpPr>
              <p:cNvPr id="7174" name="Group 14"/>
              <p:cNvGrpSpPr>
                <a:grpSpLocks/>
              </p:cNvGrpSpPr>
              <p:nvPr/>
            </p:nvGrpSpPr>
            <p:grpSpPr bwMode="auto">
              <a:xfrm>
                <a:off x="2895600" y="2743200"/>
                <a:ext cx="3581400" cy="1828800"/>
                <a:chOff x="1680" y="1824"/>
                <a:chExt cx="2256" cy="1152"/>
              </a:xfrm>
            </p:grpSpPr>
            <p:sp>
              <p:nvSpPr>
                <p:cNvPr id="7224" name="AutoShape 15"/>
                <p:cNvSpPr>
                  <a:spLocks noChangeArrowheads="1"/>
                </p:cNvSpPr>
                <p:nvPr/>
              </p:nvSpPr>
              <p:spPr bwMode="gray">
                <a:xfrm rot="10800000">
                  <a:off x="3552" y="1824"/>
                  <a:ext cx="384" cy="288"/>
                </a:xfrm>
                <a:prstGeom prst="leftArrow">
                  <a:avLst>
                    <a:gd name="adj1" fmla="val 31250"/>
                    <a:gd name="adj2" fmla="val 71531"/>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7225" name="AutoShape 16"/>
                <p:cNvSpPr>
                  <a:spLocks noChangeArrowheads="1"/>
                </p:cNvSpPr>
                <p:nvPr/>
              </p:nvSpPr>
              <p:spPr bwMode="gray">
                <a:xfrm rot="-3685140">
                  <a:off x="2112" y="2640"/>
                  <a:ext cx="384" cy="288"/>
                </a:xfrm>
                <a:prstGeom prst="leftArrow">
                  <a:avLst>
                    <a:gd name="adj1" fmla="val 31250"/>
                    <a:gd name="adj2" fmla="val 71531"/>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7226" name="AutoShape 17"/>
                <p:cNvSpPr>
                  <a:spLocks noChangeArrowheads="1"/>
                </p:cNvSpPr>
                <p:nvPr/>
              </p:nvSpPr>
              <p:spPr bwMode="gray">
                <a:xfrm>
                  <a:off x="1680" y="1824"/>
                  <a:ext cx="384" cy="288"/>
                </a:xfrm>
                <a:prstGeom prst="leftArrow">
                  <a:avLst>
                    <a:gd name="adj1" fmla="val 31250"/>
                    <a:gd name="adj2" fmla="val 71531"/>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7227" name="AutoShape 18"/>
                <p:cNvSpPr>
                  <a:spLocks noChangeArrowheads="1"/>
                </p:cNvSpPr>
                <p:nvPr/>
              </p:nvSpPr>
              <p:spPr bwMode="gray">
                <a:xfrm rot="-7784550">
                  <a:off x="3120" y="2640"/>
                  <a:ext cx="384" cy="288"/>
                </a:xfrm>
                <a:prstGeom prst="leftArrow">
                  <a:avLst>
                    <a:gd name="adj1" fmla="val 31250"/>
                    <a:gd name="adj2" fmla="val 71531"/>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grpSp>
          <p:sp>
            <p:nvSpPr>
              <p:cNvPr id="7175" name="Text Box 19"/>
              <p:cNvSpPr txBox="1">
                <a:spLocks noChangeArrowheads="1"/>
              </p:cNvSpPr>
              <p:nvPr/>
            </p:nvSpPr>
            <p:spPr bwMode="gray">
              <a:xfrm>
                <a:off x="4021693" y="2719163"/>
                <a:ext cx="1422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zh-CN" altLang="en-US" sz="2400" b="1" dirty="0">
                    <a:solidFill>
                      <a:srgbClr val="000000"/>
                    </a:solidFill>
                    <a:ea typeface="宋体" charset="-122"/>
                  </a:rPr>
                  <a:t>网络安全</a:t>
                </a:r>
                <a:endParaRPr lang="en-US" altLang="zh-CN" sz="2400" b="1" dirty="0">
                  <a:solidFill>
                    <a:srgbClr val="000000"/>
                  </a:solidFill>
                  <a:ea typeface="宋体" charset="-122"/>
                </a:endParaRPr>
              </a:p>
            </p:txBody>
          </p:sp>
          <p:grpSp>
            <p:nvGrpSpPr>
              <p:cNvPr id="7176" name="Group 20"/>
              <p:cNvGrpSpPr>
                <a:grpSpLocks/>
              </p:cNvGrpSpPr>
              <p:nvPr/>
            </p:nvGrpSpPr>
            <p:grpSpPr bwMode="auto">
              <a:xfrm>
                <a:off x="6637338" y="2286000"/>
                <a:ext cx="1439862" cy="1439863"/>
                <a:chOff x="2789" y="1625"/>
                <a:chExt cx="907" cy="907"/>
              </a:xfrm>
            </p:grpSpPr>
            <p:sp>
              <p:nvSpPr>
                <p:cNvPr id="7214" name="Oval 21"/>
                <p:cNvSpPr>
                  <a:spLocks noChangeArrowheads="1"/>
                </p:cNvSpPr>
                <p:nvPr/>
              </p:nvSpPr>
              <p:spPr bwMode="gray">
                <a:xfrm>
                  <a:off x="2789" y="1625"/>
                  <a:ext cx="907" cy="907"/>
                </a:xfrm>
                <a:prstGeom prst="ellipse">
                  <a:avLst/>
                </a:prstGeom>
                <a:gradFill rotWithShape="1">
                  <a:gsLst>
                    <a:gs pos="0">
                      <a:srgbClr val="FFFFFF"/>
                    </a:gs>
                    <a:gs pos="50000">
                      <a:srgbClr val="83A6A7"/>
                    </a:gs>
                    <a:gs pos="100000">
                      <a:srgbClr val="FFFFFF"/>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215" name="Oval 22"/>
                <p:cNvSpPr>
                  <a:spLocks noChangeArrowheads="1"/>
                </p:cNvSpPr>
                <p:nvPr/>
              </p:nvSpPr>
              <p:spPr bwMode="gray">
                <a:xfrm>
                  <a:off x="2789" y="1625"/>
                  <a:ext cx="907" cy="907"/>
                </a:xfrm>
                <a:prstGeom prst="ellipse">
                  <a:avLst/>
                </a:prstGeom>
                <a:gradFill rotWithShape="1">
                  <a:gsLst>
                    <a:gs pos="0">
                      <a:srgbClr val="83A6A7">
                        <a:alpha val="32001"/>
                      </a:srgbClr>
                    </a:gs>
                    <a:gs pos="100000">
                      <a:srgbClr val="000000">
                        <a:alpha val="89998"/>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216" name="Oval 23"/>
                <p:cNvSpPr>
                  <a:spLocks noChangeArrowheads="1"/>
                </p:cNvSpPr>
                <p:nvPr/>
              </p:nvSpPr>
              <p:spPr bwMode="gray">
                <a:xfrm>
                  <a:off x="2849" y="1684"/>
                  <a:ext cx="787" cy="788"/>
                </a:xfrm>
                <a:prstGeom prst="ellipse">
                  <a:avLst/>
                </a:prstGeom>
                <a:gradFill rotWithShape="1">
                  <a:gsLst>
                    <a:gs pos="0">
                      <a:srgbClr val="475A5A"/>
                    </a:gs>
                    <a:gs pos="50000">
                      <a:srgbClr val="83A6A7"/>
                    </a:gs>
                    <a:gs pos="100000">
                      <a:srgbClr val="475A5A"/>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217" name="Oval 24"/>
                <p:cNvSpPr>
                  <a:spLocks noChangeArrowheads="1"/>
                </p:cNvSpPr>
                <p:nvPr/>
              </p:nvSpPr>
              <p:spPr bwMode="gray">
                <a:xfrm>
                  <a:off x="2849" y="1686"/>
                  <a:ext cx="787" cy="788"/>
                </a:xfrm>
                <a:prstGeom prst="ellipse">
                  <a:avLst/>
                </a:prstGeom>
                <a:gradFill rotWithShape="1">
                  <a:gsLst>
                    <a:gs pos="0">
                      <a:srgbClr val="53696A"/>
                    </a:gs>
                    <a:gs pos="100000">
                      <a:srgbClr val="83A6A7">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218" name="Oval 25"/>
                <p:cNvSpPr>
                  <a:spLocks noChangeArrowheads="1"/>
                </p:cNvSpPr>
                <p:nvPr/>
              </p:nvSpPr>
              <p:spPr bwMode="gray">
                <a:xfrm>
                  <a:off x="2888" y="1724"/>
                  <a:ext cx="709" cy="709"/>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grpSp>
              <p:nvGrpSpPr>
                <p:cNvPr id="7219" name="Group 26"/>
                <p:cNvGrpSpPr>
                  <a:grpSpLocks/>
                </p:cNvGrpSpPr>
                <p:nvPr/>
              </p:nvGrpSpPr>
              <p:grpSpPr bwMode="auto">
                <a:xfrm>
                  <a:off x="2899" y="1735"/>
                  <a:ext cx="687" cy="688"/>
                  <a:chOff x="4166" y="1706"/>
                  <a:chExt cx="1252" cy="1252"/>
                </a:xfrm>
              </p:grpSpPr>
              <p:sp>
                <p:nvSpPr>
                  <p:cNvPr id="7220" name="Oval 2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21" name="Oval 2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22" name="Oval 2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23" name="Oval 3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grpSp>
          </p:grpSp>
          <p:sp>
            <p:nvSpPr>
              <p:cNvPr id="7177" name="Text Box 31"/>
              <p:cNvSpPr txBox="1">
                <a:spLocks noChangeArrowheads="1"/>
              </p:cNvSpPr>
              <p:nvPr/>
            </p:nvSpPr>
            <p:spPr bwMode="gray">
              <a:xfrm>
                <a:off x="6737350" y="2819400"/>
                <a:ext cx="12176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zh-CN" altLang="en-US" sz="2000" b="1">
                    <a:solidFill>
                      <a:srgbClr val="000000"/>
                    </a:solidFill>
                    <a:ea typeface="宋体" charset="-122"/>
                  </a:rPr>
                  <a:t>国际社会</a:t>
                </a:r>
                <a:endParaRPr lang="en-US" altLang="zh-CN" sz="2000" b="1">
                  <a:solidFill>
                    <a:srgbClr val="000000"/>
                  </a:solidFill>
                  <a:ea typeface="宋体" charset="-122"/>
                </a:endParaRPr>
              </a:p>
            </p:txBody>
          </p:sp>
          <p:grpSp>
            <p:nvGrpSpPr>
              <p:cNvPr id="7178" name="Group 32"/>
              <p:cNvGrpSpPr>
                <a:grpSpLocks/>
              </p:cNvGrpSpPr>
              <p:nvPr/>
            </p:nvGrpSpPr>
            <p:grpSpPr bwMode="auto">
              <a:xfrm>
                <a:off x="5257800" y="4495800"/>
                <a:ext cx="1444625" cy="1524000"/>
                <a:chOff x="864" y="1680"/>
                <a:chExt cx="910" cy="960"/>
              </a:xfrm>
            </p:grpSpPr>
            <p:sp>
              <p:nvSpPr>
                <p:cNvPr id="7204" name="Oval 33"/>
                <p:cNvSpPr>
                  <a:spLocks noChangeArrowheads="1"/>
                </p:cNvSpPr>
                <p:nvPr/>
              </p:nvSpPr>
              <p:spPr bwMode="gray">
                <a:xfrm>
                  <a:off x="864" y="1680"/>
                  <a:ext cx="910" cy="960"/>
                </a:xfrm>
                <a:prstGeom prst="ellipse">
                  <a:avLst/>
                </a:prstGeom>
                <a:gradFill rotWithShape="1">
                  <a:gsLst>
                    <a:gs pos="0">
                      <a:srgbClr val="FFFFFF"/>
                    </a:gs>
                    <a:gs pos="50000">
                      <a:srgbClr val="FF6699"/>
                    </a:gs>
                    <a:gs pos="100000">
                      <a:srgbClr val="FFFFFF"/>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205" name="Oval 34"/>
                <p:cNvSpPr>
                  <a:spLocks noChangeArrowheads="1"/>
                </p:cNvSpPr>
                <p:nvPr/>
              </p:nvSpPr>
              <p:spPr bwMode="gray">
                <a:xfrm>
                  <a:off x="864" y="1680"/>
                  <a:ext cx="910" cy="960"/>
                </a:xfrm>
                <a:prstGeom prst="ellipse">
                  <a:avLst/>
                </a:prstGeom>
                <a:gradFill rotWithShape="1">
                  <a:gsLst>
                    <a:gs pos="0">
                      <a:srgbClr val="FF6699">
                        <a:alpha val="32001"/>
                      </a:srgbClr>
                    </a:gs>
                    <a:gs pos="100000">
                      <a:srgbClr val="000000">
                        <a:alpha val="89998"/>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206" name="Oval 35"/>
                <p:cNvSpPr>
                  <a:spLocks noChangeArrowheads="1"/>
                </p:cNvSpPr>
                <p:nvPr/>
              </p:nvSpPr>
              <p:spPr bwMode="gray">
                <a:xfrm>
                  <a:off x="923" y="1742"/>
                  <a:ext cx="792" cy="836"/>
                </a:xfrm>
                <a:prstGeom prst="ellipse">
                  <a:avLst/>
                </a:prstGeom>
                <a:gradFill rotWithShape="1">
                  <a:gsLst>
                    <a:gs pos="0">
                      <a:srgbClr val="8A3753"/>
                    </a:gs>
                    <a:gs pos="50000">
                      <a:srgbClr val="FF6699"/>
                    </a:gs>
                    <a:gs pos="100000">
                      <a:srgbClr val="8A3753"/>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207" name="Oval 36"/>
                <p:cNvSpPr>
                  <a:spLocks noChangeArrowheads="1"/>
                </p:cNvSpPr>
                <p:nvPr/>
              </p:nvSpPr>
              <p:spPr bwMode="gray">
                <a:xfrm>
                  <a:off x="912" y="1728"/>
                  <a:ext cx="791" cy="836"/>
                </a:xfrm>
                <a:prstGeom prst="ellipse">
                  <a:avLst/>
                </a:prstGeom>
                <a:gradFill rotWithShape="1">
                  <a:gsLst>
                    <a:gs pos="0">
                      <a:srgbClr val="A24161"/>
                    </a:gs>
                    <a:gs pos="100000">
                      <a:srgbClr val="FF6699">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208" name="Oval 37"/>
                <p:cNvSpPr>
                  <a:spLocks noChangeArrowheads="1"/>
                </p:cNvSpPr>
                <p:nvPr/>
              </p:nvSpPr>
              <p:spPr bwMode="gray">
                <a:xfrm>
                  <a:off x="966" y="1785"/>
                  <a:ext cx="712" cy="75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209" name="Oval 38"/>
                <p:cNvSpPr>
                  <a:spLocks noChangeArrowheads="1"/>
                </p:cNvSpPr>
                <p:nvPr/>
              </p:nvSpPr>
              <p:spPr bwMode="gray">
                <a:xfrm>
                  <a:off x="960" y="1776"/>
                  <a:ext cx="689" cy="727"/>
                </a:xfrm>
                <a:prstGeom prst="ellipse">
                  <a:avLst/>
                </a:prstGeom>
                <a:gradFill rotWithShape="1">
                  <a:gsLst>
                    <a:gs pos="0">
                      <a:srgbClr val="595959"/>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10" name="Oval 39"/>
                <p:cNvSpPr>
                  <a:spLocks noChangeArrowheads="1"/>
                </p:cNvSpPr>
                <p:nvPr/>
              </p:nvSpPr>
              <p:spPr bwMode="gray">
                <a:xfrm>
                  <a:off x="986" y="1801"/>
                  <a:ext cx="673" cy="709"/>
                </a:xfrm>
                <a:prstGeom prst="ellipse">
                  <a:avLst/>
                </a:prstGeom>
                <a:gradFill rotWithShape="1">
                  <a:gsLst>
                    <a:gs pos="0">
                      <a:srgbClr val="C0C0C0">
                        <a:alpha val="0"/>
                      </a:srgbClr>
                    </a:gs>
                    <a:gs pos="100000">
                      <a:srgbClr val="E9E9E9"/>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11" name="Oval 40"/>
                <p:cNvSpPr>
                  <a:spLocks noChangeArrowheads="1"/>
                </p:cNvSpPr>
                <p:nvPr/>
              </p:nvSpPr>
              <p:spPr bwMode="gray">
                <a:xfrm>
                  <a:off x="994" y="1808"/>
                  <a:ext cx="640" cy="663"/>
                </a:xfrm>
                <a:prstGeom prst="ellipse">
                  <a:avLst/>
                </a:prstGeom>
                <a:gradFill rotWithShape="1">
                  <a:gsLst>
                    <a:gs pos="0">
                      <a:srgbClr val="989898"/>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12" name="Oval 41"/>
                <p:cNvSpPr>
                  <a:spLocks noChangeArrowheads="1"/>
                </p:cNvSpPr>
                <p:nvPr/>
              </p:nvSpPr>
              <p:spPr bwMode="gray">
                <a:xfrm>
                  <a:off x="1031" y="1827"/>
                  <a:ext cx="569" cy="538"/>
                </a:xfrm>
                <a:prstGeom prst="ellipse">
                  <a:avLst/>
                </a:prstGeom>
                <a:gradFill rotWithShape="1">
                  <a:gsLst>
                    <a:gs pos="0">
                      <a:srgbClr val="FFFFFF"/>
                    </a:gs>
                    <a:gs pos="100000">
                      <a:srgbClr val="C0C0C0">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13" name="Text Box 42"/>
                <p:cNvSpPr txBox="1">
                  <a:spLocks noChangeArrowheads="1"/>
                </p:cNvSpPr>
                <p:nvPr/>
              </p:nvSpPr>
              <p:spPr bwMode="gray">
                <a:xfrm>
                  <a:off x="1103" y="2054"/>
                  <a:ext cx="4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zh-CN" altLang="en-US" sz="2000" b="1">
                      <a:solidFill>
                        <a:srgbClr val="000000"/>
                      </a:solidFill>
                      <a:ea typeface="宋体" charset="-122"/>
                    </a:rPr>
                    <a:t>法治</a:t>
                  </a:r>
                  <a:endParaRPr lang="en-US" altLang="zh-CN" sz="2000" b="1">
                    <a:solidFill>
                      <a:srgbClr val="000000"/>
                    </a:solidFill>
                    <a:ea typeface="宋体" charset="-122"/>
                  </a:endParaRPr>
                </a:p>
              </p:txBody>
            </p:sp>
          </p:grpSp>
          <p:grpSp>
            <p:nvGrpSpPr>
              <p:cNvPr id="7179" name="Group 43"/>
              <p:cNvGrpSpPr>
                <a:grpSpLocks/>
              </p:cNvGrpSpPr>
              <p:nvPr/>
            </p:nvGrpSpPr>
            <p:grpSpPr bwMode="auto">
              <a:xfrm>
                <a:off x="1295400" y="2286000"/>
                <a:ext cx="1446213" cy="1524000"/>
                <a:chOff x="884" y="2523"/>
                <a:chExt cx="862" cy="862"/>
              </a:xfrm>
            </p:grpSpPr>
            <p:sp>
              <p:nvSpPr>
                <p:cNvPr id="7195" name="Oval 44"/>
                <p:cNvSpPr>
                  <a:spLocks noChangeArrowheads="1"/>
                </p:cNvSpPr>
                <p:nvPr/>
              </p:nvSpPr>
              <p:spPr bwMode="gray">
                <a:xfrm>
                  <a:off x="884" y="2523"/>
                  <a:ext cx="862" cy="862"/>
                </a:xfrm>
                <a:prstGeom prst="ellipse">
                  <a:avLst/>
                </a:prstGeom>
                <a:gradFill rotWithShape="1">
                  <a:gsLst>
                    <a:gs pos="0">
                      <a:srgbClr val="FFFFFF"/>
                    </a:gs>
                    <a:gs pos="50000">
                      <a:srgbClr val="00CC66"/>
                    </a:gs>
                    <a:gs pos="100000">
                      <a:srgbClr val="FFFFFF"/>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196" name="Oval 45"/>
                <p:cNvSpPr>
                  <a:spLocks noChangeArrowheads="1"/>
                </p:cNvSpPr>
                <p:nvPr/>
              </p:nvSpPr>
              <p:spPr bwMode="gray">
                <a:xfrm>
                  <a:off x="884" y="2523"/>
                  <a:ext cx="862" cy="862"/>
                </a:xfrm>
                <a:prstGeom prst="ellipse">
                  <a:avLst/>
                </a:prstGeom>
                <a:gradFill rotWithShape="1">
                  <a:gsLst>
                    <a:gs pos="0">
                      <a:srgbClr val="00CC66">
                        <a:alpha val="32001"/>
                      </a:srgbClr>
                    </a:gs>
                    <a:gs pos="100000">
                      <a:srgbClr val="000000">
                        <a:alpha val="89998"/>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197" name="Oval 46"/>
                <p:cNvSpPr>
                  <a:spLocks noChangeArrowheads="1"/>
                </p:cNvSpPr>
                <p:nvPr/>
              </p:nvSpPr>
              <p:spPr bwMode="gray">
                <a:xfrm>
                  <a:off x="940" y="2579"/>
                  <a:ext cx="750" cy="750"/>
                </a:xfrm>
                <a:prstGeom prst="ellipse">
                  <a:avLst/>
                </a:prstGeom>
                <a:gradFill rotWithShape="1">
                  <a:gsLst>
                    <a:gs pos="0">
                      <a:srgbClr val="006E37"/>
                    </a:gs>
                    <a:gs pos="50000">
                      <a:srgbClr val="00CC66"/>
                    </a:gs>
                    <a:gs pos="100000">
                      <a:srgbClr val="006E37"/>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198" name="Oval 47"/>
                <p:cNvSpPr>
                  <a:spLocks noChangeArrowheads="1"/>
                </p:cNvSpPr>
                <p:nvPr/>
              </p:nvSpPr>
              <p:spPr bwMode="gray">
                <a:xfrm>
                  <a:off x="941" y="2579"/>
                  <a:ext cx="749" cy="750"/>
                </a:xfrm>
                <a:prstGeom prst="ellipse">
                  <a:avLst/>
                </a:prstGeom>
                <a:gradFill rotWithShape="1">
                  <a:gsLst>
                    <a:gs pos="0">
                      <a:srgbClr val="008241"/>
                    </a:gs>
                    <a:gs pos="100000">
                      <a:srgbClr val="00CC66">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199" name="Oval 48"/>
                <p:cNvSpPr>
                  <a:spLocks noChangeArrowheads="1"/>
                </p:cNvSpPr>
                <p:nvPr/>
              </p:nvSpPr>
              <p:spPr bwMode="gray">
                <a:xfrm>
                  <a:off x="981" y="2617"/>
                  <a:ext cx="674" cy="674"/>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200" name="Oval 49"/>
                <p:cNvSpPr>
                  <a:spLocks noChangeArrowheads="1"/>
                </p:cNvSpPr>
                <p:nvPr/>
              </p:nvSpPr>
              <p:spPr bwMode="gray">
                <a:xfrm>
                  <a:off x="992" y="2628"/>
                  <a:ext cx="653" cy="653"/>
                </a:xfrm>
                <a:prstGeom prst="ellipse">
                  <a:avLst/>
                </a:prstGeom>
                <a:gradFill rotWithShape="1">
                  <a:gsLst>
                    <a:gs pos="0">
                      <a:srgbClr val="595959"/>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01" name="Oval 50"/>
                <p:cNvSpPr>
                  <a:spLocks noChangeArrowheads="1"/>
                </p:cNvSpPr>
                <p:nvPr/>
              </p:nvSpPr>
              <p:spPr bwMode="gray">
                <a:xfrm>
                  <a:off x="1000" y="2632"/>
                  <a:ext cx="637" cy="636"/>
                </a:xfrm>
                <a:prstGeom prst="ellipse">
                  <a:avLst/>
                </a:prstGeom>
                <a:gradFill rotWithShape="1">
                  <a:gsLst>
                    <a:gs pos="0">
                      <a:srgbClr val="C0C0C0">
                        <a:alpha val="0"/>
                      </a:srgbClr>
                    </a:gs>
                    <a:gs pos="100000">
                      <a:srgbClr val="E9E9E9"/>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02" name="Oval 51"/>
                <p:cNvSpPr>
                  <a:spLocks noChangeArrowheads="1"/>
                </p:cNvSpPr>
                <p:nvPr/>
              </p:nvSpPr>
              <p:spPr bwMode="gray">
                <a:xfrm>
                  <a:off x="1007" y="2638"/>
                  <a:ext cx="606" cy="595"/>
                </a:xfrm>
                <a:prstGeom prst="ellipse">
                  <a:avLst/>
                </a:prstGeom>
                <a:gradFill rotWithShape="1">
                  <a:gsLst>
                    <a:gs pos="0">
                      <a:srgbClr val="989898"/>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203" name="Oval 52"/>
                <p:cNvSpPr>
                  <a:spLocks noChangeArrowheads="1"/>
                </p:cNvSpPr>
                <p:nvPr/>
              </p:nvSpPr>
              <p:spPr bwMode="gray">
                <a:xfrm>
                  <a:off x="1042" y="2655"/>
                  <a:ext cx="539" cy="483"/>
                </a:xfrm>
                <a:prstGeom prst="ellipse">
                  <a:avLst/>
                </a:prstGeom>
                <a:gradFill rotWithShape="1">
                  <a:gsLst>
                    <a:gs pos="0">
                      <a:srgbClr val="FFFFFF"/>
                    </a:gs>
                    <a:gs pos="100000">
                      <a:srgbClr val="C0C0C0">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grpSp>
          <p:grpSp>
            <p:nvGrpSpPr>
              <p:cNvPr id="7180" name="Group 54"/>
              <p:cNvGrpSpPr>
                <a:grpSpLocks/>
              </p:cNvGrpSpPr>
              <p:nvPr/>
            </p:nvGrpSpPr>
            <p:grpSpPr bwMode="auto">
              <a:xfrm>
                <a:off x="2598738" y="4495800"/>
                <a:ext cx="1439862" cy="1439863"/>
                <a:chOff x="1685" y="3125"/>
                <a:chExt cx="907" cy="907"/>
              </a:xfrm>
            </p:grpSpPr>
            <p:grpSp>
              <p:nvGrpSpPr>
                <p:cNvPr id="7183" name="Group 55"/>
                <p:cNvGrpSpPr>
                  <a:grpSpLocks/>
                </p:cNvGrpSpPr>
                <p:nvPr/>
              </p:nvGrpSpPr>
              <p:grpSpPr bwMode="auto">
                <a:xfrm>
                  <a:off x="1685" y="3125"/>
                  <a:ext cx="907" cy="907"/>
                  <a:chOff x="2832" y="1728"/>
                  <a:chExt cx="907" cy="907"/>
                </a:xfrm>
              </p:grpSpPr>
              <p:sp>
                <p:nvSpPr>
                  <p:cNvPr id="7185" name="Oval 56"/>
                  <p:cNvSpPr>
                    <a:spLocks noChangeArrowheads="1"/>
                  </p:cNvSpPr>
                  <p:nvPr/>
                </p:nvSpPr>
                <p:spPr bwMode="gray">
                  <a:xfrm>
                    <a:off x="2832" y="1728"/>
                    <a:ext cx="907" cy="907"/>
                  </a:xfrm>
                  <a:prstGeom prst="ellipse">
                    <a:avLst/>
                  </a:prstGeom>
                  <a:gradFill rotWithShape="1">
                    <a:gsLst>
                      <a:gs pos="0">
                        <a:srgbClr val="FFFFFF"/>
                      </a:gs>
                      <a:gs pos="50000">
                        <a:srgbClr val="3965E1"/>
                      </a:gs>
                      <a:gs pos="100000">
                        <a:srgbClr val="FFFFFF"/>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186" name="Oval 57"/>
                  <p:cNvSpPr>
                    <a:spLocks noChangeArrowheads="1"/>
                  </p:cNvSpPr>
                  <p:nvPr/>
                </p:nvSpPr>
                <p:spPr bwMode="gray">
                  <a:xfrm>
                    <a:off x="2832" y="1728"/>
                    <a:ext cx="907" cy="907"/>
                  </a:xfrm>
                  <a:prstGeom prst="ellipse">
                    <a:avLst/>
                  </a:prstGeom>
                  <a:gradFill rotWithShape="1">
                    <a:gsLst>
                      <a:gs pos="0">
                        <a:srgbClr val="3965E1">
                          <a:alpha val="32001"/>
                        </a:srgbClr>
                      </a:gs>
                      <a:gs pos="100000">
                        <a:srgbClr val="000000">
                          <a:alpha val="89998"/>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ea typeface="宋体" charset="-122"/>
                    </a:endParaRPr>
                  </a:p>
                </p:txBody>
              </p:sp>
              <p:sp>
                <p:nvSpPr>
                  <p:cNvPr id="7187" name="Oval 58"/>
                  <p:cNvSpPr>
                    <a:spLocks noChangeArrowheads="1"/>
                  </p:cNvSpPr>
                  <p:nvPr/>
                </p:nvSpPr>
                <p:spPr bwMode="gray">
                  <a:xfrm>
                    <a:off x="2889" y="1788"/>
                    <a:ext cx="787" cy="788"/>
                  </a:xfrm>
                  <a:prstGeom prst="ellipse">
                    <a:avLst/>
                  </a:prstGeom>
                  <a:gradFill rotWithShape="1">
                    <a:gsLst>
                      <a:gs pos="0">
                        <a:srgbClr val="1F377A"/>
                      </a:gs>
                      <a:gs pos="50000">
                        <a:srgbClr val="3965E1"/>
                      </a:gs>
                      <a:gs pos="100000">
                        <a:srgbClr val="1F377A"/>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188" name="Oval 59"/>
                  <p:cNvSpPr>
                    <a:spLocks noChangeArrowheads="1"/>
                  </p:cNvSpPr>
                  <p:nvPr/>
                </p:nvSpPr>
                <p:spPr bwMode="gray">
                  <a:xfrm>
                    <a:off x="2889" y="1794"/>
                    <a:ext cx="787" cy="788"/>
                  </a:xfrm>
                  <a:prstGeom prst="ellipse">
                    <a:avLst/>
                  </a:prstGeom>
                  <a:gradFill rotWithShape="1">
                    <a:gsLst>
                      <a:gs pos="0">
                        <a:srgbClr val="264396"/>
                      </a:gs>
                      <a:gs pos="100000">
                        <a:srgbClr val="3965E1">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sp>
                <p:nvSpPr>
                  <p:cNvPr id="7189" name="Oval 60"/>
                  <p:cNvSpPr>
                    <a:spLocks noChangeArrowheads="1"/>
                  </p:cNvSpPr>
                  <p:nvPr/>
                </p:nvSpPr>
                <p:spPr bwMode="gray">
                  <a:xfrm>
                    <a:off x="2928" y="1833"/>
                    <a:ext cx="709" cy="709"/>
                  </a:xfrm>
                  <a:prstGeom prst="ellipse">
                    <a:avLst/>
                  </a:prstGeom>
                  <a:gradFill rotWithShape="1">
                    <a:gsLst>
                      <a:gs pos="0">
                        <a:srgbClr val="3965E1"/>
                      </a:gs>
                      <a:gs pos="100000">
                        <a:srgbClr val="03060D"/>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charset="-122"/>
                    </a:endParaRPr>
                  </a:p>
                </p:txBody>
              </p:sp>
              <p:grpSp>
                <p:nvGrpSpPr>
                  <p:cNvPr id="7190" name="Group 61"/>
                  <p:cNvGrpSpPr>
                    <a:grpSpLocks/>
                  </p:cNvGrpSpPr>
                  <p:nvPr/>
                </p:nvGrpSpPr>
                <p:grpSpPr bwMode="auto">
                  <a:xfrm>
                    <a:off x="2946" y="1842"/>
                    <a:ext cx="687" cy="688"/>
                    <a:chOff x="4166" y="1706"/>
                    <a:chExt cx="1252" cy="1252"/>
                  </a:xfrm>
                </p:grpSpPr>
                <p:sp>
                  <p:nvSpPr>
                    <p:cNvPr id="7191" name="Oval 6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192" name="Oval 6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193" name="Oval 6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sp>
                  <p:nvSpPr>
                    <p:cNvPr id="7194" name="Oval 6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charset="-122"/>
                      </a:endParaRPr>
                    </a:p>
                  </p:txBody>
                </p:sp>
              </p:grpSp>
            </p:grpSp>
            <p:sp>
              <p:nvSpPr>
                <p:cNvPr id="7184" name="Text Box 66"/>
                <p:cNvSpPr txBox="1">
                  <a:spLocks noChangeArrowheads="1"/>
                </p:cNvSpPr>
                <p:nvPr/>
              </p:nvSpPr>
              <p:spPr bwMode="gray">
                <a:xfrm>
                  <a:off x="1740" y="3456"/>
                  <a:ext cx="7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zh-CN" altLang="en-US" sz="2000" b="1">
                      <a:solidFill>
                        <a:srgbClr val="000000"/>
                      </a:solidFill>
                      <a:ea typeface="宋体" charset="-122"/>
                    </a:rPr>
                    <a:t>国家安全</a:t>
                  </a:r>
                  <a:endParaRPr lang="en-US" altLang="zh-CN" sz="2000" b="1">
                    <a:solidFill>
                      <a:srgbClr val="000000"/>
                    </a:solidFill>
                    <a:ea typeface="宋体" charset="-122"/>
                  </a:endParaRPr>
                </a:p>
              </p:txBody>
            </p:sp>
          </p:grpSp>
          <p:sp>
            <p:nvSpPr>
              <p:cNvPr id="7182" name="Text Box 19"/>
              <p:cNvSpPr txBox="1">
                <a:spLocks noChangeArrowheads="1"/>
              </p:cNvSpPr>
              <p:nvPr/>
            </p:nvSpPr>
            <p:spPr bwMode="gray">
              <a:xfrm>
                <a:off x="1382713" y="2849563"/>
                <a:ext cx="1244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zh-CN" altLang="en-US" sz="2000" b="1" dirty="0">
                    <a:solidFill>
                      <a:srgbClr val="000000"/>
                    </a:solidFill>
                    <a:ea typeface="宋体" charset="-122"/>
                  </a:rPr>
                  <a:t>国家主权</a:t>
                </a:r>
                <a:endParaRPr lang="en-US" altLang="zh-CN" sz="2000" b="1" dirty="0">
                  <a:solidFill>
                    <a:srgbClr val="000000"/>
                  </a:solidFill>
                  <a:ea typeface="宋体" charset="-122"/>
                </a:endParaRPr>
              </a:p>
            </p:txBody>
          </p:sp>
        </p:grpSp>
        <p:pic>
          <p:nvPicPr>
            <p:cNvPr id="4" name="图形 3" descr="钥匙">
              <a:extLst>
                <a:ext uri="{FF2B5EF4-FFF2-40B4-BE49-F238E27FC236}">
                  <a16:creationId xmlns:a16="http://schemas.microsoft.com/office/drawing/2014/main" xmlns="" id="{35658ACE-8D1F-4461-B00E-A04607C587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658280" y="5768081"/>
              <a:ext cx="914400" cy="914400"/>
            </a:xfrm>
            <a:prstGeom prst="rect">
              <a:avLst/>
            </a:prstGeom>
          </p:spPr>
        </p:pic>
        <p:pic>
          <p:nvPicPr>
            <p:cNvPr id="6" name="图形 5" descr="正义天平">
              <a:extLst>
                <a:ext uri="{FF2B5EF4-FFF2-40B4-BE49-F238E27FC236}">
                  <a16:creationId xmlns:a16="http://schemas.microsoft.com/office/drawing/2014/main" xmlns="" id="{C3F253A7-A560-4293-9908-1E58386ACC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497241" y="5495007"/>
              <a:ext cx="1176483" cy="1176483"/>
            </a:xfrm>
            <a:prstGeom prst="rect">
              <a:avLst/>
            </a:prstGeom>
          </p:spPr>
        </p:pic>
        <p:pic>
          <p:nvPicPr>
            <p:cNvPr id="8" name="图形 7" descr="世界">
              <a:extLst>
                <a:ext uri="{FF2B5EF4-FFF2-40B4-BE49-F238E27FC236}">
                  <a16:creationId xmlns:a16="http://schemas.microsoft.com/office/drawing/2014/main" xmlns="" id="{46F17397-D00B-4D8D-9CD4-A2AC3E4266D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954566" y="3448050"/>
              <a:ext cx="914400" cy="914400"/>
            </a:xfrm>
            <a:prstGeom prst="rect">
              <a:avLst/>
            </a:prstGeom>
          </p:spPr>
        </p:pic>
        <p:pic>
          <p:nvPicPr>
            <p:cNvPr id="10" name="图形 9" descr="国际象棋">
              <a:extLst>
                <a:ext uri="{FF2B5EF4-FFF2-40B4-BE49-F238E27FC236}">
                  <a16:creationId xmlns:a16="http://schemas.microsoft.com/office/drawing/2014/main" xmlns="" id="{68FF4A92-3714-4FBC-903C-E4310D1B869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23072" y="3448050"/>
              <a:ext cx="914400" cy="91440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863703" y="5712781"/>
            <a:ext cx="3775393" cy="4519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 name="日期占位符 5"/>
          <p:cNvSpPr>
            <a:spLocks noGrp="1"/>
          </p:cNvSpPr>
          <p:nvPr>
            <p:ph type="dt" sz="quarter" idx="12"/>
          </p:nvPr>
        </p:nvSpPr>
        <p:spPr/>
        <p:txBody>
          <a:bodyPr/>
          <a:lstStyle/>
          <a:p>
            <a:pPr>
              <a:defRPr/>
            </a:pPr>
            <a:r>
              <a:rPr lang="zh-CN" altLang="en-US" dirty="0"/>
              <a:t>信息与网络安全</a:t>
            </a:r>
            <a:endParaRPr lang="en-US" altLang="zh-CN" dirty="0"/>
          </a:p>
        </p:txBody>
      </p:sp>
      <p:sp>
        <p:nvSpPr>
          <p:cNvPr id="8196" name="Rectangle 2"/>
          <p:cNvSpPr>
            <a:spLocks noGrp="1" noChangeArrowheads="1"/>
          </p:cNvSpPr>
          <p:nvPr>
            <p:ph type="title"/>
          </p:nvPr>
        </p:nvSpPr>
        <p:spPr/>
        <p:txBody>
          <a:bodyPr/>
          <a:lstStyle/>
          <a:p>
            <a:pPr eaLnBrk="1" hangingPunct="1"/>
            <a:r>
              <a:rPr lang="zh-CN" altLang="en-US" dirty="0">
                <a:ea typeface="宋体" charset="-122"/>
              </a:rPr>
              <a:t>信息与网络安全的重要性</a:t>
            </a:r>
            <a:endParaRPr lang="en-US" altLang="zh-CN" dirty="0">
              <a:ea typeface="宋体" charset="-122"/>
            </a:endParaRPr>
          </a:p>
        </p:txBody>
      </p:sp>
      <p:sp>
        <p:nvSpPr>
          <p:cNvPr id="8197" name="Rectangle 3"/>
          <p:cNvSpPr>
            <a:spLocks noGrp="1" noChangeArrowheads="1"/>
          </p:cNvSpPr>
          <p:nvPr>
            <p:ph type="body" idx="1"/>
          </p:nvPr>
        </p:nvSpPr>
        <p:spPr>
          <a:xfrm>
            <a:off x="4422" y="1052736"/>
            <a:ext cx="9144000" cy="289040"/>
          </a:xfrm>
        </p:spPr>
        <p:txBody>
          <a:bodyPr/>
          <a:lstStyle/>
          <a:p>
            <a:pPr eaLnBrk="1" hangingPunct="1">
              <a:lnSpc>
                <a:spcPct val="80000"/>
              </a:lnSpc>
            </a:pPr>
            <a:r>
              <a:rPr lang="zh-CN" altLang="en-US" sz="2400" b="1" dirty="0">
                <a:latin typeface="华文楷体" pitchFamily="2" charset="-122"/>
                <a:ea typeface="华文楷体" pitchFamily="2" charset="-122"/>
              </a:rPr>
              <a:t>各国网络空间安全战略</a:t>
            </a:r>
            <a:endParaRPr lang="en-US" altLang="zh-CN" sz="2400" b="1" dirty="0">
              <a:latin typeface="华文楷体" pitchFamily="2" charset="-122"/>
              <a:ea typeface="华文楷体" pitchFamily="2" charset="-122"/>
            </a:endParaRPr>
          </a:p>
          <a:p>
            <a:pPr eaLnBrk="1" hangingPunct="1">
              <a:lnSpc>
                <a:spcPct val="80000"/>
              </a:lnSpc>
            </a:pPr>
            <a:endParaRPr lang="en-US" altLang="zh-CN" sz="2000" b="1" dirty="0">
              <a:ea typeface="宋体" charset="-122"/>
            </a:endParaRPr>
          </a:p>
          <a:p>
            <a:pPr marL="0" indent="0" eaLnBrk="1" hangingPunct="1">
              <a:lnSpc>
                <a:spcPct val="80000"/>
              </a:lnSpc>
              <a:buNone/>
            </a:pPr>
            <a:endParaRPr lang="en-US" altLang="zh-CN" sz="2000" b="1" dirty="0">
              <a:ea typeface="宋体" charset="-122"/>
            </a:endParaRPr>
          </a:p>
          <a:p>
            <a:pPr eaLnBrk="1" hangingPunct="1">
              <a:lnSpc>
                <a:spcPct val="80000"/>
              </a:lnSpc>
            </a:pPr>
            <a:endParaRPr lang="en-US" altLang="zh-CN" sz="2000" b="1" dirty="0">
              <a:ea typeface="宋体" charset="-122"/>
            </a:endParaRPr>
          </a:p>
          <a:p>
            <a:pPr eaLnBrk="1" hangingPunct="1">
              <a:lnSpc>
                <a:spcPct val="80000"/>
              </a:lnSpc>
            </a:pPr>
            <a:endParaRPr lang="en-US" altLang="zh-CN" sz="2000" b="1" dirty="0">
              <a:ea typeface="宋体" charset="-122"/>
            </a:endParaRPr>
          </a:p>
          <a:p>
            <a:pPr eaLnBrk="1" hangingPunct="1">
              <a:lnSpc>
                <a:spcPct val="80000"/>
              </a:lnSpc>
            </a:pPr>
            <a:endParaRPr lang="en-US" altLang="zh-CN" sz="2000" b="1" dirty="0">
              <a:ea typeface="宋体" charset="-122"/>
            </a:endParaRPr>
          </a:p>
          <a:p>
            <a:pPr eaLnBrk="1" hangingPunct="1">
              <a:lnSpc>
                <a:spcPct val="80000"/>
              </a:lnSpc>
            </a:pPr>
            <a:endParaRPr lang="en-US" altLang="zh-CN" sz="2000" b="1" dirty="0">
              <a:ea typeface="宋体" charset="-122"/>
            </a:endParaRPr>
          </a:p>
          <a:p>
            <a:pPr eaLnBrk="1" hangingPunct="1">
              <a:lnSpc>
                <a:spcPct val="80000"/>
              </a:lnSpc>
            </a:pPr>
            <a:endParaRPr lang="en-US" altLang="zh-CN" sz="2000" b="1" dirty="0">
              <a:ea typeface="宋体"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10" y="1453349"/>
            <a:ext cx="2481900" cy="1396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36496" y="1647196"/>
            <a:ext cx="4289175"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000" dirty="0"/>
              <a:t>《</a:t>
            </a:r>
            <a:r>
              <a:rPr lang="zh-CN" altLang="en-US" sz="2000" dirty="0"/>
              <a:t>网络空间行动战略</a:t>
            </a:r>
            <a:r>
              <a:rPr lang="en-US" altLang="zh-CN" sz="2000" dirty="0"/>
              <a:t>》</a:t>
            </a:r>
          </a:p>
          <a:p>
            <a:r>
              <a:rPr lang="en-US" altLang="zh-CN" sz="2000" dirty="0"/>
              <a:t>《</a:t>
            </a:r>
            <a:r>
              <a:rPr lang="zh-CN" altLang="en-US" sz="2000" dirty="0"/>
              <a:t>信息共享与安全保障国家战略</a:t>
            </a:r>
            <a:r>
              <a:rPr lang="en-US" altLang="zh-CN" sz="2000" dirty="0"/>
              <a:t>》</a:t>
            </a:r>
          </a:p>
          <a:p>
            <a:r>
              <a:rPr lang="en-US" altLang="zh-CN" sz="2000" dirty="0"/>
              <a:t>《</a:t>
            </a:r>
            <a:r>
              <a:rPr lang="zh-CN" altLang="en-US" sz="2000" dirty="0"/>
              <a:t>网络空间战略</a:t>
            </a:r>
            <a:r>
              <a:rPr lang="en-US" altLang="zh-CN" sz="2000" dirty="0"/>
              <a:t>》</a:t>
            </a:r>
            <a:endParaRPr lang="zh-CN" altLang="en-US" sz="2000" dirty="0"/>
          </a:p>
        </p:txBody>
      </p:sp>
      <p:cxnSp>
        <p:nvCxnSpPr>
          <p:cNvPr id="10" name="直接连接符 9"/>
          <p:cNvCxnSpPr>
            <a:cxnSpLocks/>
          </p:cNvCxnSpPr>
          <p:nvPr/>
        </p:nvCxnSpPr>
        <p:spPr>
          <a:xfrm>
            <a:off x="2628809" y="2151383"/>
            <a:ext cx="1120262" cy="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2876851" y="1746800"/>
            <a:ext cx="646331" cy="369332"/>
          </a:xfrm>
          <a:prstGeom prst="rect">
            <a:avLst/>
          </a:prstGeom>
          <a:noFill/>
        </p:spPr>
        <p:txBody>
          <a:bodyPr wrap="none" rtlCol="0">
            <a:spAutoFit/>
          </a:bodyPr>
          <a:lstStyle/>
          <a:p>
            <a:r>
              <a:rPr lang="zh-CN" altLang="en-US" dirty="0"/>
              <a:t>美国</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47" y="2762993"/>
            <a:ext cx="1984198" cy="11177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836496" y="2956433"/>
            <a:ext cx="5105374"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000" dirty="0"/>
              <a:t>《</a:t>
            </a:r>
            <a:r>
              <a:rPr lang="zh-CN" altLang="en-US" sz="2000" dirty="0"/>
              <a:t>俄联邦国家安全战略</a:t>
            </a:r>
            <a:r>
              <a:rPr lang="en-US" altLang="zh-CN" sz="2000" dirty="0"/>
              <a:t>》</a:t>
            </a:r>
          </a:p>
          <a:p>
            <a:r>
              <a:rPr lang="en-US" altLang="zh-CN" sz="2000" dirty="0"/>
              <a:t>《2017—2030 </a:t>
            </a:r>
            <a:r>
              <a:rPr lang="zh-CN" altLang="en-US" sz="2000" dirty="0"/>
              <a:t>年俄联邦信息社会发展战略</a:t>
            </a:r>
            <a:r>
              <a:rPr lang="en-US" altLang="zh-CN" sz="2000" dirty="0"/>
              <a:t>》</a:t>
            </a:r>
          </a:p>
          <a:p>
            <a:r>
              <a:rPr lang="en-US" altLang="zh-CN" sz="2000" dirty="0"/>
              <a:t>《</a:t>
            </a:r>
            <a:r>
              <a:rPr lang="zh-CN" altLang="en-US" sz="2000" dirty="0"/>
              <a:t>关键信息基础设施安全保障法案</a:t>
            </a:r>
            <a:r>
              <a:rPr lang="en-US" altLang="zh-CN" sz="2000" dirty="0"/>
              <a:t>》</a:t>
            </a:r>
            <a:r>
              <a:rPr lang="zh-CN" altLang="en-US" sz="2000" dirty="0"/>
              <a:t>。</a:t>
            </a:r>
          </a:p>
        </p:txBody>
      </p:sp>
      <p:cxnSp>
        <p:nvCxnSpPr>
          <p:cNvPr id="18" name="直接连接符 17"/>
          <p:cNvCxnSpPr>
            <a:cxnSpLocks/>
          </p:cNvCxnSpPr>
          <p:nvPr/>
        </p:nvCxnSpPr>
        <p:spPr>
          <a:xfrm>
            <a:off x="2666844" y="3321875"/>
            <a:ext cx="1120262" cy="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p:cNvSpPr txBox="1"/>
          <p:nvPr/>
        </p:nvSpPr>
        <p:spPr>
          <a:xfrm>
            <a:off x="2784347" y="2917292"/>
            <a:ext cx="877163" cy="369332"/>
          </a:xfrm>
          <a:prstGeom prst="rect">
            <a:avLst/>
          </a:prstGeom>
          <a:noFill/>
        </p:spPr>
        <p:txBody>
          <a:bodyPr wrap="none" rtlCol="0">
            <a:spAutoFit/>
          </a:bodyPr>
          <a:lstStyle/>
          <a:p>
            <a:r>
              <a:rPr lang="zh-CN" altLang="en-US" dirty="0"/>
              <a:t>俄罗斯</a:t>
            </a:r>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321" y="4075442"/>
            <a:ext cx="1968724" cy="116030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33" name="直接连接符 32"/>
          <p:cNvCxnSpPr>
            <a:cxnSpLocks/>
          </p:cNvCxnSpPr>
          <p:nvPr/>
        </p:nvCxnSpPr>
        <p:spPr>
          <a:xfrm>
            <a:off x="2666844" y="4634655"/>
            <a:ext cx="1169661" cy="8302"/>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p:cNvSpPr txBox="1"/>
          <p:nvPr/>
        </p:nvSpPr>
        <p:spPr>
          <a:xfrm>
            <a:off x="2875969" y="4233371"/>
            <a:ext cx="646331" cy="369332"/>
          </a:xfrm>
          <a:prstGeom prst="rect">
            <a:avLst/>
          </a:prstGeom>
          <a:noFill/>
        </p:spPr>
        <p:txBody>
          <a:bodyPr wrap="none" rtlCol="0">
            <a:spAutoFit/>
          </a:bodyPr>
          <a:lstStyle/>
          <a:p>
            <a:r>
              <a:rPr lang="zh-CN" altLang="en-US" dirty="0"/>
              <a:t>欧盟</a:t>
            </a:r>
          </a:p>
        </p:txBody>
      </p:sp>
      <p:sp>
        <p:nvSpPr>
          <p:cNvPr id="27" name="矩形 26"/>
          <p:cNvSpPr/>
          <p:nvPr/>
        </p:nvSpPr>
        <p:spPr>
          <a:xfrm>
            <a:off x="3895856" y="4453248"/>
            <a:ext cx="2749471"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sz="2000" dirty="0"/>
              <a:t>《</a:t>
            </a:r>
            <a:r>
              <a:rPr lang="zh-CN" altLang="en-US" sz="2000" dirty="0"/>
              <a:t>欧盟网络安全战略</a:t>
            </a:r>
            <a:r>
              <a:rPr lang="en-US" altLang="zh-CN" sz="2000" dirty="0"/>
              <a:t>》</a:t>
            </a:r>
            <a:endParaRPr lang="zh-CN" altLang="en-US" sz="2000" dirty="0"/>
          </a:p>
        </p:txBody>
      </p:sp>
      <p:pic>
        <p:nvPicPr>
          <p:cNvPr id="1030" name="Picture 6" descr="http://p3.itc.cn/images03/20200525/64c44c26686b4cc4ab6bca6fd4b490d1.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321" y="5445223"/>
            <a:ext cx="1968724" cy="10696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38" name="直接连接符 37"/>
          <p:cNvCxnSpPr>
            <a:cxnSpLocks/>
          </p:cNvCxnSpPr>
          <p:nvPr/>
        </p:nvCxnSpPr>
        <p:spPr>
          <a:xfrm>
            <a:off x="2681705" y="5982687"/>
            <a:ext cx="1105401" cy="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p:cNvSpPr txBox="1"/>
          <p:nvPr/>
        </p:nvSpPr>
        <p:spPr>
          <a:xfrm>
            <a:off x="2899229" y="5610727"/>
            <a:ext cx="646331" cy="369332"/>
          </a:xfrm>
          <a:prstGeom prst="rect">
            <a:avLst/>
          </a:prstGeom>
          <a:noFill/>
        </p:spPr>
        <p:txBody>
          <a:bodyPr wrap="none" rtlCol="0">
            <a:spAutoFit/>
          </a:bodyPr>
          <a:lstStyle/>
          <a:p>
            <a:r>
              <a:rPr lang="zh-CN" altLang="en-US" dirty="0"/>
              <a:t>日本</a:t>
            </a:r>
          </a:p>
        </p:txBody>
      </p:sp>
      <p:sp>
        <p:nvSpPr>
          <p:cNvPr id="30" name="矩形 29"/>
          <p:cNvSpPr/>
          <p:nvPr/>
        </p:nvSpPr>
        <p:spPr>
          <a:xfrm>
            <a:off x="3895856" y="5795393"/>
            <a:ext cx="3775393" cy="400110"/>
          </a:xfrm>
          <a:prstGeom prst="rect">
            <a:avLst/>
          </a:prstGeom>
        </p:spPr>
        <p:txBody>
          <a:bodyPr wrap="none">
            <a:spAutoFit/>
          </a:bodyPr>
          <a:lstStyle/>
          <a:p>
            <a:r>
              <a:rPr lang="en-US" altLang="zh-CN" sz="2000" dirty="0"/>
              <a:t>《</a:t>
            </a:r>
            <a:r>
              <a:rPr lang="zh-CN" altLang="en-US" sz="2000" dirty="0"/>
              <a:t>日本保护国民信息安全战略</a:t>
            </a:r>
            <a:r>
              <a:rPr lang="en-US" altLang="zh-CN" sz="2000" dirty="0"/>
              <a:t>》</a:t>
            </a:r>
            <a:endParaRPr lang="zh-CN" alt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a:ea typeface="宋体" charset="-122"/>
              </a:rPr>
              <a:t>信息与网络安全的重要性</a:t>
            </a:r>
          </a:p>
        </p:txBody>
      </p:sp>
      <p:pic>
        <p:nvPicPr>
          <p:cNvPr id="10243"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773587" y="1944358"/>
            <a:ext cx="2860874" cy="1533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日期占位符 4"/>
          <p:cNvSpPr>
            <a:spLocks noGrp="1"/>
          </p:cNvSpPr>
          <p:nvPr>
            <p:ph type="dt" sz="quarter" idx="12"/>
          </p:nvPr>
        </p:nvSpPr>
        <p:spPr/>
        <p:txBody>
          <a:bodyPr/>
          <a:lstStyle/>
          <a:p>
            <a:pPr>
              <a:defRPr/>
            </a:pPr>
            <a:r>
              <a:rPr lang="zh-CN" altLang="en-US"/>
              <a:t>信息与网络安全</a:t>
            </a:r>
            <a:endParaRPr lang="en-US" altLang="zh-CN"/>
          </a:p>
        </p:txBody>
      </p:sp>
      <p:sp>
        <p:nvSpPr>
          <p:cNvPr id="10247" name="TextBox 7"/>
          <p:cNvSpPr txBox="1">
            <a:spLocks noChangeArrowheads="1"/>
          </p:cNvSpPr>
          <p:nvPr/>
        </p:nvSpPr>
        <p:spPr bwMode="auto">
          <a:xfrm>
            <a:off x="611560" y="3573547"/>
            <a:ext cx="3240361" cy="646331"/>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b="1" dirty="0">
                <a:latin typeface="楷体" panose="02010609060101010101" pitchFamily="49" charset="-122"/>
                <a:ea typeface="楷体" panose="02010609060101010101" pitchFamily="49" charset="-122"/>
              </a:rPr>
              <a:t>伊拉克战争前期，购买了被</a:t>
            </a:r>
            <a:r>
              <a:rPr lang="zh-CN" altLang="en-US" b="1" dirty="0">
                <a:solidFill>
                  <a:srgbClr val="FF0000"/>
                </a:solidFill>
                <a:latin typeface="楷体" panose="02010609060101010101" pitchFamily="49" charset="-122"/>
                <a:ea typeface="楷体" panose="02010609060101010101" pitchFamily="49" charset="-122"/>
              </a:rPr>
              <a:t>植入病毒</a:t>
            </a:r>
            <a:r>
              <a:rPr lang="zh-CN" altLang="en-US" b="1" dirty="0">
                <a:latin typeface="楷体" panose="02010609060101010101" pitchFamily="49" charset="-122"/>
                <a:ea typeface="楷体" panose="02010609060101010101" pitchFamily="49" charset="-122"/>
              </a:rPr>
              <a:t>的打印机等</a:t>
            </a:r>
            <a:r>
              <a:rPr lang="zh-CN" altLang="en-US" b="1" dirty="0">
                <a:solidFill>
                  <a:srgbClr val="FF0000"/>
                </a:solidFill>
                <a:latin typeface="楷体" panose="02010609060101010101" pitchFamily="49" charset="-122"/>
                <a:ea typeface="楷体" panose="02010609060101010101" pitchFamily="49" charset="-122"/>
              </a:rPr>
              <a:t>信息设备</a:t>
            </a:r>
          </a:p>
        </p:txBody>
      </p:sp>
      <p:grpSp>
        <p:nvGrpSpPr>
          <p:cNvPr id="9" name="组合 8">
            <a:extLst>
              <a:ext uri="{FF2B5EF4-FFF2-40B4-BE49-F238E27FC236}">
                <a16:creationId xmlns:a16="http://schemas.microsoft.com/office/drawing/2014/main" xmlns="" id="{D3DA3BFD-A380-4D31-B5BC-4D2BA9AAA29E}"/>
              </a:ext>
            </a:extLst>
          </p:cNvPr>
          <p:cNvGrpSpPr/>
          <p:nvPr/>
        </p:nvGrpSpPr>
        <p:grpSpPr>
          <a:xfrm>
            <a:off x="441649" y="4506902"/>
            <a:ext cx="3672408" cy="2198698"/>
            <a:chOff x="473173" y="4349579"/>
            <a:chExt cx="3672408" cy="2198698"/>
          </a:xfrm>
        </p:grpSpPr>
        <p:pic>
          <p:nvPicPr>
            <p:cNvPr id="1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951" y="4349579"/>
              <a:ext cx="2899194" cy="1477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矩形 2"/>
            <p:cNvSpPr/>
            <p:nvPr/>
          </p:nvSpPr>
          <p:spPr>
            <a:xfrm>
              <a:off x="473173" y="5901946"/>
              <a:ext cx="367240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indent="0">
                <a:buFont typeface="Wingdings" pitchFamily="2" charset="2"/>
                <a:buNone/>
              </a:pPr>
              <a:r>
                <a:rPr lang="en-US" altLang="zh-CN" b="1" dirty="0">
                  <a:latin typeface="楷体" pitchFamily="49" charset="-122"/>
                  <a:ea typeface="楷体" pitchFamily="49" charset="-122"/>
                </a:rPr>
                <a:t>2010</a:t>
              </a:r>
              <a:r>
                <a:rPr lang="zh-CN" altLang="zh-CN" b="1" dirty="0">
                  <a:latin typeface="楷体" pitchFamily="49" charset="-122"/>
                  <a:ea typeface="楷体" pitchFamily="49" charset="-122"/>
                </a:rPr>
                <a:t>年伊朗</a:t>
              </a:r>
              <a:r>
                <a:rPr lang="zh-CN" altLang="zh-CN" b="1" dirty="0">
                  <a:solidFill>
                    <a:srgbClr val="FF0000"/>
                  </a:solidFill>
                  <a:latin typeface="楷体" pitchFamily="49" charset="-122"/>
                  <a:ea typeface="楷体" pitchFamily="49" charset="-122"/>
                </a:rPr>
                <a:t>核设施</a:t>
              </a:r>
              <a:r>
                <a:rPr lang="zh-CN" altLang="en-US" b="1" dirty="0">
                  <a:latin typeface="楷体" pitchFamily="49" charset="-122"/>
                  <a:ea typeface="楷体" pitchFamily="49" charset="-122"/>
                </a:rPr>
                <a:t>遭受</a:t>
              </a:r>
              <a:r>
                <a:rPr lang="zh-CN" altLang="en-US" b="1" dirty="0">
                  <a:solidFill>
                    <a:srgbClr val="FF0000"/>
                  </a:solidFill>
                  <a:latin typeface="楷体" pitchFamily="49" charset="-122"/>
                  <a:ea typeface="楷体" pitchFamily="49" charset="-122"/>
                </a:rPr>
                <a:t>攻击</a:t>
              </a:r>
              <a:endParaRPr lang="en-US" altLang="zh-CN" b="1" dirty="0">
                <a:solidFill>
                  <a:srgbClr val="FF0000"/>
                </a:solidFill>
                <a:latin typeface="楷体" pitchFamily="49" charset="-122"/>
                <a:ea typeface="楷体" pitchFamily="49" charset="-122"/>
              </a:endParaRPr>
            </a:p>
            <a:p>
              <a:pPr marL="0" indent="0">
                <a:buFont typeface="Wingdings" pitchFamily="2" charset="2"/>
                <a:buNone/>
              </a:pPr>
              <a:r>
                <a:rPr lang="en-US" altLang="zh-CN" b="1" dirty="0">
                  <a:latin typeface="楷体" pitchFamily="49" charset="-122"/>
                  <a:ea typeface="楷体" pitchFamily="49" charset="-122"/>
                </a:rPr>
                <a:t>2021</a:t>
              </a:r>
              <a:r>
                <a:rPr lang="zh-CN" altLang="en-US" b="1" dirty="0">
                  <a:latin typeface="楷体" pitchFamily="49" charset="-122"/>
                  <a:ea typeface="楷体" pitchFamily="49" charset="-122"/>
                </a:rPr>
                <a:t>年</a:t>
              </a:r>
              <a:r>
                <a:rPr lang="en-US" altLang="zh-CN" b="1" dirty="0">
                  <a:latin typeface="楷体" pitchFamily="49" charset="-122"/>
                  <a:ea typeface="楷体" pitchFamily="49" charset="-122"/>
                </a:rPr>
                <a:t>4</a:t>
              </a:r>
              <a:r>
                <a:rPr lang="zh-CN" altLang="en-US" b="1" dirty="0">
                  <a:latin typeface="楷体" pitchFamily="49" charset="-122"/>
                  <a:ea typeface="楷体" pitchFamily="49" charset="-122"/>
                </a:rPr>
                <a:t>月该核设施</a:t>
              </a:r>
              <a:r>
                <a:rPr lang="zh-CN" altLang="en-US" b="1" dirty="0">
                  <a:solidFill>
                    <a:srgbClr val="FF0000"/>
                  </a:solidFill>
                  <a:latin typeface="楷体" pitchFamily="49" charset="-122"/>
                  <a:ea typeface="楷体" pitchFamily="49" charset="-122"/>
                </a:rPr>
                <a:t>再次遭受攻击</a:t>
              </a:r>
              <a:endParaRPr lang="en-US" altLang="zh-CN" b="1" dirty="0">
                <a:solidFill>
                  <a:srgbClr val="FF0000"/>
                </a:solidFill>
                <a:latin typeface="楷体" pitchFamily="49" charset="-122"/>
                <a:ea typeface="楷体" pitchFamily="49" charset="-122"/>
              </a:endParaRPr>
            </a:p>
          </p:txBody>
        </p:sp>
      </p:grpSp>
      <p:pic>
        <p:nvPicPr>
          <p:cNvPr id="2050" name="Picture 2" descr="640?wx_fmt=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78" y="4506902"/>
            <a:ext cx="2952329" cy="1477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4" name="组合 13">
            <a:extLst>
              <a:ext uri="{FF2B5EF4-FFF2-40B4-BE49-F238E27FC236}">
                <a16:creationId xmlns:a16="http://schemas.microsoft.com/office/drawing/2014/main" xmlns="" id="{6AC3D792-9518-42A4-942C-1FC62BB7ECB4}"/>
              </a:ext>
            </a:extLst>
          </p:cNvPr>
          <p:cNvGrpSpPr/>
          <p:nvPr/>
        </p:nvGrpSpPr>
        <p:grpSpPr>
          <a:xfrm>
            <a:off x="4716015" y="1940339"/>
            <a:ext cx="4104456" cy="2279539"/>
            <a:chOff x="4716016" y="1454650"/>
            <a:chExt cx="4104456" cy="2279539"/>
          </a:xfrm>
        </p:grpSpPr>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5246" y="1454650"/>
              <a:ext cx="3066958" cy="1541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7">
              <a:extLst>
                <a:ext uri="{FF2B5EF4-FFF2-40B4-BE49-F238E27FC236}">
                  <a16:creationId xmlns:a16="http://schemas.microsoft.com/office/drawing/2014/main" xmlns="" id="{35BB9123-392F-4B9B-95D2-162DB3B2718B}"/>
                </a:ext>
              </a:extLst>
            </p:cNvPr>
            <p:cNvSpPr txBox="1">
              <a:spLocks noChangeArrowheads="1"/>
            </p:cNvSpPr>
            <p:nvPr/>
          </p:nvSpPr>
          <p:spPr bwMode="auto">
            <a:xfrm>
              <a:off x="4716016" y="3087858"/>
              <a:ext cx="4104456" cy="646331"/>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buNone/>
              </a:pPr>
              <a:r>
                <a:rPr lang="zh-CN" altLang="en-US" b="1" dirty="0">
                  <a:latin typeface="楷体" panose="02010609060101010101" pitchFamily="49" charset="-122"/>
                  <a:ea typeface="楷体" panose="02010609060101010101" pitchFamily="49" charset="-122"/>
                </a:rPr>
                <a:t>2019年3月7日晚委内瑞拉古里</a:t>
              </a:r>
              <a:r>
                <a:rPr lang="zh-CN" altLang="en-US" b="1" dirty="0">
                  <a:solidFill>
                    <a:srgbClr val="FF0000"/>
                  </a:solidFill>
                  <a:latin typeface="楷体" pitchFamily="49" charset="-122"/>
                  <a:ea typeface="楷体" pitchFamily="49" charset="-122"/>
                </a:rPr>
                <a:t>水电站</a:t>
              </a:r>
              <a:r>
                <a:rPr lang="zh-CN" altLang="en-US" b="1" dirty="0">
                  <a:latin typeface="楷体" panose="02010609060101010101" pitchFamily="49" charset="-122"/>
                  <a:ea typeface="楷体" panose="02010609060101010101" pitchFamily="49" charset="-122"/>
                </a:rPr>
                <a:t>遭到</a:t>
              </a:r>
              <a:r>
                <a:rPr lang="zh-CN" altLang="en-US" b="1" dirty="0">
                  <a:solidFill>
                    <a:srgbClr val="FF0000"/>
                  </a:solidFill>
                  <a:latin typeface="楷体" pitchFamily="49" charset="-122"/>
                  <a:ea typeface="楷体" pitchFamily="49" charset="-122"/>
                </a:rPr>
                <a:t>网络攻击</a:t>
              </a:r>
              <a:r>
                <a:rPr lang="zh-CN" altLang="en-US" b="1" dirty="0">
                  <a:solidFill>
                    <a:schemeClr val="tx1">
                      <a:lumMod val="75000"/>
                    </a:schemeClr>
                  </a:solidFill>
                  <a:latin typeface="楷体" pitchFamily="49" charset="-122"/>
                  <a:ea typeface="楷体" pitchFamily="49" charset="-122"/>
                </a:rPr>
                <a:t>，</a:t>
              </a:r>
              <a:r>
                <a:rPr lang="zh-CN" altLang="en-US" b="1" dirty="0">
                  <a:latin typeface="楷体" panose="02010609060101010101" pitchFamily="49" charset="-122"/>
                  <a:ea typeface="楷体" panose="02010609060101010101" pitchFamily="49" charset="-122"/>
                </a:rPr>
                <a:t>美国对委发动</a:t>
              </a:r>
              <a:r>
                <a:rPr lang="zh-CN" altLang="en-US" b="1" dirty="0">
                  <a:solidFill>
                    <a:srgbClr val="FF0000"/>
                  </a:solidFill>
                  <a:latin typeface="楷体" pitchFamily="49" charset="-122"/>
                  <a:ea typeface="楷体" pitchFamily="49" charset="-122"/>
                </a:rPr>
                <a:t>“电力战”</a:t>
              </a:r>
              <a:endParaRPr lang="en-US" altLang="zh-CN" b="1" dirty="0">
                <a:solidFill>
                  <a:srgbClr val="FF0000"/>
                </a:solidFill>
                <a:latin typeface="楷体" pitchFamily="49" charset="-122"/>
                <a:ea typeface="楷体" pitchFamily="49" charset="-122"/>
              </a:endParaRPr>
            </a:p>
          </p:txBody>
        </p:sp>
      </p:grpSp>
      <p:sp>
        <p:nvSpPr>
          <p:cNvPr id="21" name="矩形 20">
            <a:extLst>
              <a:ext uri="{FF2B5EF4-FFF2-40B4-BE49-F238E27FC236}">
                <a16:creationId xmlns:a16="http://schemas.microsoft.com/office/drawing/2014/main" xmlns="" id="{AC91DC59-BE28-40BD-8615-E084F820F58C}"/>
              </a:ext>
            </a:extLst>
          </p:cNvPr>
          <p:cNvSpPr/>
          <p:nvPr/>
        </p:nvSpPr>
        <p:spPr>
          <a:xfrm>
            <a:off x="5165246" y="6059269"/>
            <a:ext cx="3240361"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b="1" dirty="0">
                <a:latin typeface="楷体" pitchFamily="49" charset="-122"/>
                <a:ea typeface="楷体" pitchFamily="49" charset="-122"/>
              </a:rPr>
              <a:t>美国</a:t>
            </a:r>
            <a:r>
              <a:rPr lang="zh-CN" altLang="zh-CN" b="1" dirty="0">
                <a:latin typeface="楷体" pitchFamily="49" charset="-122"/>
                <a:ea typeface="楷体" pitchFamily="49" charset="-122"/>
              </a:rPr>
              <a:t>在俄罗斯电网中</a:t>
            </a:r>
            <a:r>
              <a:rPr lang="zh-CN" altLang="zh-CN" b="1" dirty="0">
                <a:solidFill>
                  <a:srgbClr val="FF0000"/>
                </a:solidFill>
                <a:latin typeface="楷体" pitchFamily="49" charset="-122"/>
                <a:ea typeface="楷体" pitchFamily="49" charset="-122"/>
              </a:rPr>
              <a:t>植入恶意代码</a:t>
            </a:r>
            <a:r>
              <a:rPr lang="zh-CN" altLang="zh-CN" b="1" dirty="0">
                <a:latin typeface="楷体" pitchFamily="49" charset="-122"/>
                <a:ea typeface="楷体" pitchFamily="49" charset="-122"/>
              </a:rPr>
              <a:t>，可随时发起</a:t>
            </a:r>
            <a:r>
              <a:rPr lang="zh-CN" altLang="zh-CN" b="1" dirty="0">
                <a:solidFill>
                  <a:srgbClr val="FF0000"/>
                </a:solidFill>
                <a:latin typeface="楷体" pitchFamily="49" charset="-122"/>
                <a:ea typeface="楷体" pitchFamily="49" charset="-122"/>
              </a:rPr>
              <a:t>网络攻击</a:t>
            </a:r>
            <a:endParaRPr lang="zh-CN" altLang="en-US" b="1" dirty="0">
              <a:solidFill>
                <a:srgbClr val="FF0000"/>
              </a:solidFill>
              <a:latin typeface="楷体" pitchFamily="49" charset="-122"/>
              <a:ea typeface="楷体" pitchFamily="49" charset="-122"/>
            </a:endParaRPr>
          </a:p>
        </p:txBody>
      </p:sp>
      <p:sp>
        <p:nvSpPr>
          <p:cNvPr id="24" name="文本框 23">
            <a:extLst>
              <a:ext uri="{FF2B5EF4-FFF2-40B4-BE49-F238E27FC236}">
                <a16:creationId xmlns:a16="http://schemas.microsoft.com/office/drawing/2014/main" xmlns="" id="{D89BDFD0-CACB-4EA9-A42F-FC4121ACC017}"/>
              </a:ext>
            </a:extLst>
          </p:cNvPr>
          <p:cNvSpPr txBox="1"/>
          <p:nvPr/>
        </p:nvSpPr>
        <p:spPr>
          <a:xfrm>
            <a:off x="1399118" y="1189037"/>
            <a:ext cx="6345764"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没有网络安全就没有国家安全</a:t>
            </a:r>
            <a:endPar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1"/>
          </p:nvPr>
        </p:nvSpPr>
        <p:spPr>
          <a:xfrm>
            <a:off x="450094" y="1269977"/>
            <a:ext cx="4337930" cy="2276474"/>
          </a:xfrm>
        </p:spPr>
        <p:style>
          <a:lnRef idx="1">
            <a:schemeClr val="accent2"/>
          </a:lnRef>
          <a:fillRef idx="2">
            <a:schemeClr val="accent2"/>
          </a:fillRef>
          <a:effectRef idx="1">
            <a:schemeClr val="accent2"/>
          </a:effectRef>
          <a:fontRef idx="minor">
            <a:schemeClr val="dk1"/>
          </a:fontRef>
        </p:style>
        <p:txBody>
          <a:bodyPr/>
          <a:lstStyle/>
          <a:p>
            <a:pPr marL="0" indent="0">
              <a:buFont typeface="Wingdings" pitchFamily="2" charset="2"/>
              <a:buNone/>
              <a:defRPr/>
            </a:pPr>
            <a:r>
              <a:rPr lang="zh-CN" altLang="en-US" sz="2800" b="1" dirty="0">
                <a:latin typeface="楷体" pitchFamily="49" charset="-122"/>
                <a:ea typeface="楷体" pitchFamily="49" charset="-122"/>
              </a:rPr>
              <a:t>我国面临的问题：</a:t>
            </a:r>
            <a:endParaRPr lang="en-US" altLang="zh-CN" sz="2800" b="1" dirty="0">
              <a:latin typeface="楷体" pitchFamily="49" charset="-122"/>
              <a:ea typeface="楷体" pitchFamily="49" charset="-122"/>
            </a:endParaRPr>
          </a:p>
          <a:p>
            <a:pPr lvl="1">
              <a:defRPr/>
            </a:pPr>
            <a:r>
              <a:rPr lang="zh-CN" altLang="en-US" sz="2400" b="1" dirty="0">
                <a:latin typeface="楷体" pitchFamily="49" charset="-122"/>
                <a:ea typeface="楷体" pitchFamily="49" charset="-122"/>
              </a:rPr>
              <a:t>敌对国家和地区对我国实施的</a:t>
            </a:r>
            <a:r>
              <a:rPr lang="zh-CN" altLang="en-US" sz="2400" b="1" dirty="0">
                <a:solidFill>
                  <a:srgbClr val="C00000"/>
                </a:solidFill>
                <a:latin typeface="楷体" pitchFamily="49" charset="-122"/>
                <a:ea typeface="楷体" pitchFamily="49" charset="-122"/>
              </a:rPr>
              <a:t>网络渗透</a:t>
            </a:r>
            <a:r>
              <a:rPr lang="zh-CN" altLang="en-US" sz="2400" b="1" dirty="0">
                <a:latin typeface="楷体" pitchFamily="49" charset="-122"/>
                <a:ea typeface="楷体" pitchFamily="49" charset="-122"/>
              </a:rPr>
              <a:t>、</a:t>
            </a:r>
            <a:r>
              <a:rPr lang="zh-CN" altLang="en-US" sz="2400" b="1" dirty="0">
                <a:solidFill>
                  <a:srgbClr val="C00000"/>
                </a:solidFill>
                <a:latin typeface="楷体" pitchFamily="49" charset="-122"/>
                <a:ea typeface="楷体" pitchFamily="49" charset="-122"/>
              </a:rPr>
              <a:t>网络攻击</a:t>
            </a:r>
            <a:r>
              <a:rPr lang="zh-CN" altLang="en-US" sz="2400" b="1" dirty="0">
                <a:latin typeface="楷体" pitchFamily="49" charset="-122"/>
                <a:ea typeface="楷体" pitchFamily="49" charset="-122"/>
              </a:rPr>
              <a:t>等信息对抗活动。</a:t>
            </a:r>
            <a:endParaRPr lang="en-US" altLang="zh-CN" sz="2400" b="1" dirty="0">
              <a:latin typeface="楷体" pitchFamily="49" charset="-122"/>
              <a:ea typeface="楷体" pitchFamily="49" charset="-122"/>
            </a:endParaRPr>
          </a:p>
          <a:p>
            <a:pPr lvl="1">
              <a:defRPr/>
            </a:pPr>
            <a:r>
              <a:rPr lang="zh-CN" altLang="en-US" sz="2400" b="1" dirty="0">
                <a:solidFill>
                  <a:srgbClr val="C00000"/>
                </a:solidFill>
                <a:latin typeface="楷体" pitchFamily="49" charset="-122"/>
                <a:ea typeface="楷体" pitchFamily="49" charset="-122"/>
              </a:rPr>
              <a:t>核心设备</a:t>
            </a:r>
            <a:r>
              <a:rPr lang="zh-CN" altLang="en-US" sz="2400" b="1" dirty="0">
                <a:latin typeface="楷体" pitchFamily="49" charset="-122"/>
                <a:ea typeface="楷体" pitchFamily="49" charset="-122"/>
              </a:rPr>
              <a:t>严重依赖国外</a:t>
            </a:r>
            <a:endParaRPr lang="en-US" altLang="zh-CN" sz="2400" b="1" dirty="0">
              <a:latin typeface="楷体" pitchFamily="49" charset="-122"/>
              <a:ea typeface="楷体" pitchFamily="49" charset="-122"/>
            </a:endParaRPr>
          </a:p>
        </p:txBody>
      </p:sp>
      <p:sp>
        <p:nvSpPr>
          <p:cNvPr id="5" name="日期占位符 4"/>
          <p:cNvSpPr>
            <a:spLocks noGrp="1"/>
          </p:cNvSpPr>
          <p:nvPr>
            <p:ph type="dt" sz="quarter" idx="12"/>
          </p:nvPr>
        </p:nvSpPr>
        <p:spPr/>
        <p:txBody>
          <a:bodyPr/>
          <a:lstStyle/>
          <a:p>
            <a:pPr>
              <a:defRPr/>
            </a:pPr>
            <a:r>
              <a:rPr lang="zh-CN" altLang="en-US"/>
              <a:t>信息与网络安全</a:t>
            </a:r>
            <a:endParaRPr lang="en-US" altLang="zh-CN"/>
          </a:p>
        </p:txBody>
      </p:sp>
      <p:pic>
        <p:nvPicPr>
          <p:cNvPr id="8197" name="Picture 7" descr="http://5b0988e595225.cdn.sohucs.com/images/20190409/8a4dc919e5024364b9505661d7f569f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43" y="4005064"/>
            <a:ext cx="3322115" cy="24912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198" name="矩形 1"/>
          <p:cNvSpPr>
            <a:spLocks noChangeArrowheads="1"/>
          </p:cNvSpPr>
          <p:nvPr/>
        </p:nvSpPr>
        <p:spPr bwMode="auto">
          <a:xfrm>
            <a:off x="4360193" y="4871428"/>
            <a:ext cx="3816350" cy="120015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p>
            <a:r>
              <a:rPr lang="zh-CN" altLang="en-US" sz="2400" b="1" dirty="0">
                <a:latin typeface="楷体" pitchFamily="49" charset="-122"/>
                <a:ea typeface="楷体" pitchFamily="49" charset="-122"/>
              </a:rPr>
              <a:t>同学们要</a:t>
            </a:r>
            <a:r>
              <a:rPr lang="zh-CN" altLang="en-US" sz="2400" b="1" dirty="0">
                <a:solidFill>
                  <a:srgbClr val="C00000"/>
                </a:solidFill>
                <a:latin typeface="楷体" pitchFamily="49" charset="-122"/>
                <a:ea typeface="楷体" pitchFamily="49" charset="-122"/>
              </a:rPr>
              <a:t>学好专业知识</a:t>
            </a:r>
            <a:r>
              <a:rPr lang="zh-CN" altLang="en-US" sz="2400" b="1" dirty="0">
                <a:latin typeface="楷体" pitchFamily="49" charset="-122"/>
                <a:ea typeface="楷体" pitchFamily="49" charset="-122"/>
              </a:rPr>
              <a:t>，</a:t>
            </a:r>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用专业知识</a:t>
            </a:r>
            <a:r>
              <a:rPr lang="zh-CN" altLang="en-US" sz="2400" b="1" dirty="0">
                <a:solidFill>
                  <a:srgbClr val="C00000"/>
                </a:solidFill>
                <a:latin typeface="楷体" pitchFamily="49" charset="-122"/>
                <a:ea typeface="楷体" pitchFamily="49" charset="-122"/>
              </a:rPr>
              <a:t>守护网络安全</a:t>
            </a:r>
            <a:r>
              <a:rPr lang="zh-CN" altLang="en-US" sz="2400" b="1" dirty="0">
                <a:latin typeface="楷体" pitchFamily="49" charset="-122"/>
                <a:ea typeface="楷体" pitchFamily="49" charset="-122"/>
              </a:rPr>
              <a:t>，</a:t>
            </a:r>
            <a:r>
              <a:rPr lang="zh-CN" altLang="en-US" sz="2400" b="1" dirty="0">
                <a:solidFill>
                  <a:srgbClr val="C00000"/>
                </a:solidFill>
                <a:latin typeface="楷体" pitchFamily="49" charset="-122"/>
                <a:ea typeface="楷体" pitchFamily="49" charset="-122"/>
              </a:rPr>
              <a:t>保护国家安全</a:t>
            </a:r>
            <a:r>
              <a:rPr lang="zh-CN" altLang="en-US" sz="2400" b="1" dirty="0">
                <a:latin typeface="楷体" pitchFamily="49" charset="-122"/>
                <a:ea typeface="楷体" pitchFamily="49" charset="-122"/>
              </a:rPr>
              <a:t>。</a:t>
            </a:r>
          </a:p>
        </p:txBody>
      </p:sp>
      <p:sp>
        <p:nvSpPr>
          <p:cNvPr id="7" name="标题 1"/>
          <p:cNvSpPr>
            <a:spLocks noGrp="1"/>
          </p:cNvSpPr>
          <p:nvPr>
            <p:ph type="title"/>
          </p:nvPr>
        </p:nvSpPr>
        <p:spPr>
          <a:xfrm>
            <a:off x="0" y="188640"/>
            <a:ext cx="9144000" cy="563563"/>
          </a:xfrm>
        </p:spPr>
        <p:txBody>
          <a:bodyPr/>
          <a:lstStyle/>
          <a:p>
            <a:r>
              <a:rPr lang="en-US" altLang="zh-CN" dirty="0">
                <a:solidFill>
                  <a:schemeClr val="accent1"/>
                </a:solidFill>
                <a:latin typeface="楷体" pitchFamily="49" charset="-122"/>
                <a:ea typeface="楷体" pitchFamily="49" charset="-122"/>
              </a:rPr>
              <a:t/>
            </a:r>
            <a:br>
              <a:rPr lang="en-US" altLang="zh-CN" dirty="0">
                <a:solidFill>
                  <a:schemeClr val="accent1"/>
                </a:solidFill>
                <a:latin typeface="楷体" pitchFamily="49" charset="-122"/>
                <a:ea typeface="楷体" pitchFamily="49" charset="-122"/>
              </a:rPr>
            </a:br>
            <a:r>
              <a:rPr lang="zh-CN" altLang="en-US" dirty="0">
                <a:latin typeface="楷体" pitchFamily="49" charset="-122"/>
                <a:ea typeface="楷体" pitchFamily="49" charset="-122"/>
              </a:rPr>
              <a:t>信息与网络安全的重要性</a:t>
            </a:r>
            <a:r>
              <a:rPr lang="en-US" altLang="zh-CN" dirty="0">
                <a:latin typeface="楷体" pitchFamily="49" charset="-122"/>
                <a:ea typeface="楷体" pitchFamily="49" charset="-122"/>
              </a:rPr>
              <a:t/>
            </a:r>
            <a:br>
              <a:rPr lang="en-US" altLang="zh-CN" dirty="0">
                <a:latin typeface="楷体" pitchFamily="49" charset="-122"/>
                <a:ea typeface="楷体" pitchFamily="49" charset="-122"/>
              </a:rPr>
            </a:br>
            <a:endParaRPr lang="zh-CN" altLang="en-US" dirty="0">
              <a:latin typeface="楷体" pitchFamily="49" charset="-122"/>
              <a:ea typeface="楷体" pitchFamily="49" charset="-122"/>
            </a:endParaRPr>
          </a:p>
        </p:txBody>
      </p:sp>
      <p:pic>
        <p:nvPicPr>
          <p:cNvPr id="3" name="图片 2">
            <a:extLst>
              <a:ext uri="{FF2B5EF4-FFF2-40B4-BE49-F238E27FC236}">
                <a16:creationId xmlns:a16="http://schemas.microsoft.com/office/drawing/2014/main" xmlns="" id="{D968177A-5ADC-4C4C-A6B1-4433DF9D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213455"/>
            <a:ext cx="2692323" cy="2351296"/>
          </a:xfrm>
          <a:prstGeom prst="rect">
            <a:avLst/>
          </a:prstGeom>
          <a:ln>
            <a:noFill/>
          </a:ln>
          <a:effectLst>
            <a:softEdge rad="112500"/>
          </a:effectLst>
        </p:spPr>
      </p:pic>
    </p:spTree>
    <p:extLst>
      <p:ext uri="{BB962C8B-B14F-4D97-AF65-F5344CB8AC3E}">
        <p14:creationId xmlns:p14="http://schemas.microsoft.com/office/powerpoint/2010/main" val="37502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bg/>
                                          </p:spTgt>
                                        </p:tgtEl>
                                        <p:attrNameLst>
                                          <p:attrName>style.visibility</p:attrName>
                                        </p:attrNameLst>
                                      </p:cBhvr>
                                      <p:to>
                                        <p:strVal val="visible"/>
                                      </p:to>
                                    </p:set>
                                    <p:animEffect transition="in" filter="fade">
                                      <p:cBhvr>
                                        <p:cTn id="7" dur="500"/>
                                        <p:tgtEl>
                                          <p:spTgt spid="819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0" end="0"/>
                                            </p:txEl>
                                          </p:spTgt>
                                        </p:tgtEl>
                                        <p:attrNameLst>
                                          <p:attrName>style.visibility</p:attrName>
                                        </p:attrNameLst>
                                      </p:cBhvr>
                                      <p:to>
                                        <p:strVal val="visible"/>
                                      </p:to>
                                    </p:set>
                                    <p:animEffect transition="in" filter="fade">
                                      <p:cBhvr>
                                        <p:cTn id="10" dur="500"/>
                                        <p:tgtEl>
                                          <p:spTgt spid="819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Effect transition="in" filter="fade">
                                      <p:cBhvr>
                                        <p:cTn id="13" dur="500"/>
                                        <p:tgtEl>
                                          <p:spTgt spid="819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95">
                                            <p:txEl>
                                              <p:pRg st="2" end="2"/>
                                            </p:txEl>
                                          </p:spTgt>
                                        </p:tgtEl>
                                        <p:attrNameLst>
                                          <p:attrName>style.visibility</p:attrName>
                                        </p:attrNameLst>
                                      </p:cBhvr>
                                      <p:to>
                                        <p:strVal val="visible"/>
                                      </p:to>
                                    </p:set>
                                    <p:animEffect transition="in" filter="fade">
                                      <p:cBhvr>
                                        <p:cTn id="16" dur="500"/>
                                        <p:tgtEl>
                                          <p:spTgt spid="8195">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197"/>
                                        </p:tgtEl>
                                        <p:attrNameLst>
                                          <p:attrName>style.visibility</p:attrName>
                                        </p:attrNameLst>
                                      </p:cBhvr>
                                      <p:to>
                                        <p:strVal val="visible"/>
                                      </p:to>
                                    </p:set>
                                    <p:animEffect transition="in" filter="fade">
                                      <p:cBhvr>
                                        <p:cTn id="24" dur="500"/>
                                        <p:tgtEl>
                                          <p:spTgt spid="819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198"/>
                                        </p:tgtEl>
                                        <p:attrNameLst>
                                          <p:attrName>style.visibility</p:attrName>
                                        </p:attrNameLst>
                                      </p:cBhvr>
                                      <p:to>
                                        <p:strVal val="visible"/>
                                      </p:to>
                                    </p:set>
                                    <p:animEffect transition="in" filter="fade">
                                      <p:cBhvr>
                                        <p:cTn id="27"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animBg="1"/>
      <p:bldP spid="819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itchFamily="49" charset="-122"/>
                <a:ea typeface="楷体" pitchFamily="49" charset="-122"/>
              </a:rPr>
              <a:t>网络安全威胁</a:t>
            </a:r>
          </a:p>
        </p:txBody>
      </p:sp>
      <p:sp>
        <p:nvSpPr>
          <p:cNvPr id="3" name="内容占位符 2"/>
          <p:cNvSpPr>
            <a:spLocks noGrp="1"/>
          </p:cNvSpPr>
          <p:nvPr>
            <p:ph idx="1"/>
          </p:nvPr>
        </p:nvSpPr>
        <p:spPr/>
        <p:txBody>
          <a:bodyPr/>
          <a:lstStyle/>
          <a:p>
            <a:r>
              <a:rPr lang="zh-CN" altLang="en-US" sz="2400" b="1" dirty="0">
                <a:latin typeface="楷体" pitchFamily="49" charset="-122"/>
                <a:ea typeface="楷体" pitchFamily="49" charset="-122"/>
              </a:rPr>
              <a:t>恶意软件：指带有</a:t>
            </a:r>
            <a:r>
              <a:rPr lang="zh-CN" altLang="en-US" sz="2400" b="1" dirty="0">
                <a:solidFill>
                  <a:srgbClr val="C00000"/>
                </a:solidFill>
                <a:latin typeface="楷体" pitchFamily="49" charset="-122"/>
                <a:ea typeface="楷体" pitchFamily="49" charset="-122"/>
              </a:rPr>
              <a:t>恶意目的</a:t>
            </a:r>
            <a:r>
              <a:rPr lang="zh-CN" altLang="en-US" sz="2400" b="1" dirty="0">
                <a:latin typeface="楷体" pitchFamily="49" charset="-122"/>
                <a:ea typeface="楷体" pitchFamily="49" charset="-122"/>
              </a:rPr>
              <a:t>的软件。</a:t>
            </a:r>
          </a:p>
        </p:txBody>
      </p:sp>
      <p:sp>
        <p:nvSpPr>
          <p:cNvPr id="5" name="日期占位符 4"/>
          <p:cNvSpPr>
            <a:spLocks noGrp="1"/>
          </p:cNvSpPr>
          <p:nvPr>
            <p:ph type="dt" sz="half" idx="12"/>
          </p:nvPr>
        </p:nvSpPr>
        <p:spPr/>
        <p:txBody>
          <a:bodyPr/>
          <a:lstStyle/>
          <a:p>
            <a:pPr>
              <a:defRPr/>
            </a:pPr>
            <a:r>
              <a:rPr lang="zh-CN" altLang="en-US"/>
              <a:t>信息与网络安全</a:t>
            </a:r>
            <a:endParaRPr lang="en-US" altLang="zh-CN"/>
          </a:p>
        </p:txBody>
      </p:sp>
      <p:pic>
        <p:nvPicPr>
          <p:cNvPr id="1026" name="Picture 2" descr="https://bkimg.cdn.bcebos.com/pic/d6ca7bcb0a46f21f643337b0f8246b600d33aeca?x-bce-process=image/watermark,image_d2F0ZXIvYmFpa2U4MA==,g_7,xp_5,yp_5/format,f_au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959121"/>
            <a:ext cx="3727780" cy="14985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8" name="Picture 4" descr="https://img0.baidu.com/it/u=3685790061,3851664112&amp;fm=11&amp;fmt=auto&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28" y="1961935"/>
            <a:ext cx="3235888" cy="16058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30" name="Picture 6" descr="https://gimg2.baidu.com/image_search/src=http%3A%2F%2Fpic.iask.cn%2Ffimg%2F8114592138_479.jpg&amp;refer=http%3A%2F%2Fpic.iask.cn&amp;app=2002&amp;size=f9999,10000&amp;q=a80&amp;n=0&amp;g=0n&amp;fmt=jpeg?sec=1627094615&amp;t=c4fde2fcb0e19822fd7341e5e4313d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28" y="3993463"/>
            <a:ext cx="3764954" cy="22322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32" name="Picture 8" descr="https://ss3.baidu.com/-fo3dSag_xI4khGko9WTAnF6hhy/zhidao/wh%3D680%2C800/sign=dc932d8e0224ab18e043e9310dcacaf5/8d5494eef01f3a29a3001d669225bc315d607c4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3871803"/>
            <a:ext cx="2460802" cy="24755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91904253"/>
      </p:ext>
    </p:extLst>
  </p:cSld>
  <p:clrMapOvr>
    <a:masterClrMapping/>
  </p:clrMapOvr>
</p:sld>
</file>

<file path=ppt/theme/theme1.xml><?xml version="1.0" encoding="utf-8"?>
<a:theme xmlns:a="http://schemas.openxmlformats.org/drawingml/2006/main" name="国外精美的的PPT模板及图标之二">
  <a:themeElements>
    <a:clrScheme name="国外精美的的PPT模板及图标之二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国外精美的的PPT模板及图标之二">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国外精美的的PPT模板及图标之二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国外精美的的PPT模板及图标之二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国外精美的的PPT模板及图标之二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国外精美的的PPT模板及图标之二</Template>
  <TotalTime>4494</TotalTime>
  <Words>2601</Words>
  <Application>Microsoft Office PowerPoint</Application>
  <PresentationFormat>全屏显示(4:3)</PresentationFormat>
  <Paragraphs>348</Paragraphs>
  <Slides>36</Slides>
  <Notes>5</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36</vt:i4>
      </vt:variant>
    </vt:vector>
  </HeadingPairs>
  <TitlesOfParts>
    <vt:vector size="41" baseType="lpstr">
      <vt:lpstr>国外精美的的PPT模板及图标之二</vt:lpstr>
      <vt:lpstr>Visio</vt:lpstr>
      <vt:lpstr>剪辑</vt:lpstr>
      <vt:lpstr>Drawing</vt:lpstr>
      <vt:lpstr>Clip</vt:lpstr>
      <vt:lpstr>信息与网络安全概述</vt:lpstr>
      <vt:lpstr>课程资料</vt:lpstr>
      <vt:lpstr>课程资料</vt:lpstr>
      <vt:lpstr>引言</vt:lpstr>
      <vt:lpstr>信息与网络安全的重要性</vt:lpstr>
      <vt:lpstr>信息与网络安全的重要性</vt:lpstr>
      <vt:lpstr>信息与网络安全的重要性</vt:lpstr>
      <vt:lpstr> 信息与网络安全的重要性 </vt:lpstr>
      <vt:lpstr>网络安全威胁</vt:lpstr>
      <vt:lpstr>网络安全威胁</vt:lpstr>
      <vt:lpstr>网络安全威胁</vt:lpstr>
      <vt:lpstr>网络安全威胁</vt:lpstr>
      <vt:lpstr>网络安全威胁</vt:lpstr>
      <vt:lpstr>网络安全威胁</vt:lpstr>
      <vt:lpstr>网络安全威胁</vt:lpstr>
      <vt:lpstr>网络安全威胁 </vt:lpstr>
      <vt:lpstr>OSI安全体系结构</vt:lpstr>
      <vt:lpstr> 信息与网络安全目标</vt:lpstr>
      <vt:lpstr>信息与网络安全目标</vt:lpstr>
      <vt:lpstr> TCP/IP安全服务模型</vt:lpstr>
      <vt:lpstr> 网络攻击</vt:lpstr>
      <vt:lpstr>五类安全服务</vt:lpstr>
      <vt:lpstr>五类安全服务</vt:lpstr>
      <vt:lpstr>五类安全服务</vt:lpstr>
      <vt:lpstr>五类安全服务</vt:lpstr>
      <vt:lpstr>八类安全机制</vt:lpstr>
      <vt:lpstr>PowerPoint 演示文稿</vt:lpstr>
      <vt:lpstr>PowerPoint 演示文稿</vt:lpstr>
      <vt:lpstr>PowerPoint 演示文稿</vt:lpstr>
      <vt:lpstr>PowerPoint 演示文稿</vt:lpstr>
      <vt:lpstr>PowerPoint 演示文稿</vt:lpstr>
      <vt:lpstr> 网络安全体系结构</vt:lpstr>
      <vt:lpstr>基本安全设计原则</vt:lpstr>
      <vt:lpstr>作业</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汪洁</dc:creator>
  <cp:lastModifiedBy>dingguoqiang</cp:lastModifiedBy>
  <cp:revision>174</cp:revision>
  <dcterms:created xsi:type="dcterms:W3CDTF">2007-01-10T09:07:04Z</dcterms:created>
  <dcterms:modified xsi:type="dcterms:W3CDTF">2022-03-04T07:44:34Z</dcterms:modified>
</cp:coreProperties>
</file>